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lvl1pPr>
      <a:defRPr sz="1400">
        <a:latin typeface="+mn-lt"/>
        <a:ea typeface="+mn-ea"/>
        <a:cs typeface="+mn-cs"/>
        <a:sym typeface="Avenir Roman"/>
      </a:defRPr>
    </a:lvl1pPr>
    <a:lvl2pPr>
      <a:defRPr sz="1400">
        <a:latin typeface="+mn-lt"/>
        <a:ea typeface="+mn-ea"/>
        <a:cs typeface="+mn-cs"/>
        <a:sym typeface="Avenir Roman"/>
      </a:defRPr>
    </a:lvl2pPr>
    <a:lvl3pPr>
      <a:defRPr sz="1400">
        <a:latin typeface="+mn-lt"/>
        <a:ea typeface="+mn-ea"/>
        <a:cs typeface="+mn-cs"/>
        <a:sym typeface="Avenir Roman"/>
      </a:defRPr>
    </a:lvl3pPr>
    <a:lvl4pPr>
      <a:defRPr sz="1400">
        <a:latin typeface="+mn-lt"/>
        <a:ea typeface="+mn-ea"/>
        <a:cs typeface="+mn-cs"/>
        <a:sym typeface="Avenir Roman"/>
      </a:defRPr>
    </a:lvl4pPr>
    <a:lvl5pPr>
      <a:defRPr sz="1400">
        <a:latin typeface="+mn-lt"/>
        <a:ea typeface="+mn-ea"/>
        <a:cs typeface="+mn-cs"/>
        <a:sym typeface="Avenir Roman"/>
      </a:defRPr>
    </a:lvl5pPr>
    <a:lvl6pPr>
      <a:defRPr sz="1400">
        <a:latin typeface="+mn-lt"/>
        <a:ea typeface="+mn-ea"/>
        <a:cs typeface="+mn-cs"/>
        <a:sym typeface="Avenir Roman"/>
      </a:defRPr>
    </a:lvl6pPr>
    <a:lvl7pPr>
      <a:defRPr sz="1400">
        <a:latin typeface="+mn-lt"/>
        <a:ea typeface="+mn-ea"/>
        <a:cs typeface="+mn-cs"/>
        <a:sym typeface="Avenir Roman"/>
      </a:defRPr>
    </a:lvl7pPr>
    <a:lvl8pPr>
      <a:defRPr sz="1400">
        <a:latin typeface="+mn-lt"/>
        <a:ea typeface="+mn-ea"/>
        <a:cs typeface="+mn-cs"/>
        <a:sym typeface="Avenir Roman"/>
      </a:defRPr>
    </a:lvl8pPr>
    <a:lvl9pPr>
      <a:defRPr sz="1400"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0"/>
            </a:srgb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508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254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9495" indent="-64395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Python scripts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Standard way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90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marL="229495" indent="-64395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Jupyter notebooks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interactive use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teaching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Can use Google Colab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Not good for large complex programs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183187" y="987425"/>
            <a:ext cx="6172203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 rot="5400000">
            <a:off x="7133431" y="-1986759"/>
            <a:ext cx="5811841" cy="26289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5400000">
            <a:off x="-9802022" y="-12197559"/>
            <a:ext cx="5811840" cy="77343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609600" y="1600206"/>
            <a:ext cx="10972800" cy="5257795"/>
          </a:xfrm>
          <a:prstGeom prst="rect">
            <a:avLst/>
          </a:prstGeom>
        </p:spPr>
        <p:txBody>
          <a:bodyPr lIns="45649" tIns="45649" rIns="45649" bIns="4564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09600" y="274639"/>
            <a:ext cx="10972800" cy="1325567"/>
          </a:xfrm>
          <a:prstGeom prst="rect">
            <a:avLst/>
          </a:prstGeom>
        </p:spPr>
        <p:txBody>
          <a:bodyPr lIns="45649" tIns="45649" rIns="45649" bIns="45649"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31850" y="4589462"/>
            <a:ext cx="10515600" cy="226854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838200" y="-1623221"/>
            <a:ext cx="10515600" cy="13255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5400000">
            <a:off x="-11853073" y="-17029909"/>
            <a:ext cx="4351341" cy="10515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38200" y="0"/>
            <a:ext cx="10515600" cy="20558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312"/>
            <a:ext cx="2743200" cy="26919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9pPr>
    </p:titleStyle>
    <p:bodyStyle>
      <a:lvl1pPr marL="457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914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2pPr>
      <a:lvl3pPr marL="1371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828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4pPr>
      <a:lvl5pPr marL="22860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5pPr>
      <a:lvl6pPr marL="2743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3200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657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4114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ythontutor.com/visualize.html#code=a%20%3D%20%5B1,%202%5D%0At%20%3D%20%28a,%201,%20%22String%22%29%0Aa%5B0%5D%20%3D%20%5B3,%204%5D%0Aprint%28t%29&amp;cumulative=false&amp;curInstr=0&amp;heapPrimitives=nevernest&amp;mode=display&amp;origin=opt-frontend.js&amp;py=3&amp;rawInputLstJSON=%5B%5D&amp;textReferences=false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3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unsupervised_learning.html" TargetMode="External"/><Relationship Id="rId5" Type="http://schemas.openxmlformats.org/officeDocument/2006/relationships/hyperlink" Target="https://scikit-learn.org/stable/model_selection.html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Relationship Id="rId9" Type="http://schemas.openxmlformats.org/officeDocument/2006/relationships/image" Target="../media/image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ntucci@stanford.edu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838200" y="286199"/>
            <a:ext cx="10515600" cy="103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Welcome to Introduction to Python!</a:t>
            </a:r>
            <a:endParaRPr sz="3800"/>
          </a:p>
          <a:p>
            <a:pPr lvl="0">
              <a:defRPr sz="1800"/>
            </a:pPr>
            <a:r>
              <a:rPr sz="2000"/>
              <a:t>(We start at 8am)</a:t>
            </a:r>
          </a:p>
        </p:txBody>
      </p:sp>
      <p:pic>
        <p:nvPicPr>
          <p:cNvPr id="5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774" y="920088"/>
            <a:ext cx="5646658" cy="501782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942136" y="5631496"/>
            <a:ext cx="6580527" cy="878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Slides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100">
                <a:latin typeface="Courier"/>
                <a:ea typeface="Courier"/>
                <a:cs typeface="Courier"/>
                <a:sym typeface="Courier"/>
              </a:rPr>
              <a:t>https://github.com/asantucci/Python-Workshop/blob/main/slides.pptx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55" name="image1.png" descr="Snake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3232" y="348748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 2 vs Python 3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1400"/>
              <a:t>Really no reasons to learn Python 2 in 2021 :-)</a:t>
            </a:r>
          </a:p>
        </p:txBody>
      </p:sp>
      <p:pic>
        <p:nvPicPr>
          <p:cNvPr id="108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How to use Python ?</a:t>
            </a:r>
          </a:p>
        </p:txBody>
      </p:sp>
      <p:pic>
        <p:nvPicPr>
          <p:cNvPr id="111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2787" y="814088"/>
            <a:ext cx="4908678" cy="512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1608975"/>
            <a:ext cx="5173601" cy="42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1776347" y="5943248"/>
            <a:ext cx="3297303" cy="102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Scripts and Python text files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a text editor, offline, usually)</a:t>
            </a:r>
          </a:p>
        </p:txBody>
      </p:sp>
      <p:sp>
        <p:nvSpPr>
          <p:cNvPr id="114" name="Shape 114"/>
          <p:cNvSpPr/>
          <p:nvPr/>
        </p:nvSpPr>
        <p:spPr>
          <a:xfrm>
            <a:off x="6802976" y="5943250"/>
            <a:ext cx="4008304" cy="74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Notebooks (text + viz + code)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web browser, online or offline)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Running on your laptop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1400"/>
              <a:t>Download Anaconda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https://www.anaconda.com/products/individual</a:t>
            </a:r>
            <a:endParaRPr sz="2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/>
              <a:t>Comes with all you need</a:t>
            </a:r>
            <a:endParaRPr sz="2400"/>
          </a:p>
          <a:p>
            <a:pPr lvl="0" marL="1237339" indent="-1161139">
              <a:spcBef>
                <a:spcPts val="500"/>
              </a:spcBef>
              <a:buSzPts val="2400"/>
              <a:buChar char="-"/>
              <a:defRPr sz="1800"/>
            </a:pPr>
            <a:r>
              <a:rPr sz="2400"/>
              <a:t>Many modules preinstalled</a:t>
            </a:r>
            <a:endParaRPr sz="2400"/>
          </a:p>
          <a:p>
            <a:pPr lvl="0" marL="1237339" indent="-1161139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scripts from terminal</a:t>
            </a:r>
            <a:endParaRPr sz="2400"/>
          </a:p>
          <a:p>
            <a:pPr lvl="0" marL="1237339" indent="-1161139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Jupyter notebooks from browser</a:t>
            </a:r>
          </a:p>
        </p:txBody>
      </p:sp>
      <p:pic>
        <p:nvPicPr>
          <p:cNvPr id="120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7909" y="3710180"/>
            <a:ext cx="3168094" cy="3139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Let’s open the first Notebook!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Strings indexing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4515899" y="1762897"/>
            <a:ext cx="3160204" cy="563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s = “abcdefgh”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2113962" y="2806700"/>
          <a:ext cx="7964076" cy="300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-8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(1)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838200" y="1825625"/>
            <a:ext cx="5282401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45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(2)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838197" y="1825625"/>
            <a:ext cx="5198105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"Stanford"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(3)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197" y="1825625"/>
            <a:ext cx="5198105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96111">
              <a:defRPr sz="1800"/>
            </a:pPr>
            <a:r>
              <a:rPr sz="1372"/>
              <a:t>Everything is a reference (4), see:</a:t>
            </a:r>
            <a:br>
              <a:rPr sz="1372"/>
            </a:br>
            <a:r>
              <a:rPr sz="1764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ythontutor.com/visualize.html#code=a%20%3D%20%5B1,%202%5D%0At%20%3D%20%28a,%201,%20%22String%22%29%0Aa%5B0%5D%20%3D%20%5B3,%204%5D%0Aprint%28t%29&amp;cumulative=false&amp;curInstr=0&amp;heapPrimitives=nevernest&amp;mode=display&amp;origin=opt-frontend.js&amp;py=3&amp;rawInputLstJSON=%5B%5D&amp;textReferences=false</a:t>
            </a:r>
            <a:br>
              <a:rPr sz="1372"/>
            </a:b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t = (a,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520700" y="1736747"/>
            <a:ext cx="10515600" cy="435134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An ecosystem for Scientific Computing and Data science in Python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Includes many packages</a:t>
            </a:r>
          </a:p>
        </p:txBody>
      </p:sp>
      <p:pic>
        <p:nvPicPr>
          <p:cNvPr id="142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440180" y="3298054"/>
            <a:ext cx="1183116" cy="1228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7950" y="367904"/>
            <a:ext cx="3322250" cy="132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4600" y="3268800"/>
            <a:ext cx="2190750" cy="117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9261" y="3151808"/>
            <a:ext cx="1521330" cy="1521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7968" y="5026292"/>
            <a:ext cx="4833623" cy="115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6324" y="3026092"/>
            <a:ext cx="1772768" cy="17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200" y="5062037"/>
            <a:ext cx="5486400" cy="1143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Introduction to Python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585215">
              <a:lnSpc>
                <a:spcPct val="70000"/>
              </a:lnSpc>
              <a:spcBef>
                <a:spcPts val="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Andreas Santucci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>
                <a:latin typeface="Courier"/>
                <a:ea typeface="Courier"/>
                <a:cs typeface="Courier"/>
                <a:sym typeface="Courier"/>
              </a:rPr>
              <a:t>santucci@stanford.edu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ICME Summer Workshops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Fundamentals of Data Science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August 4-5, 2021</a:t>
            </a:r>
          </a:p>
        </p:txBody>
      </p:sp>
      <p:pic>
        <p:nvPicPr>
          <p:cNvPr id="5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0447" y="260880"/>
            <a:ext cx="1460919" cy="1460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1" y="523081"/>
            <a:ext cx="2509562" cy="114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Numpy: arrays</a:t>
            </a:r>
          </a:p>
        </p:txBody>
      </p:sp>
      <p:graphicFrame>
        <p:nvGraphicFramePr>
          <p:cNvPr id="151" name="Table 151"/>
          <p:cNvGraphicFramePr/>
          <p:nvPr/>
        </p:nvGraphicFramePr>
        <p:xfrm>
          <a:off x="1583800" y="3730814"/>
          <a:ext cx="2338300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2"/>
          <p:cNvGraphicFramePr/>
          <p:nvPr/>
        </p:nvGraphicFramePr>
        <p:xfrm>
          <a:off x="5257700" y="2527887"/>
          <a:ext cx="2338300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3"/>
          <p:cNvGraphicFramePr/>
          <p:nvPr/>
        </p:nvGraphicFramePr>
        <p:xfrm>
          <a:off x="9448524" y="2065039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4"/>
          <p:cNvGraphicFramePr/>
          <p:nvPr/>
        </p:nvGraphicFramePr>
        <p:xfrm>
          <a:off x="9190073" y="2259588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5"/>
          <p:cNvGraphicFramePr/>
          <p:nvPr/>
        </p:nvGraphicFramePr>
        <p:xfrm>
          <a:off x="8931599" y="2527887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799625" y="4556473"/>
            <a:ext cx="1438463" cy="47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1-D arrays</a:t>
            </a:r>
          </a:p>
        </p:txBody>
      </p:sp>
      <p:sp>
        <p:nvSpPr>
          <p:cNvPr id="157" name="Shape 157"/>
          <p:cNvSpPr/>
          <p:nvPr/>
        </p:nvSpPr>
        <p:spPr>
          <a:xfrm>
            <a:off x="5458650" y="5741275"/>
            <a:ext cx="1274703" cy="47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2-D array</a:t>
            </a:r>
          </a:p>
        </p:txBody>
      </p:sp>
      <p:sp>
        <p:nvSpPr>
          <p:cNvPr id="158" name="Shape 158"/>
          <p:cNvSpPr/>
          <p:nvPr/>
        </p:nvSpPr>
        <p:spPr>
          <a:xfrm>
            <a:off x="9132550" y="5834874"/>
            <a:ext cx="1274703" cy="76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3+-D array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Reshaping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1488725" y="1921629"/>
            <a:ext cx="1037253" cy="6668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>
              <a:defRPr sz="1800"/>
            </a:pPr>
            <a:r>
              <a:rPr sz="1400"/>
              <a:t>5 x 4</a:t>
            </a:r>
          </a:p>
        </p:txBody>
      </p:sp>
      <p:graphicFrame>
        <p:nvGraphicFramePr>
          <p:cNvPr id="162" name="Table 162"/>
          <p:cNvGraphicFramePr/>
          <p:nvPr/>
        </p:nvGraphicFramePr>
        <p:xfrm>
          <a:off x="1169048" y="2586863"/>
          <a:ext cx="2338303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3176501" y="3723628"/>
            <a:ext cx="2911152" cy="77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800"/>
              <a:t>.reshape((2, 10)) =</a:t>
            </a:r>
          </a:p>
        </p:txBody>
      </p:sp>
      <p:sp>
        <p:nvSpPr>
          <p:cNvPr id="164" name="Shape 164"/>
          <p:cNvSpPr/>
          <p:nvPr/>
        </p:nvSpPr>
        <p:spPr>
          <a:xfrm>
            <a:off x="1066799" y="2863513"/>
            <a:ext cx="1888962" cy="2430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518" y="5560"/>
                </a:lnTo>
                <a:lnTo>
                  <a:pt x="21600" y="5560"/>
                </a:lnTo>
                <a:lnTo>
                  <a:pt x="864" y="10693"/>
                </a:lnTo>
                <a:lnTo>
                  <a:pt x="21082" y="10693"/>
                </a:lnTo>
                <a:lnTo>
                  <a:pt x="1210" y="16574"/>
                </a:lnTo>
                <a:lnTo>
                  <a:pt x="21082" y="16574"/>
                </a:lnTo>
                <a:lnTo>
                  <a:pt x="691" y="21600"/>
                </a:lnTo>
                <a:lnTo>
                  <a:pt x="21254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165" name="Table 165"/>
          <p:cNvGraphicFramePr/>
          <p:nvPr/>
        </p:nvGraphicFramePr>
        <p:xfrm>
          <a:off x="4980775" y="3573505"/>
          <a:ext cx="5213752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</a:tblGrid>
              <a:tr h="1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8175948" y="3055926"/>
            <a:ext cx="103725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 x 10</a:t>
            </a:r>
          </a:p>
        </p:txBody>
      </p:sp>
      <p:sp>
        <p:nvSpPr>
          <p:cNvPr id="167" name="Shape 167"/>
          <p:cNvSpPr/>
          <p:nvPr/>
        </p:nvSpPr>
        <p:spPr>
          <a:xfrm>
            <a:off x="6340642" y="3838073"/>
            <a:ext cx="4728413" cy="58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21545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8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5"/>
      <p:bldP build="whole" bldLvl="1" animBg="1" rev="0" advAuto="0" spid="163" grpId="3"/>
      <p:bldP build="whole" bldLvl="1" animBg="1" rev="0" advAuto="0" spid="164" grpId="4"/>
      <p:bldP build="whole" bldLvl="1" animBg="1" rev="0" advAuto="0" spid="161" grpId="2"/>
      <p:bldP build="whole" bldLvl="1" animBg="1" rev="0" advAuto="0" spid="166" grpId="6"/>
      <p:bldP build="whole" bldLvl="1" animBg="1" rev="0" advAuto="0" spid="167" grpId="7"/>
      <p:bldP build="whole" bldLvl="1" animBg="1" rev="0" advAuto="0" spid="16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Broadcasting</a:t>
            </a:r>
          </a:p>
        </p:txBody>
      </p:sp>
      <p:graphicFrame>
        <p:nvGraphicFramePr>
          <p:cNvPr id="171" name="Table 171"/>
          <p:cNvGraphicFramePr/>
          <p:nvPr/>
        </p:nvGraphicFramePr>
        <p:xfrm>
          <a:off x="2156898" y="3158064"/>
          <a:ext cx="1531003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3153104" y="3709277"/>
            <a:ext cx="38985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4477148" y="3720462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3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" name="Shape 174"/>
          <p:cNvSpPr/>
          <p:nvPr>
            <p:ph type="body" idx="1"/>
          </p:nvPr>
        </p:nvSpPr>
        <p:spPr>
          <a:xfrm>
            <a:off x="1340885" y="2547726"/>
            <a:ext cx="1694036" cy="6668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  <a:defRPr sz="2500"/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75" name="Shape 175"/>
          <p:cNvSpPr/>
          <p:nvPr/>
        </p:nvSpPr>
        <p:spPr>
          <a:xfrm>
            <a:off x="3355068" y="3230337"/>
            <a:ext cx="230617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2-array (vector)</a:t>
            </a:r>
          </a:p>
        </p:txBody>
      </p:sp>
      <p:graphicFrame>
        <p:nvGraphicFramePr>
          <p:cNvPr id="176" name="Table 176"/>
          <p:cNvGraphicFramePr/>
          <p:nvPr/>
        </p:nvGraphicFramePr>
        <p:xfrm>
          <a:off x="7208542" y="3158062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5661056" y="3698090"/>
            <a:ext cx="38985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=</a:t>
            </a:r>
          </a:p>
        </p:txBody>
      </p:sp>
      <p:sp>
        <p:nvSpPr>
          <p:cNvPr id="178" name="Shape 178"/>
          <p:cNvSpPr/>
          <p:nvPr/>
        </p:nvSpPr>
        <p:spPr>
          <a:xfrm>
            <a:off x="8155395" y="3609430"/>
            <a:ext cx="389854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9486189" y="3158058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6346999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81" name="Shape 181"/>
          <p:cNvSpPr/>
          <p:nvPr/>
        </p:nvSpPr>
        <p:spPr>
          <a:xfrm>
            <a:off x="8669062" y="2696750"/>
            <a:ext cx="169403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pic>
        <p:nvPicPr>
          <p:cNvPr id="182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2"/>
      <p:bldP build="whole" bldLvl="1" animBg="1" rev="0" advAuto="0" spid="181" grpId="4"/>
      <p:bldP build="whole" bldLvl="1" animBg="1" rev="0" advAuto="0" spid="180" grpId="3"/>
      <p:bldP build="whole" bldLvl="1" animBg="1" rev="0" advAuto="0" spid="17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Axis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1497495" y="5221835"/>
            <a:ext cx="3093724" cy="61582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500"/>
              <a:t>a.mean(axis=0)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4740588" y="2173559"/>
          <a:ext cx="3212478" cy="30000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7" name="Shape 187"/>
          <p:cNvSpPr/>
          <p:nvPr/>
        </p:nvSpPr>
        <p:spPr>
          <a:xfrm flipH="1">
            <a:off x="4571997" y="2173559"/>
            <a:ext cx="4" cy="225213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846828" y="1901950"/>
            <a:ext cx="3212561" cy="2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3557944" y="3114961"/>
            <a:ext cx="76764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axis=0</a:t>
            </a:r>
          </a:p>
        </p:txBody>
      </p:sp>
      <p:sp>
        <p:nvSpPr>
          <p:cNvPr id="190" name="Shape 190"/>
          <p:cNvSpPr/>
          <p:nvPr/>
        </p:nvSpPr>
        <p:spPr>
          <a:xfrm>
            <a:off x="6069283" y="1445594"/>
            <a:ext cx="76764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axis=1</a:t>
            </a:r>
          </a:p>
        </p:txBody>
      </p:sp>
      <p:graphicFrame>
        <p:nvGraphicFramePr>
          <p:cNvPr id="191" name="Table 191"/>
          <p:cNvGraphicFramePr/>
          <p:nvPr/>
        </p:nvGraphicFramePr>
        <p:xfrm>
          <a:off x="4740588" y="5221835"/>
          <a:ext cx="3212478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 flipH="1">
            <a:off x="5062728" y="2358225"/>
            <a:ext cx="3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3" name="Shape 193"/>
          <p:cNvSpPr/>
          <p:nvPr/>
        </p:nvSpPr>
        <p:spPr>
          <a:xfrm flipH="1">
            <a:off x="5562598" y="2358225"/>
            <a:ext cx="2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H="1">
            <a:off x="5998464" y="2358225"/>
            <a:ext cx="2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" name="Shape 195"/>
          <p:cNvSpPr/>
          <p:nvPr/>
        </p:nvSpPr>
        <p:spPr>
          <a:xfrm flipH="1">
            <a:off x="6453106" y="2358225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916401" y="2358225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7379696" y="2358222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7833848" y="2358222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99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7"/>
      <p:bldP build="whole" bldLvl="1" animBg="1" rev="0" advAuto="0" spid="197" grpId="8"/>
      <p:bldP build="whole" bldLvl="1" animBg="1" rev="0" advAuto="0" spid="198" grpId="9"/>
      <p:bldP build="whole" bldLvl="1" animBg="1" rev="0" advAuto="0" spid="195" grpId="6"/>
      <p:bldP build="whole" bldLvl="1" animBg="1" rev="0" advAuto="0" spid="191" grpId="2"/>
      <p:bldP build="whole" bldLvl="1" animBg="1" rev="0" advAuto="0" spid="193" grpId="4"/>
      <p:bldP build="whole" bldLvl="1" animBg="1" rev="0" advAuto="0" spid="185" grpId="1"/>
      <p:bldP build="whole" bldLvl="1" animBg="1" rev="0" advAuto="0" spid="192" grpId="3"/>
      <p:bldP build="whole" bldLvl="1" animBg="1" rev="0" advAuto="0" spid="194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Plotting Ecosystem</a:t>
            </a:r>
          </a:p>
        </p:txBody>
      </p:sp>
      <p:pic>
        <p:nvPicPr>
          <p:cNvPr id="202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11" y="2405221"/>
            <a:ext cx="3259754" cy="78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19.png" descr="How to create Interactive data visualization using Plotly in R / Python?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37" y="1358375"/>
            <a:ext cx="1625386" cy="16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2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3986" y="3901475"/>
            <a:ext cx="2407228" cy="150450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480886" y="5347463"/>
            <a:ext cx="1320303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Seaborn</a:t>
            </a:r>
          </a:p>
        </p:txBody>
      </p:sp>
      <p:sp>
        <p:nvSpPr>
          <p:cNvPr id="206" name="Shape 206"/>
          <p:cNvSpPr/>
          <p:nvPr/>
        </p:nvSpPr>
        <p:spPr>
          <a:xfrm>
            <a:off x="4335550" y="5579250"/>
            <a:ext cx="1064103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Bokeh</a:t>
            </a:r>
          </a:p>
        </p:txBody>
      </p:sp>
      <p:pic>
        <p:nvPicPr>
          <p:cNvPr id="207" name="image2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92751" y="3669700"/>
            <a:ext cx="1496607" cy="150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Linear Algebra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scipy.linalg</a:t>
            </a:r>
            <a:r>
              <a:rPr sz="1400"/>
              <a:t>)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Optimization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scipy.optimize</a:t>
            </a:r>
            <a:r>
              <a:rPr sz="1400"/>
              <a:t>)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Statistics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scipy.stats</a:t>
            </a:r>
            <a:r>
              <a:rPr sz="1400"/>
              <a:t>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Many more</a:t>
            </a:r>
          </a:p>
        </p:txBody>
      </p:sp>
      <p:pic>
        <p:nvPicPr>
          <p:cNvPr id="211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252" y="365125"/>
            <a:ext cx="2228452" cy="885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Pandas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Open-source, high-performances &amp; easy-to-use data structures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DataFrame objects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Aggregation, grouping, reductions, statistics, etc.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Powerful dates support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All kinds of read/write functions (csv, HDF5, etc.)</a:t>
            </a:r>
          </a:p>
        </p:txBody>
      </p:sp>
      <p:pic>
        <p:nvPicPr>
          <p:cNvPr id="215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309" y="365125"/>
            <a:ext cx="5486403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8250" y="4465875"/>
            <a:ext cx="2824604" cy="210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Accessing a DataFrame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defRPr sz="1800"/>
            </a:pPr>
            <a:r>
              <a:rPr sz="1400"/>
              <a:t>By Labels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df[column]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column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df[rows]  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multiple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rows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df.loc[cols,rows]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INCLUDED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0" indent="609600">
              <a:spcBef>
                <a:spcPts val="500"/>
              </a:spcBef>
              <a:buSzTx/>
              <a:buNone/>
              <a:defRPr sz="1800"/>
            </a:pP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138288" indent="-138288">
              <a:defRPr sz="1800"/>
            </a:pPr>
            <a:r>
              <a:rPr sz="1400"/>
              <a:t>By position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df.iloc[cols,rows]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NOT INCLUDED w/ `:`</a:t>
            </a:r>
          </a:p>
        </p:txBody>
      </p:sp>
      <p:pic>
        <p:nvPicPr>
          <p:cNvPr id="220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400"/>
              <a:t>Groupby</a:t>
            </a:r>
          </a:p>
        </p:txBody>
      </p:sp>
      <p:sp>
        <p:nvSpPr>
          <p:cNvPr id="223" name="Shape 223"/>
          <p:cNvSpPr/>
          <p:nvPr/>
        </p:nvSpPr>
        <p:spPr>
          <a:xfrm rot="7872801">
            <a:off x="8145591" y="4717046"/>
            <a:ext cx="2004360" cy="5121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294871" y="2394948"/>
            <a:ext cx="937503" cy="5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4548313" y="4050479"/>
            <a:ext cx="418255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38562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85623"/>
                </a:solidFill>
              </a:rPr>
              <a:t>df.groupby('Location’).mean()</a:t>
            </a:r>
          </a:p>
        </p:txBody>
      </p:sp>
      <p:sp>
        <p:nvSpPr>
          <p:cNvPr id="226" name="Shape 226"/>
          <p:cNvSpPr/>
          <p:nvPr/>
        </p:nvSpPr>
        <p:spPr>
          <a:xfrm>
            <a:off x="8050900" y="2022643"/>
            <a:ext cx="142530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Transform</a:t>
            </a:r>
          </a:p>
        </p:txBody>
      </p:sp>
      <p:sp>
        <p:nvSpPr>
          <p:cNvPr id="227" name="Shape 227"/>
          <p:cNvSpPr/>
          <p:nvPr/>
        </p:nvSpPr>
        <p:spPr>
          <a:xfrm rot="18694362">
            <a:off x="8369578" y="4455289"/>
            <a:ext cx="114969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Combine</a:t>
            </a:r>
          </a:p>
        </p:txBody>
      </p:sp>
      <p:pic>
        <p:nvPicPr>
          <p:cNvPr id="228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27624"/>
            <a:ext cx="3883620" cy="193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 rot="20400157">
            <a:off x="3847281" y="2471159"/>
            <a:ext cx="925503" cy="512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" name="Shape 230"/>
          <p:cNvSpPr/>
          <p:nvPr/>
        </p:nvSpPr>
        <p:spPr>
          <a:xfrm rot="20244805">
            <a:off x="3873265" y="3072075"/>
            <a:ext cx="87404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Split</a:t>
            </a:r>
          </a:p>
        </p:txBody>
      </p:sp>
      <p:pic>
        <p:nvPicPr>
          <p:cNvPr id="231" name="image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948" y="1320363"/>
            <a:ext cx="3407527" cy="2327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2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199" y="1030973"/>
            <a:ext cx="2301134" cy="300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2711" y="4539936"/>
            <a:ext cx="4175998" cy="213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Pivot</a:t>
            </a:r>
          </a:p>
        </p:txBody>
      </p:sp>
      <p:pic>
        <p:nvPicPr>
          <p:cNvPr id="237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901588"/>
            <a:ext cx="5090925" cy="262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799" y="3286352"/>
            <a:ext cx="2897603" cy="19658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875599" y="1690825"/>
            <a:ext cx="8440802" cy="43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df.pivot(index=’date’,columns=’crypto’,values=’price’)</a:t>
            </a:r>
          </a:p>
        </p:txBody>
      </p:sp>
      <p:sp>
        <p:nvSpPr>
          <p:cNvPr id="240" name="Shape 240"/>
          <p:cNvSpPr/>
          <p:nvPr/>
        </p:nvSpPr>
        <p:spPr>
          <a:xfrm>
            <a:off x="7289548" y="3749299"/>
            <a:ext cx="1399503" cy="1502703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113975" y="1690825"/>
            <a:ext cx="1785600" cy="465003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899574" y="1690825"/>
            <a:ext cx="2327103" cy="465003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7658299" y="3250350"/>
            <a:ext cx="2418604" cy="465003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8689050" y="3737700"/>
            <a:ext cx="1399503" cy="1502703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7226675" y="1690825"/>
            <a:ext cx="2162403" cy="465003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929124" y="4083024"/>
            <a:ext cx="1130403" cy="5277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>
            <a:solidFill>
              <a:srgbClr val="44546A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7" name="image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Python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Variables, control-flow, containers, I/O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Functions, iterables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Classes and basic OOP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 little bit about modules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Numpy + Matplotlib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Pandas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Appendix: Scikit-learn</a:t>
            </a:r>
          </a:p>
        </p:txBody>
      </p:sp>
      <p:pic>
        <p:nvPicPr>
          <p:cNvPr id="6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5" name="Table 65"/>
          <p:cNvGraphicFramePr/>
          <p:nvPr/>
        </p:nvGraphicFramePr>
        <p:xfrm>
          <a:off x="6125524" y="1757963"/>
          <a:ext cx="4521403" cy="35896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07133"/>
                <a:gridCol w="1507133"/>
                <a:gridCol w="1507133"/>
              </a:tblGrid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“</a:t>
                      </a:r>
                      <a:r>
                        <a:rPr sz="1300">
                          <a:sym typeface="Helvetica"/>
                        </a:rPr>
                        <a:t>Basic” Python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6750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</a:tr>
              <a:tr h="871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Numerical Python + Pandas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871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 package for machine learning</a:t>
            </a:r>
            <a:endParaRPr sz="1400"/>
          </a:p>
          <a:p>
            <a:pPr lvl="0" marL="0" indent="45720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defRPr sz="1800"/>
            </a:pPr>
            <a:r>
              <a:rPr sz="1400"/>
              <a:t>Supervised learning</a:t>
            </a:r>
            <a:endParaRPr sz="1400"/>
          </a:p>
          <a:p>
            <a:pPr lvl="1" marL="778933" indent="-207433">
              <a:spcBef>
                <a:spcPts val="0"/>
              </a:spcBef>
              <a:defRPr sz="1800"/>
            </a:pPr>
            <a:r>
              <a:rPr sz="1400"/>
              <a:t>Classification </a:t>
            </a:r>
            <a:endParaRPr sz="1400"/>
          </a:p>
          <a:p>
            <a:pPr lvl="1" marL="778933" indent="-207433">
              <a:spcBef>
                <a:spcPts val="0"/>
              </a:spcBef>
              <a:defRPr sz="1800"/>
            </a:pPr>
            <a:r>
              <a:rPr sz="1400"/>
              <a:t>Regression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defRPr sz="1800"/>
            </a:pPr>
            <a:r>
              <a:rPr sz="1400"/>
              <a:t>Unsupervised</a:t>
            </a:r>
          </a:p>
        </p:txBody>
      </p:sp>
      <p:pic>
        <p:nvPicPr>
          <p:cNvPr id="251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pic>
        <p:nvPicPr>
          <p:cNvPr id="254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typical supervised learning problem</a:t>
            </a:r>
            <a:endParaRPr sz="1400"/>
          </a:p>
          <a:p>
            <a:pPr lvl="0" marL="321733" indent="-207433">
              <a:defRPr sz="1800"/>
            </a:pPr>
            <a:r>
              <a:rPr sz="1400"/>
              <a:t>Given a dataset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S = {x</a:t>
            </a:r>
            <a:r>
              <a:rPr baseline="-25000" sz="1400"/>
              <a:t>i</a:t>
            </a:r>
            <a:r>
              <a:rPr sz="1400"/>
              <a:t>, y</a:t>
            </a:r>
            <a:r>
              <a:rPr baseline="-25000" sz="1400"/>
              <a:t>i</a:t>
            </a:r>
            <a:r>
              <a:rPr sz="1400"/>
              <a:t>}</a:t>
            </a:r>
            <a:endParaRPr sz="1400"/>
          </a:p>
          <a:p>
            <a:pPr lvl="0" marL="321733" indent="-207433">
              <a:defRPr sz="1800"/>
            </a:pPr>
            <a:r>
              <a:rPr sz="1400"/>
              <a:t>Learns a function (mapping)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y = F(x)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Lots of kinds of models !</a:t>
            </a:r>
            <a:endParaRPr sz="1400"/>
          </a:p>
          <a:p>
            <a:pPr lvl="0" marL="321733" indent="-207433">
              <a:defRPr sz="1800"/>
            </a:pPr>
            <a:r>
              <a:rPr sz="1400">
                <a:hlinkClick r:id="rId3" invalidUrl="" action="" tgtFrame="" tooltip="" history="1" highlightClick="0" endSnd="0"/>
              </a:rPr>
              <a:t>https://scikit-learn.org/stable/supervised_learning.html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hlinkClick r:id="rId4" invalidUrl="" action="" tgtFrame="" tooltip="" history="1" highlightClick="0" endSnd="0"/>
              </a:rPr>
              <a:t>https://scikit-learn.org/stable/unsupervised_learning.html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hlinkClick r:id="rId5" invalidUrl="" action="" tgtFrame="" tooltip="" history="1" highlightClick="0" endSnd="0"/>
              </a:rPr>
              <a:t>https://scikit-learn.org/stable/model_selection.html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… https://scikit-learn.org/stable/user_guide.html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3196389" y="1825625"/>
            <a:ext cx="6091993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Pick a model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sklearn </a:t>
            </a: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 = model.somemodel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Train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Predict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y_pred = m.predict(X_pred)</a:t>
            </a:r>
          </a:p>
        </p:txBody>
      </p:sp>
      <p:pic>
        <p:nvPicPr>
          <p:cNvPr id="25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831850" y="1709739"/>
            <a:ext cx="10515600" cy="184626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Recap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831850" y="3870037"/>
            <a:ext cx="10515600" cy="22196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indent="0">
              <a:lnSpc>
                <a:spcPct val="7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antigravity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Try it on your laptop,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In a Python interpreter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1600"/>
              <a:t>(https://xkcd.com/353/)</a:t>
            </a:r>
          </a:p>
        </p:txBody>
      </p:sp>
      <p:pic>
        <p:nvPicPr>
          <p:cNvPr id="263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More easter eggs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300"/>
              <a:t>Try those in a Python interpreter</a:t>
            </a:r>
            <a:endParaRPr sz="2300"/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from __future__ import braces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this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__hello__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Recap: What did we learn?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Basic Python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400"/>
              <a:t> for arrays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sz="1400"/>
              <a:t> for linear algebra, optimization, statistics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400"/>
              <a:t> for simple plotting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400"/>
              <a:t> for data analytics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400"/>
              <a:t> for machine learning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Python Ecosystem </a:t>
            </a:r>
            <a:r>
              <a:rPr sz="2200"/>
              <a:t>(a tiny subset)</a:t>
            </a:r>
          </a:p>
        </p:txBody>
      </p:sp>
      <p:pic>
        <p:nvPicPr>
          <p:cNvPr id="272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425" y="1543449"/>
            <a:ext cx="1942072" cy="770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5" y="2320925"/>
            <a:ext cx="3006251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6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1050" y="1456049"/>
            <a:ext cx="2009727" cy="79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7.jpeg" descr="File:Matplotlib logo.svg - Wikipedia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1650" y="2471096"/>
            <a:ext cx="2939128" cy="539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19.png" descr="How to create Interactive data visualization using Plotly in R / Python?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65793" y="1581125"/>
            <a:ext cx="1257734" cy="12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9900" y="1615472"/>
            <a:ext cx="1942079" cy="1213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2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90272" y="3010548"/>
            <a:ext cx="1592604" cy="85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7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6640" y="3329394"/>
            <a:ext cx="4018725" cy="1357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30.png"/>
          <p:cNvPicPr/>
          <p:nvPr/>
        </p:nvPicPr>
        <p:blipFill>
          <a:blip r:embed="rId10">
            <a:extLst/>
          </a:blip>
          <a:srcRect l="18485" t="18106" r="19170" b="15128"/>
          <a:stretch>
            <a:fillRect/>
          </a:stretch>
        </p:blipFill>
        <p:spPr>
          <a:xfrm>
            <a:off x="9545849" y="3746000"/>
            <a:ext cx="2091126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31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0424" y="5151199"/>
            <a:ext cx="2697174" cy="539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32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5725" y="4511359"/>
            <a:ext cx="2206302" cy="63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33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648" y="3978388"/>
            <a:ext cx="2280337" cy="85735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1351345" y="5409800"/>
            <a:ext cx="4398603" cy="38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And many, many more (mpi4py, numba, joblib, …)</a:t>
            </a:r>
          </a:p>
        </p:txBody>
      </p:sp>
      <p:pic>
        <p:nvPicPr>
          <p:cNvPr id="285" name="image34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58775" y="5690642"/>
            <a:ext cx="2206304" cy="50736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8628174" y="2829261"/>
            <a:ext cx="1320303" cy="525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300"/>
              <a:t>Seaborn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"/>
          </p:nvPr>
        </p:nvSpPr>
        <p:spPr>
          <a:xfrm>
            <a:off x="838200" y="1594101"/>
            <a:ext cx="10515600" cy="50217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91810" indent="-579110">
              <a:spcBef>
                <a:spcPts val="0"/>
              </a:spcBef>
              <a:buSzPts val="2300"/>
              <a:defRPr sz="1800"/>
            </a:pPr>
            <a:r>
              <a:rPr sz="2300"/>
              <a:t>Python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t>Google &amp; Stackoverflow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https://docs.python.org/3/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https://developers.google.com/edu/python/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https://www.learnpython.org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http://www.practicepython.org/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https://dabeaz-course.github.io/practical-python/Notes/Contents.html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591810" indent="-579110">
              <a:buSzPts val="2300"/>
              <a:defRPr sz="1800"/>
            </a:pPr>
            <a:r>
              <a:rPr sz="2300"/>
              <a:t>Numpy &amp; Scipy</a:t>
            </a:r>
            <a:endParaRPr sz="23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https://docs.scipy.org/doc/numpy/user/quickstart.html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591810" indent="-579110">
              <a:buSzPts val="2300"/>
              <a:defRPr sz="1800"/>
            </a:pPr>
            <a:r>
              <a:rPr sz="2300"/>
              <a:t>Pandas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https://pandas.pydata.org/pandas-docs/stable/10min.html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https://github.com/jvns/pandas-cookbook</a:t>
            </a:r>
          </a:p>
          <a:p>
            <a:pPr lvl="0" marL="591810" indent="-579110">
              <a:buSzPts val="2300"/>
              <a:defRPr sz="1800"/>
            </a:pPr>
            <a:r>
              <a:rPr sz="2300"/>
              <a:t>Scikit-learn</a:t>
            </a:r>
            <a:endParaRPr sz="2600"/>
          </a:p>
          <a:p>
            <a:pPr lvl="1" marL="747483" indent="-277583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http://scikit-learn.org/stable/tutorial/basic/tutorial.html</a:t>
            </a:r>
          </a:p>
        </p:txBody>
      </p:sp>
      <p:sp>
        <p:nvSpPr>
          <p:cNvPr id="289" name="Shape 2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At Stanford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defRPr sz="1800"/>
            </a:pPr>
            <a:r>
              <a:rPr sz="1400"/>
              <a:t>CME211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/>
              <a:t>Software Development for Scientists and Engineers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CS106AP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/>
              <a:t>Programming Methodology in Python 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CS102, CS131, CS230, CS231N, CS375: Machine Learning (using Python)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CME302: Numerical Linear Algebra (using Python)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Any question after the class?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santucci@stanford.edu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First and Foremost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Workshop </a:t>
            </a:r>
            <a:r>
              <a:rPr sz="1400" u="sng"/>
              <a:t>is</a:t>
            </a:r>
            <a:r>
              <a:rPr sz="1400"/>
              <a:t> recorded (audio &amp; video)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If you are OK, turn on your camera :-)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Ask questions in chat. 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r>
              <a:rPr sz="1400"/>
              <a:t>Rui, our awesome TA, is answering.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Stay muted unless you are actively talking</a:t>
            </a:r>
          </a:p>
        </p:txBody>
      </p:sp>
      <p:pic>
        <p:nvPicPr>
          <p:cNvPr id="6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questions for you first!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1733" indent="-207433">
              <a:buChar char="-"/>
              <a:defRPr sz="1800"/>
            </a:pPr>
            <a:r>
              <a:rPr sz="1400"/>
              <a:t>Mandatory to participate :-)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Laptop or phone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No account needed, anonymous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The more responses, the better!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info about me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buChar char="-"/>
              <a:defRPr sz="1800"/>
            </a:pPr>
            <a:r>
              <a:rPr sz="1400"/>
              <a:t>Data Scientist at Google, Lecturer at Stanford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21733" indent="-207433">
              <a:buChar char="-"/>
              <a:defRPr sz="1800"/>
            </a:pPr>
            <a:r>
              <a:rPr sz="1400"/>
              <a:t>Interest in Machine Learning and Recommendation Systems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21733" indent="-207433">
              <a:buChar char="-"/>
              <a:defRPr sz="1800"/>
            </a:pPr>
            <a:r>
              <a:rPr sz="1400"/>
              <a:t>Learned to code </a:t>
            </a:r>
            <a:r>
              <a:rPr i="1" sz="1400"/>
              <a:t>after </a:t>
            </a:r>
            <a:r>
              <a:rPr sz="1400"/>
              <a:t>college!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very popular programming language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Web applications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Scientific computing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Data science and machine learning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General purpose applications</a:t>
            </a:r>
          </a:p>
        </p:txBody>
      </p:sp>
      <p:pic>
        <p:nvPicPr>
          <p:cNvPr id="7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We will go through code </a:t>
            </a:r>
            <a:r>
              <a:rPr i="1" sz="1400"/>
              <a:t>together.</a:t>
            </a:r>
            <a:endParaRPr i="1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Ask questions in the chat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Many exercises.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Goal: 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Good enough</a:t>
            </a:r>
            <a:r>
              <a:rPr sz="1400"/>
              <a:t> basic Python knowledge to explore on your own.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Exposure</a:t>
            </a:r>
            <a:r>
              <a:rPr sz="1400"/>
              <a:t> to various tools used in science. 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But</a:t>
            </a:r>
            <a:r>
              <a:rPr sz="1400"/>
              <a:t>, you won’t be an expert overnight!</a:t>
            </a:r>
          </a:p>
        </p:txBody>
      </p:sp>
      <p:pic>
        <p:nvPicPr>
          <p:cNvPr id="8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High-level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Portable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Interpreted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Extensible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Object-oriented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Dynamically typed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Garbage collected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5135418" y="26672"/>
            <a:ext cx="5329387" cy="6804656"/>
            <a:chOff x="0" y="0"/>
            <a:chExt cx="5329385" cy="6804654"/>
          </a:xfrm>
        </p:grpSpPr>
        <p:pic>
          <p:nvPicPr>
            <p:cNvPr id="87" name="image1.jpeg"/>
            <p:cNvPicPr/>
            <p:nvPr/>
          </p:nvPicPr>
          <p:blipFill>
            <a:blip r:embed="rId2">
              <a:extLst/>
            </a:blip>
            <a:srcRect l="0" t="0" r="0" b="51014"/>
            <a:stretch>
              <a:fillRect/>
            </a:stretch>
          </p:blipFill>
          <p:spPr>
            <a:xfrm>
              <a:off x="-1" y="-1"/>
              <a:ext cx="5329387" cy="6804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1056270" y="970965"/>
              <a:ext cx="438903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1" name="Group 91"/>
            <p:cNvGrpSpPr/>
            <p:nvPr/>
          </p:nvGrpSpPr>
          <p:grpSpPr>
            <a:xfrm>
              <a:off x="215019" y="669018"/>
              <a:ext cx="2157908" cy="708612"/>
              <a:chOff x="0" y="0"/>
              <a:chExt cx="2157907" cy="708611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2157908" cy="708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76" y="0"/>
                      <a:pt x="839" y="0"/>
                    </a:cubicBezTo>
                    <a:lnTo>
                      <a:pt x="20761" y="0"/>
                    </a:lnTo>
                    <a:cubicBezTo>
                      <a:pt x="21224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24" y="15336"/>
                      <a:pt x="20761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39" y="15336"/>
                    </a:lnTo>
                    <a:cubicBezTo>
                      <a:pt x="376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4559" y="73749"/>
                <a:ext cx="2108788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plagiarism. You can’t just “import essay.”</a:t>
                </a: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65266" y="998207"/>
              <a:ext cx="468003" cy="503104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2787442" y="659685"/>
              <a:ext cx="2301306" cy="708611"/>
              <a:chOff x="0" y="0"/>
              <a:chExt cx="2301304" cy="70861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-1"/>
                <a:ext cx="2301305" cy="708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52" y="0"/>
                      <a:pt x="787" y="0"/>
                    </a:cubicBezTo>
                    <a:lnTo>
                      <a:pt x="20813" y="0"/>
                    </a:lnTo>
                    <a:cubicBezTo>
                      <a:pt x="21248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48" y="15336"/>
                      <a:pt x="20813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787" y="15336"/>
                    </a:lnTo>
                    <a:cubicBezTo>
                      <a:pt x="352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24558" y="73749"/>
                <a:ext cx="2252187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I’m two pages in and I still have no idea what you’re saying.</a:t>
                </a:r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967785" y="4554649"/>
              <a:ext cx="486603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89960" y="4179741"/>
              <a:ext cx="2392807" cy="759739"/>
              <a:chOff x="0" y="0"/>
              <a:chExt cx="2392806" cy="75973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0"/>
                <a:ext cx="2392807" cy="759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63" y="0"/>
                      <a:pt x="812" y="0"/>
                    </a:cubicBezTo>
                    <a:lnTo>
                      <a:pt x="20788" y="0"/>
                    </a:lnTo>
                    <a:cubicBezTo>
                      <a:pt x="21237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37" y="15336"/>
                      <a:pt x="20788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12" y="15336"/>
                    </a:lnTo>
                    <a:cubicBezTo>
                      <a:pt x="363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26331" y="3000"/>
                <a:ext cx="234014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Did you really have to redefine every word in the English language?</a:t>
                </a:r>
              </a:p>
            </p:txBody>
          </p:sp>
        </p:grpSp>
        <p:sp>
          <p:nvSpPr>
            <p:cNvPr id="100" name="Shape 100"/>
            <p:cNvSpPr/>
            <p:nvPr/>
          </p:nvSpPr>
          <p:spPr>
            <a:xfrm>
              <a:off x="3768113" y="4513786"/>
              <a:ext cx="365103" cy="6315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03" name="Group 103"/>
            <p:cNvGrpSpPr/>
            <p:nvPr/>
          </p:nvGrpSpPr>
          <p:grpSpPr>
            <a:xfrm>
              <a:off x="2739830" y="4179742"/>
              <a:ext cx="2477106" cy="743161"/>
              <a:chOff x="0" y="0"/>
              <a:chExt cx="2477104" cy="74316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2477105" cy="74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059"/>
                    </a:moveTo>
                    <a:cubicBezTo>
                      <a:pt x="0" y="1370"/>
                      <a:pt x="411" y="0"/>
                      <a:pt x="918" y="0"/>
                    </a:cubicBezTo>
                    <a:lnTo>
                      <a:pt x="20682" y="0"/>
                    </a:lnTo>
                    <a:cubicBezTo>
                      <a:pt x="21189" y="0"/>
                      <a:pt x="21600" y="1370"/>
                      <a:pt x="21600" y="3059"/>
                    </a:cubicBezTo>
                    <a:lnTo>
                      <a:pt x="21600" y="15296"/>
                    </a:lnTo>
                    <a:cubicBezTo>
                      <a:pt x="21600" y="16985"/>
                      <a:pt x="21189" y="18355"/>
                      <a:pt x="20682" y="18355"/>
                    </a:cubicBezTo>
                    <a:lnTo>
                      <a:pt x="9000" y="18355"/>
                    </a:lnTo>
                    <a:lnTo>
                      <a:pt x="5493" y="21600"/>
                    </a:lnTo>
                    <a:lnTo>
                      <a:pt x="3600" y="18355"/>
                    </a:lnTo>
                    <a:lnTo>
                      <a:pt x="918" y="18355"/>
                    </a:lnTo>
                    <a:cubicBezTo>
                      <a:pt x="411" y="18355"/>
                      <a:pt x="0" y="16985"/>
                      <a:pt x="0" y="15296"/>
                    </a:cubicBezTo>
                    <a:lnTo>
                      <a:pt x="0" y="107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30825" y="49050"/>
                <a:ext cx="2415453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great, but you forgot to add a null terminator. Now I’m just reading garbage.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