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rbansounddataset.co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Multi-Class sound classification using machine learning</a:t>
            </a:r>
            <a:endParaRPr lang="en-IN" dirty="0"/>
          </a:p>
        </p:txBody>
      </p:sp>
      <p:sp>
        <p:nvSpPr>
          <p:cNvPr id="3" name="Subtitle 2"/>
          <p:cNvSpPr>
            <a:spLocks noGrp="1"/>
          </p:cNvSpPr>
          <p:nvPr>
            <p:ph type="subTitle" idx="1"/>
          </p:nvPr>
        </p:nvSpPr>
        <p:spPr>
          <a:xfrm>
            <a:off x="7452574" y="5254580"/>
            <a:ext cx="4739425" cy="1603420"/>
          </a:xfrm>
          <a:solidFill>
            <a:schemeClr val="bg1"/>
          </a:solidFill>
        </p:spPr>
        <p:txBody>
          <a:bodyPr>
            <a:normAutofit/>
          </a:bodyPr>
          <a:lstStyle/>
          <a:p>
            <a:r>
              <a:rPr lang="en-IN" dirty="0" smtClean="0"/>
              <a:t>ANURAG ABHAY SINGH - x18104053</a:t>
            </a:r>
          </a:p>
          <a:p>
            <a:r>
              <a:rPr lang="en-IN" dirty="0" smtClean="0"/>
              <a:t>KANISHK CHAUHAN -  </a:t>
            </a:r>
            <a:r>
              <a:rPr lang="en-US" dirty="0" smtClean="0"/>
              <a:t>x17106354</a:t>
            </a:r>
            <a:endParaRPr lang="en-IN" dirty="0" smtClean="0"/>
          </a:p>
          <a:p>
            <a:r>
              <a:rPr lang="en-IN" dirty="0" smtClean="0"/>
              <a:t>XIE SHUANGYIN - </a:t>
            </a:r>
            <a:r>
              <a:rPr lang="en-US" dirty="0" smtClean="0"/>
              <a:t>x18126634</a:t>
            </a:r>
            <a:endParaRPr lang="en-IN" dirty="0" smtClean="0"/>
          </a:p>
          <a:p>
            <a:r>
              <a:rPr lang="en-IN" dirty="0" smtClean="0"/>
              <a:t>VAIBHAV SINGH - </a:t>
            </a:r>
            <a:r>
              <a:rPr lang="en-US" dirty="0" smtClean="0"/>
              <a:t>x17165954</a:t>
            </a:r>
            <a:endParaRPr lang="en-IN" dirty="0"/>
          </a:p>
        </p:txBody>
      </p:sp>
      <p:pic>
        <p:nvPicPr>
          <p:cNvPr id="4" name="Picture 3"/>
          <p:cNvPicPr>
            <a:picLocks noChangeAspect="1"/>
          </p:cNvPicPr>
          <p:nvPr/>
        </p:nvPicPr>
        <p:blipFill>
          <a:blip r:embed="rId2"/>
          <a:stretch>
            <a:fillRect/>
          </a:stretch>
        </p:blipFill>
        <p:spPr>
          <a:xfrm>
            <a:off x="10312393" y="0"/>
            <a:ext cx="1879606" cy="1249251"/>
          </a:xfrm>
          <a:prstGeom prst="rect">
            <a:avLst/>
          </a:prstGeom>
        </p:spPr>
      </p:pic>
    </p:spTree>
    <p:extLst>
      <p:ext uri="{BB962C8B-B14F-4D97-AF65-F5344CB8AC3E}">
        <p14:creationId xmlns:p14="http://schemas.microsoft.com/office/powerpoint/2010/main" val="387476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1064"/>
          </a:xfrm>
          <a:solidFill>
            <a:srgbClr val="FFFF00"/>
          </a:solidFill>
        </p:spPr>
        <p:txBody>
          <a:bodyPr>
            <a:normAutofit fontScale="90000"/>
          </a:bodyPr>
          <a:lstStyle/>
          <a:p>
            <a:pPr algn="l"/>
            <a:r>
              <a:rPr lang="en-IN" b="1" dirty="0">
                <a:solidFill>
                  <a:schemeClr val="bg1"/>
                </a:solidFill>
              </a:rPr>
              <a:t>Introduction</a:t>
            </a:r>
          </a:p>
        </p:txBody>
      </p:sp>
      <p:sp>
        <p:nvSpPr>
          <p:cNvPr id="6" name="TextBox 5"/>
          <p:cNvSpPr txBox="1"/>
          <p:nvPr/>
        </p:nvSpPr>
        <p:spPr>
          <a:xfrm>
            <a:off x="1931832" y="2295310"/>
            <a:ext cx="8873543" cy="584775"/>
          </a:xfrm>
          <a:prstGeom prst="rect">
            <a:avLst/>
          </a:prstGeom>
          <a:noFill/>
        </p:spPr>
        <p:txBody>
          <a:bodyPr wrap="square" rtlCol="0">
            <a:spAutoFit/>
          </a:bodyPr>
          <a:lstStyle/>
          <a:p>
            <a:r>
              <a:rPr lang="en-IN" sz="3200" dirty="0" smtClean="0">
                <a:solidFill>
                  <a:srgbClr val="FFFF00"/>
                </a:solidFill>
              </a:rPr>
              <a:t>Why its important to classify sound?</a:t>
            </a:r>
            <a:endParaRPr lang="en-IN" sz="3200" dirty="0">
              <a:solidFill>
                <a:srgbClr val="FFFF00"/>
              </a:solidFill>
            </a:endParaRPr>
          </a:p>
        </p:txBody>
      </p:sp>
      <p:sp>
        <p:nvSpPr>
          <p:cNvPr id="8" name="TextBox 7"/>
          <p:cNvSpPr txBox="1"/>
          <p:nvPr/>
        </p:nvSpPr>
        <p:spPr>
          <a:xfrm>
            <a:off x="-334851" y="2726783"/>
            <a:ext cx="12192000" cy="1754326"/>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dirty="0" smtClean="0"/>
              <a:t>For Hearing aid technology.</a:t>
            </a:r>
          </a:p>
          <a:p>
            <a:pPr marL="285750" indent="-285750" algn="ctr">
              <a:lnSpc>
                <a:spcPct val="150000"/>
              </a:lnSpc>
              <a:buFont typeface="Arial" panose="020B0604020202020204" pitchFamily="34" charset="0"/>
              <a:buChar char="•"/>
            </a:pPr>
            <a:r>
              <a:rPr lang="en-IN" dirty="0" smtClean="0"/>
              <a:t>Context awareness from environmental sounds for security purpose by checking noise.</a:t>
            </a:r>
          </a:p>
          <a:p>
            <a:pPr marL="285750" indent="-285750" algn="ctr">
              <a:lnSpc>
                <a:spcPct val="150000"/>
              </a:lnSpc>
              <a:buFont typeface="Arial" panose="020B0604020202020204" pitchFamily="34" charset="0"/>
              <a:buChar char="•"/>
            </a:pPr>
            <a:r>
              <a:rPr lang="en-IN" dirty="0" smtClean="0"/>
              <a:t>Audio tagging of videos which helps in understanding video.</a:t>
            </a:r>
          </a:p>
          <a:p>
            <a:pPr marL="285750" indent="-285750" algn="ctr">
              <a:lnSpc>
                <a:spcPct val="150000"/>
              </a:lnSpc>
              <a:buFont typeface="Arial" panose="020B0604020202020204" pitchFamily="34" charset="0"/>
              <a:buChar char="•"/>
            </a:pPr>
            <a:r>
              <a:rPr lang="en-IN" dirty="0" smtClean="0"/>
              <a:t>For improving Self driving cars process by Artificial intelligence. </a:t>
            </a:r>
          </a:p>
        </p:txBody>
      </p:sp>
      <p:sp>
        <p:nvSpPr>
          <p:cNvPr id="9" name="TextBox 8"/>
          <p:cNvSpPr txBox="1"/>
          <p:nvPr/>
        </p:nvSpPr>
        <p:spPr>
          <a:xfrm>
            <a:off x="0" y="5010228"/>
            <a:ext cx="12192000" cy="1754326"/>
          </a:xfrm>
          <a:prstGeom prst="rect">
            <a:avLst/>
          </a:prstGeom>
          <a:noFill/>
        </p:spPr>
        <p:txBody>
          <a:bodyPr wrap="square" rtlCol="0">
            <a:spAutoFit/>
          </a:bodyPr>
          <a:lstStyle/>
          <a:p>
            <a:pPr marL="285750" indent="-285750" algn="ctr">
              <a:buFont typeface="Arial" panose="020B0604020202020204" pitchFamily="34" charset="0"/>
              <a:buChar char="•"/>
            </a:pPr>
            <a:r>
              <a:rPr lang="en-IN" dirty="0" smtClean="0"/>
              <a:t>To classify different sources of sound from overlapped audio data by machine learning so that in future automatic and fast sound classification can be done.</a:t>
            </a:r>
          </a:p>
          <a:p>
            <a:pPr marL="285750" indent="-285750" algn="ctr">
              <a:buFont typeface="Arial" panose="020B0604020202020204" pitchFamily="34" charset="0"/>
              <a:buChar char="•"/>
            </a:pPr>
            <a:endParaRPr lang="en-IN" dirty="0" smtClean="0"/>
          </a:p>
          <a:p>
            <a:pPr marL="285750" indent="-285750" algn="ctr">
              <a:buFont typeface="Arial" panose="020B0604020202020204" pitchFamily="34" charset="0"/>
              <a:buChar char="•"/>
            </a:pPr>
            <a:r>
              <a:rPr lang="en-IN" dirty="0" smtClean="0"/>
              <a:t>Deign a efficient methodology than previous work done in sound classification fields. </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smtClean="0"/>
              <a:t>System designing which can help in classifying sounds source from overlapping noise. </a:t>
            </a:r>
          </a:p>
        </p:txBody>
      </p:sp>
      <p:sp>
        <p:nvSpPr>
          <p:cNvPr id="11" name="TextBox 10"/>
          <p:cNvSpPr txBox="1"/>
          <p:nvPr/>
        </p:nvSpPr>
        <p:spPr>
          <a:xfrm>
            <a:off x="3378557" y="4455588"/>
            <a:ext cx="5022761" cy="584775"/>
          </a:xfrm>
          <a:prstGeom prst="rect">
            <a:avLst/>
          </a:prstGeom>
          <a:noFill/>
        </p:spPr>
        <p:txBody>
          <a:bodyPr wrap="square" rtlCol="0">
            <a:spAutoFit/>
          </a:bodyPr>
          <a:lstStyle/>
          <a:p>
            <a:pPr algn="ctr"/>
            <a:r>
              <a:rPr lang="en-IN" sz="3200" dirty="0" smtClean="0">
                <a:solidFill>
                  <a:srgbClr val="92D050"/>
                </a:solidFill>
              </a:rPr>
              <a:t>Goal of the project</a:t>
            </a:r>
            <a:endParaRPr lang="en-IN" sz="3200" dirty="0">
              <a:solidFill>
                <a:srgbClr val="92D050"/>
              </a:solidFill>
            </a:endParaRPr>
          </a:p>
        </p:txBody>
      </p:sp>
      <p:sp>
        <p:nvSpPr>
          <p:cNvPr id="12" name="TextBox 11"/>
          <p:cNvSpPr txBox="1"/>
          <p:nvPr/>
        </p:nvSpPr>
        <p:spPr>
          <a:xfrm>
            <a:off x="4698643" y="505496"/>
            <a:ext cx="1521853" cy="584775"/>
          </a:xfrm>
          <a:prstGeom prst="rect">
            <a:avLst/>
          </a:prstGeom>
          <a:noFill/>
        </p:spPr>
        <p:txBody>
          <a:bodyPr wrap="square" rtlCol="0">
            <a:spAutoFit/>
          </a:bodyPr>
          <a:lstStyle/>
          <a:p>
            <a:r>
              <a:rPr lang="en-IN" sz="3200" dirty="0" smtClean="0">
                <a:solidFill>
                  <a:srgbClr val="FF0000"/>
                </a:solidFill>
              </a:rPr>
              <a:t>Sound</a:t>
            </a:r>
            <a:r>
              <a:rPr lang="en-IN" sz="3200" dirty="0" smtClean="0">
                <a:solidFill>
                  <a:srgbClr val="FFFF00"/>
                </a:solidFill>
              </a:rPr>
              <a:t> </a:t>
            </a:r>
            <a:endParaRPr lang="en-IN" sz="3200" dirty="0">
              <a:solidFill>
                <a:srgbClr val="FFFF00"/>
              </a:solidFill>
            </a:endParaRPr>
          </a:p>
        </p:txBody>
      </p:sp>
      <p:sp>
        <p:nvSpPr>
          <p:cNvPr id="14" name="TextBox 13"/>
          <p:cNvSpPr txBox="1"/>
          <p:nvPr/>
        </p:nvSpPr>
        <p:spPr>
          <a:xfrm>
            <a:off x="0" y="1012138"/>
            <a:ext cx="12192000" cy="1338828"/>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dirty="0" smtClean="0"/>
              <a:t>Sound is form of energy which is captured by brain sensor at different frequency.</a:t>
            </a:r>
          </a:p>
          <a:p>
            <a:pPr marL="285750" indent="-285750" algn="ctr">
              <a:lnSpc>
                <a:spcPct val="150000"/>
              </a:lnSpc>
              <a:buFont typeface="Arial" panose="020B0604020202020204" pitchFamily="34" charset="0"/>
              <a:buChar char="•"/>
            </a:pPr>
            <a:r>
              <a:rPr lang="en-IN" dirty="0" smtClean="0"/>
              <a:t>Audible frequency range is 20Hz ~ 20kHz.</a:t>
            </a:r>
          </a:p>
          <a:p>
            <a:pPr marL="285750" indent="-285750" algn="ctr">
              <a:lnSpc>
                <a:spcPct val="150000"/>
              </a:lnSpc>
              <a:buFont typeface="Arial" panose="020B0604020202020204" pitchFamily="34" charset="0"/>
              <a:buChar char="•"/>
            </a:pPr>
            <a:r>
              <a:rPr lang="en-IN" dirty="0" smtClean="0"/>
              <a:t>Sound is necessity requirement for doing everyday work efficiently.</a:t>
            </a:r>
          </a:p>
        </p:txBody>
      </p:sp>
    </p:spTree>
    <p:extLst>
      <p:ext uri="{BB962C8B-B14F-4D97-AF65-F5344CB8AC3E}">
        <p14:creationId xmlns:p14="http://schemas.microsoft.com/office/powerpoint/2010/main" val="34056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23"/>
            <a:ext cx="12192000" cy="546364"/>
          </a:xfrm>
          <a:solidFill>
            <a:schemeClr val="tx1">
              <a:lumMod val="95000"/>
            </a:schemeClr>
          </a:solidFill>
        </p:spPr>
        <p:txBody>
          <a:bodyPr>
            <a:normAutofit fontScale="90000"/>
          </a:bodyPr>
          <a:lstStyle/>
          <a:p>
            <a:pPr algn="l"/>
            <a:r>
              <a:rPr lang="en-IN" b="1" dirty="0" smtClean="0">
                <a:solidFill>
                  <a:schemeClr val="bg1"/>
                </a:solidFill>
              </a:rPr>
              <a:t>Related work</a:t>
            </a:r>
            <a:endParaRPr lang="en-IN" b="1" dirty="0">
              <a:solidFill>
                <a:schemeClr val="bg1"/>
              </a:solidFill>
            </a:endParaRPr>
          </a:p>
        </p:txBody>
      </p:sp>
      <p:sp>
        <p:nvSpPr>
          <p:cNvPr id="12" name="TextBox 11"/>
          <p:cNvSpPr txBox="1"/>
          <p:nvPr/>
        </p:nvSpPr>
        <p:spPr>
          <a:xfrm>
            <a:off x="0" y="2928303"/>
            <a:ext cx="12192000" cy="461665"/>
          </a:xfrm>
          <a:prstGeom prst="rect">
            <a:avLst/>
          </a:prstGeom>
          <a:noFill/>
        </p:spPr>
        <p:txBody>
          <a:bodyPr wrap="square" rtlCol="0">
            <a:spAutoFit/>
          </a:bodyPr>
          <a:lstStyle/>
          <a:p>
            <a:r>
              <a:rPr lang="en-IN" sz="2400" b="1" dirty="0" smtClean="0">
                <a:solidFill>
                  <a:srgbClr val="FFFF00"/>
                </a:solidFill>
              </a:rPr>
              <a:t>The most widely used feature for sound classifications  </a:t>
            </a:r>
            <a:endParaRPr lang="en-IN" sz="2400" b="1" dirty="0">
              <a:solidFill>
                <a:srgbClr val="FFFF00"/>
              </a:solidFill>
            </a:endParaRPr>
          </a:p>
        </p:txBody>
      </p:sp>
      <p:sp>
        <p:nvSpPr>
          <p:cNvPr id="14" name="TextBox 13"/>
          <p:cNvSpPr txBox="1"/>
          <p:nvPr/>
        </p:nvSpPr>
        <p:spPr>
          <a:xfrm>
            <a:off x="199621" y="3470633"/>
            <a:ext cx="12307911"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Linear predictive coefficients (LPC</a:t>
            </a:r>
            <a:r>
              <a:rPr lang="en-IN" sz="2000" dirty="0" smtClean="0"/>
              <a:t>)</a:t>
            </a:r>
          </a:p>
          <a:p>
            <a:pPr marL="285750" indent="-285750">
              <a:buFont typeface="Arial" panose="020B0604020202020204" pitchFamily="34" charset="0"/>
              <a:buChar char="•"/>
            </a:pPr>
            <a:r>
              <a:rPr lang="en-IN" sz="2000" dirty="0"/>
              <a:t>Mel-frequency cepstral coefficients (</a:t>
            </a:r>
            <a:r>
              <a:rPr lang="en-IN" sz="2000" dirty="0" smtClean="0"/>
              <a:t>MFCCs)</a:t>
            </a:r>
          </a:p>
        </p:txBody>
      </p:sp>
      <p:sp>
        <p:nvSpPr>
          <p:cNvPr id="10" name="TextBox 9"/>
          <p:cNvSpPr txBox="1"/>
          <p:nvPr/>
        </p:nvSpPr>
        <p:spPr>
          <a:xfrm>
            <a:off x="0" y="4376844"/>
            <a:ext cx="12192000" cy="461665"/>
          </a:xfrm>
          <a:prstGeom prst="rect">
            <a:avLst/>
          </a:prstGeom>
          <a:noFill/>
        </p:spPr>
        <p:txBody>
          <a:bodyPr wrap="square" rtlCol="0">
            <a:spAutoFit/>
          </a:bodyPr>
          <a:lstStyle/>
          <a:p>
            <a:r>
              <a:rPr lang="en-IN" sz="2400" b="1" dirty="0" smtClean="0">
                <a:solidFill>
                  <a:srgbClr val="92D050"/>
                </a:solidFill>
              </a:rPr>
              <a:t>The most widely used algorithms for sound classifications  </a:t>
            </a:r>
            <a:endParaRPr lang="en-IN" sz="2400" b="1" dirty="0">
              <a:solidFill>
                <a:srgbClr val="92D050"/>
              </a:solidFill>
            </a:endParaRPr>
          </a:p>
        </p:txBody>
      </p:sp>
      <p:sp>
        <p:nvSpPr>
          <p:cNvPr id="13" name="TextBox 12"/>
          <p:cNvSpPr txBox="1"/>
          <p:nvPr/>
        </p:nvSpPr>
        <p:spPr>
          <a:xfrm>
            <a:off x="257577" y="4934710"/>
            <a:ext cx="12192000"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K nearest Neighbour (k-NN)</a:t>
            </a:r>
          </a:p>
          <a:p>
            <a:pPr marL="285750" indent="-285750">
              <a:buFont typeface="Arial" panose="020B0604020202020204" pitchFamily="34" charset="0"/>
              <a:buChar char="•"/>
            </a:pPr>
            <a:r>
              <a:rPr lang="en-IN" sz="2000" dirty="0" smtClean="0"/>
              <a:t>Convolutional Neural Network (CNN)</a:t>
            </a:r>
          </a:p>
          <a:p>
            <a:pPr marL="285750" indent="-285750">
              <a:buFont typeface="Arial" panose="020B0604020202020204" pitchFamily="34" charset="0"/>
              <a:buChar char="•"/>
            </a:pPr>
            <a:r>
              <a:rPr lang="en-IN" sz="2000" dirty="0" smtClean="0"/>
              <a:t>Deep Neural Network (DNN)</a:t>
            </a:r>
          </a:p>
          <a:p>
            <a:pPr marL="285750" indent="-285750">
              <a:buFont typeface="Arial" panose="020B0604020202020204" pitchFamily="34" charset="0"/>
              <a:buChar char="•"/>
            </a:pPr>
            <a:r>
              <a:rPr lang="en-IN" sz="2000" dirty="0" smtClean="0"/>
              <a:t>Support Vector Machines (SVM)</a:t>
            </a:r>
          </a:p>
          <a:p>
            <a:pPr marL="285750" indent="-285750">
              <a:buFont typeface="Arial" panose="020B0604020202020204" pitchFamily="34" charset="0"/>
              <a:buChar char="•"/>
            </a:pPr>
            <a:r>
              <a:rPr lang="en-IN" sz="2000" dirty="0" smtClean="0"/>
              <a:t>Random Forest</a:t>
            </a:r>
          </a:p>
          <a:p>
            <a:pPr marL="285750" indent="-285750">
              <a:buFont typeface="Arial" panose="020B0604020202020204" pitchFamily="34" charset="0"/>
              <a:buChar char="•"/>
            </a:pPr>
            <a:r>
              <a:rPr lang="en-IN" sz="2000" dirty="0" smtClean="0"/>
              <a:t>Naïve Bayes</a:t>
            </a:r>
          </a:p>
        </p:txBody>
      </p:sp>
      <p:sp>
        <p:nvSpPr>
          <p:cNvPr id="16" name="TextBox 15"/>
          <p:cNvSpPr txBox="1"/>
          <p:nvPr/>
        </p:nvSpPr>
        <p:spPr>
          <a:xfrm>
            <a:off x="0" y="523341"/>
            <a:ext cx="12565488" cy="461665"/>
          </a:xfrm>
          <a:prstGeom prst="rect">
            <a:avLst/>
          </a:prstGeom>
          <a:noFill/>
        </p:spPr>
        <p:txBody>
          <a:bodyPr wrap="square" rtlCol="0">
            <a:spAutoFit/>
          </a:bodyPr>
          <a:lstStyle/>
          <a:p>
            <a:r>
              <a:rPr lang="en-IN" sz="2400" b="1" dirty="0" smtClean="0">
                <a:solidFill>
                  <a:srgbClr val="FFFF00"/>
                </a:solidFill>
              </a:rPr>
              <a:t>The areas mostly covered in sound classifications  </a:t>
            </a:r>
            <a:endParaRPr lang="en-IN" sz="2400" b="1" dirty="0">
              <a:solidFill>
                <a:srgbClr val="FFFF00"/>
              </a:solidFill>
            </a:endParaRPr>
          </a:p>
        </p:txBody>
      </p:sp>
      <p:sp>
        <p:nvSpPr>
          <p:cNvPr id="17" name="TextBox 16"/>
          <p:cNvSpPr txBox="1"/>
          <p:nvPr/>
        </p:nvSpPr>
        <p:spPr>
          <a:xfrm>
            <a:off x="257578" y="952849"/>
            <a:ext cx="11475076"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Heart Sound classification.</a:t>
            </a:r>
          </a:p>
          <a:p>
            <a:pPr marL="285750" indent="-285750">
              <a:buFont typeface="Arial" panose="020B0604020202020204" pitchFamily="34" charset="0"/>
              <a:buChar char="•"/>
            </a:pPr>
            <a:r>
              <a:rPr lang="en-IN" sz="2000" dirty="0" smtClean="0"/>
              <a:t>Animal sound classification.</a:t>
            </a:r>
          </a:p>
          <a:p>
            <a:pPr marL="285750" indent="-285750">
              <a:buFont typeface="Arial" panose="020B0604020202020204" pitchFamily="34" charset="0"/>
              <a:buChar char="•"/>
            </a:pPr>
            <a:r>
              <a:rPr lang="en-IN" sz="2000" dirty="0" smtClean="0"/>
              <a:t>Acoustic event classification.</a:t>
            </a:r>
          </a:p>
          <a:p>
            <a:pPr marL="285750" indent="-285750">
              <a:buFont typeface="Arial" panose="020B0604020202020204" pitchFamily="34" charset="0"/>
              <a:buChar char="•"/>
            </a:pPr>
            <a:r>
              <a:rPr lang="en-IN" sz="2000" dirty="0" smtClean="0"/>
              <a:t>Environmental sound classification.</a:t>
            </a:r>
          </a:p>
          <a:p>
            <a:pPr marL="285750" indent="-285750">
              <a:buFont typeface="Arial" panose="020B0604020202020204" pitchFamily="34" charset="0"/>
              <a:buChar char="•"/>
            </a:pPr>
            <a:r>
              <a:rPr lang="en-IN" sz="2000" dirty="0" smtClean="0"/>
              <a:t>Machine classification on basis of sounds</a:t>
            </a:r>
          </a:p>
          <a:p>
            <a:endParaRPr lang="en-IN" sz="2000" dirty="0" smtClean="0"/>
          </a:p>
          <a:p>
            <a:pPr marL="285750" indent="-285750">
              <a:buFont typeface="Arial" panose="020B0604020202020204" pitchFamily="34" charset="0"/>
              <a:buChar char="•"/>
            </a:pPr>
            <a:endParaRPr lang="en-IN" sz="2000" dirty="0" smtClean="0"/>
          </a:p>
        </p:txBody>
      </p:sp>
      <p:sp>
        <p:nvSpPr>
          <p:cNvPr id="4" name="Right Brace 3"/>
          <p:cNvSpPr/>
          <p:nvPr/>
        </p:nvSpPr>
        <p:spPr>
          <a:xfrm>
            <a:off x="8447639" y="985007"/>
            <a:ext cx="619088" cy="5608976"/>
          </a:xfrm>
          <a:prstGeom prst="rightBrac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8" name="TextBox 7"/>
          <p:cNvSpPr txBox="1"/>
          <p:nvPr/>
        </p:nvSpPr>
        <p:spPr>
          <a:xfrm>
            <a:off x="9249176" y="2882914"/>
            <a:ext cx="2741056" cy="2308324"/>
          </a:xfrm>
          <a:prstGeom prst="rect">
            <a:avLst/>
          </a:prstGeom>
          <a:noFill/>
        </p:spPr>
        <p:txBody>
          <a:bodyPr wrap="square" rtlCol="0">
            <a:spAutoFit/>
          </a:bodyPr>
          <a:lstStyle/>
          <a:p>
            <a:r>
              <a:rPr lang="en-IN" b="1" dirty="0" smtClean="0">
                <a:solidFill>
                  <a:srgbClr val="FF0000"/>
                </a:solidFill>
              </a:rPr>
              <a:t>Research Question</a:t>
            </a:r>
          </a:p>
          <a:p>
            <a:r>
              <a:rPr lang="en-IN" b="1" dirty="0"/>
              <a:t>To what extent proposed machine and deep learning algorithm can accurately classify different sources of sounds?</a:t>
            </a:r>
            <a:endParaRPr lang="en-IN" dirty="0"/>
          </a:p>
        </p:txBody>
      </p:sp>
    </p:spTree>
    <p:extLst>
      <p:ext uri="{BB962C8B-B14F-4D97-AF65-F5344CB8AC3E}">
        <p14:creationId xmlns:p14="http://schemas.microsoft.com/office/powerpoint/2010/main" val="379979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23"/>
            <a:ext cx="12192000" cy="546364"/>
          </a:xfrm>
          <a:solidFill>
            <a:schemeClr val="tx1">
              <a:lumMod val="95000"/>
            </a:schemeClr>
          </a:solidFill>
        </p:spPr>
        <p:txBody>
          <a:bodyPr>
            <a:normAutofit fontScale="90000"/>
          </a:bodyPr>
          <a:lstStyle/>
          <a:p>
            <a:pPr algn="l"/>
            <a:r>
              <a:rPr lang="en-IN" b="1" dirty="0" smtClean="0">
                <a:solidFill>
                  <a:schemeClr val="bg1"/>
                </a:solidFill>
              </a:rPr>
              <a:t>Proposed Methodology</a:t>
            </a:r>
            <a:endParaRPr lang="en-IN" b="1" dirty="0">
              <a:solidFill>
                <a:schemeClr val="bg1"/>
              </a:solidFill>
            </a:endParaRPr>
          </a:p>
        </p:txBody>
      </p:sp>
      <p:sp>
        <p:nvSpPr>
          <p:cNvPr id="16" name="TextBox 15"/>
          <p:cNvSpPr txBox="1"/>
          <p:nvPr/>
        </p:nvSpPr>
        <p:spPr>
          <a:xfrm>
            <a:off x="0" y="523341"/>
            <a:ext cx="12192000" cy="461665"/>
          </a:xfrm>
          <a:prstGeom prst="rect">
            <a:avLst/>
          </a:prstGeom>
          <a:noFill/>
        </p:spPr>
        <p:txBody>
          <a:bodyPr wrap="square" rtlCol="0">
            <a:spAutoFit/>
          </a:bodyPr>
          <a:lstStyle/>
          <a:p>
            <a:pPr algn="ctr"/>
            <a:r>
              <a:rPr lang="en-IN" sz="2400" b="1" dirty="0" smtClean="0">
                <a:solidFill>
                  <a:srgbClr val="FFFF00"/>
                </a:solidFill>
              </a:rPr>
              <a:t>CRISP-DM  </a:t>
            </a:r>
            <a:endParaRPr lang="en-IN" sz="2400" b="1" dirty="0">
              <a:solidFill>
                <a:srgbClr val="FFFF00"/>
              </a:solidFill>
            </a:endParaRPr>
          </a:p>
        </p:txBody>
      </p:sp>
      <p:sp>
        <p:nvSpPr>
          <p:cNvPr id="17" name="TextBox 16"/>
          <p:cNvSpPr txBox="1"/>
          <p:nvPr/>
        </p:nvSpPr>
        <p:spPr>
          <a:xfrm>
            <a:off x="44871" y="1508581"/>
            <a:ext cx="3618962" cy="1631216"/>
          </a:xfrm>
          <a:prstGeom prst="rect">
            <a:avLst/>
          </a:prstGeom>
          <a:noFill/>
        </p:spPr>
        <p:txBody>
          <a:bodyPr wrap="square" rtlCol="0">
            <a:spAutoFit/>
          </a:bodyPr>
          <a:lstStyle/>
          <a:p>
            <a:r>
              <a:rPr lang="en-IN" sz="1600" b="1" dirty="0" smtClean="0">
                <a:solidFill>
                  <a:srgbClr val="92D050"/>
                </a:solidFill>
              </a:rPr>
              <a:t>Business understanding</a:t>
            </a:r>
            <a:r>
              <a:rPr lang="en-IN" sz="1600" dirty="0" smtClean="0"/>
              <a:t>-The main </a:t>
            </a:r>
            <a:r>
              <a:rPr lang="en-IN" sz="1600" dirty="0"/>
              <a:t>objective behind </a:t>
            </a:r>
            <a:r>
              <a:rPr lang="en-IN" sz="1600" dirty="0" smtClean="0"/>
              <a:t>developing </a:t>
            </a:r>
            <a:r>
              <a:rPr lang="en-IN" sz="1600" dirty="0"/>
              <a:t>this project is to understand the complex sound classification which indirectly helps in setting business </a:t>
            </a:r>
            <a:r>
              <a:rPr lang="en-IN" sz="1600" dirty="0" smtClean="0"/>
              <a:t>goals</a:t>
            </a:r>
            <a:r>
              <a:rPr lang="en-IN" sz="2000" dirty="0" smtClean="0"/>
              <a:t>.</a:t>
            </a:r>
            <a:r>
              <a:rPr lang="en-IN" sz="1600" dirty="0" smtClean="0"/>
              <a:t> </a:t>
            </a:r>
            <a:endParaRPr lang="en-IN" sz="1600" dirty="0"/>
          </a:p>
        </p:txBody>
      </p:sp>
      <p:pic>
        <p:nvPicPr>
          <p:cNvPr id="3" name="Picture 2"/>
          <p:cNvPicPr>
            <a:picLocks noChangeAspect="1"/>
          </p:cNvPicPr>
          <p:nvPr/>
        </p:nvPicPr>
        <p:blipFill>
          <a:blip r:embed="rId2"/>
          <a:stretch>
            <a:fillRect/>
          </a:stretch>
        </p:blipFill>
        <p:spPr>
          <a:xfrm>
            <a:off x="3425780" y="1069705"/>
            <a:ext cx="4844809" cy="2460141"/>
          </a:xfrm>
          <a:prstGeom prst="rect">
            <a:avLst/>
          </a:prstGeom>
        </p:spPr>
      </p:pic>
      <p:sp>
        <p:nvSpPr>
          <p:cNvPr id="11" name="TextBox 10"/>
          <p:cNvSpPr txBox="1"/>
          <p:nvPr/>
        </p:nvSpPr>
        <p:spPr>
          <a:xfrm>
            <a:off x="8270589" y="952849"/>
            <a:ext cx="3921411" cy="2862322"/>
          </a:xfrm>
          <a:prstGeom prst="rect">
            <a:avLst/>
          </a:prstGeom>
          <a:noFill/>
        </p:spPr>
        <p:txBody>
          <a:bodyPr wrap="square" rtlCol="0">
            <a:spAutoFit/>
          </a:bodyPr>
          <a:lstStyle/>
          <a:p>
            <a:r>
              <a:rPr lang="en-IN" sz="1600" b="1" dirty="0" smtClean="0">
                <a:solidFill>
                  <a:srgbClr val="92D050"/>
                </a:solidFill>
              </a:rPr>
              <a:t>Data understanding-</a:t>
            </a:r>
            <a:r>
              <a:rPr lang="en-US" sz="1600" dirty="0"/>
              <a:t>The dataset used in the project is obtained from site </a:t>
            </a:r>
            <a:r>
              <a:rPr lang="en-US" sz="1600" u="sng" dirty="0" smtClean="0">
                <a:hlinkClick r:id="rId3"/>
              </a:rPr>
              <a:t>www.urbansounddataset.com</a:t>
            </a:r>
            <a:r>
              <a:rPr lang="en-US" sz="1600" dirty="0" smtClean="0"/>
              <a:t>. </a:t>
            </a:r>
            <a:r>
              <a:rPr lang="en-US" sz="1600" dirty="0"/>
              <a:t>The dataset contains 8732 rows of WAV format data in numeric form under 10 classes of AC, horn, children, dog barking, street music, gunshot, engine, siren, jack hammer and drilling sound which is recorded in environmental </a:t>
            </a:r>
            <a:r>
              <a:rPr lang="en-US" sz="1600" dirty="0" smtClean="0"/>
              <a:t>condition.</a:t>
            </a:r>
            <a:endParaRPr lang="en-IN" sz="1600" dirty="0" smtClean="0"/>
          </a:p>
          <a:p>
            <a:pPr marL="285750" indent="-285750">
              <a:buFont typeface="Arial" panose="020B0604020202020204" pitchFamily="34" charset="0"/>
              <a:buChar char="•"/>
            </a:pPr>
            <a:endParaRPr lang="en-IN" sz="2000" dirty="0" smtClean="0"/>
          </a:p>
        </p:txBody>
      </p:sp>
      <p:sp>
        <p:nvSpPr>
          <p:cNvPr id="15" name="TextBox 14"/>
          <p:cNvSpPr txBox="1"/>
          <p:nvPr/>
        </p:nvSpPr>
        <p:spPr>
          <a:xfrm>
            <a:off x="0" y="4459115"/>
            <a:ext cx="2453632" cy="1323439"/>
          </a:xfrm>
          <a:prstGeom prst="rect">
            <a:avLst/>
          </a:prstGeom>
          <a:noFill/>
        </p:spPr>
        <p:txBody>
          <a:bodyPr wrap="square" rtlCol="0">
            <a:spAutoFit/>
          </a:bodyPr>
          <a:lstStyle/>
          <a:p>
            <a:r>
              <a:rPr lang="en-IN" sz="1600" b="1" dirty="0">
                <a:solidFill>
                  <a:srgbClr val="92D050"/>
                </a:solidFill>
              </a:rPr>
              <a:t>Data </a:t>
            </a:r>
            <a:r>
              <a:rPr lang="en-IN" sz="1600" b="1" dirty="0" smtClean="0">
                <a:solidFill>
                  <a:srgbClr val="92D050"/>
                </a:solidFill>
              </a:rPr>
              <a:t>Preparation – </a:t>
            </a:r>
            <a:r>
              <a:rPr lang="en-IN" sz="1600" dirty="0" smtClean="0"/>
              <a:t>1.Feature engineering           2. Data cleaning              3.Feature Scaling</a:t>
            </a:r>
          </a:p>
          <a:p>
            <a:endParaRPr lang="en-IN" sz="1600" dirty="0" smtClean="0"/>
          </a:p>
        </p:txBody>
      </p:sp>
      <p:pic>
        <p:nvPicPr>
          <p:cNvPr id="5" name="Picture 4"/>
          <p:cNvPicPr>
            <a:picLocks noChangeAspect="1"/>
          </p:cNvPicPr>
          <p:nvPr/>
        </p:nvPicPr>
        <p:blipFill>
          <a:blip r:embed="rId4"/>
          <a:stretch>
            <a:fillRect/>
          </a:stretch>
        </p:blipFill>
        <p:spPr>
          <a:xfrm>
            <a:off x="2295294" y="3815171"/>
            <a:ext cx="9896707" cy="3042830"/>
          </a:xfrm>
          <a:prstGeom prst="rect">
            <a:avLst/>
          </a:prstGeom>
        </p:spPr>
      </p:pic>
    </p:spTree>
    <p:extLst>
      <p:ext uri="{BB962C8B-B14F-4D97-AF65-F5344CB8AC3E}">
        <p14:creationId xmlns:p14="http://schemas.microsoft.com/office/powerpoint/2010/main" val="85736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23"/>
            <a:ext cx="12192000" cy="546364"/>
          </a:xfrm>
          <a:solidFill>
            <a:schemeClr val="tx1">
              <a:lumMod val="95000"/>
            </a:schemeClr>
          </a:solidFill>
        </p:spPr>
        <p:txBody>
          <a:bodyPr>
            <a:normAutofit fontScale="90000"/>
          </a:bodyPr>
          <a:lstStyle/>
          <a:p>
            <a:pPr algn="l"/>
            <a:r>
              <a:rPr lang="en-IN" b="1" dirty="0" smtClean="0">
                <a:solidFill>
                  <a:schemeClr val="bg1"/>
                </a:solidFill>
              </a:rPr>
              <a:t>Data Modelling</a:t>
            </a:r>
            <a:endParaRPr lang="en-IN" b="1" dirty="0">
              <a:solidFill>
                <a:schemeClr val="bg1"/>
              </a:solidFill>
            </a:endParaRPr>
          </a:p>
        </p:txBody>
      </p:sp>
      <p:sp>
        <p:nvSpPr>
          <p:cNvPr id="16" name="TextBox 15"/>
          <p:cNvSpPr txBox="1"/>
          <p:nvPr/>
        </p:nvSpPr>
        <p:spPr>
          <a:xfrm>
            <a:off x="0" y="523341"/>
            <a:ext cx="12192000" cy="461665"/>
          </a:xfrm>
          <a:prstGeom prst="rect">
            <a:avLst/>
          </a:prstGeom>
          <a:noFill/>
        </p:spPr>
        <p:txBody>
          <a:bodyPr wrap="square" rtlCol="0">
            <a:spAutoFit/>
          </a:bodyPr>
          <a:lstStyle/>
          <a:p>
            <a:pPr algn="ctr"/>
            <a:r>
              <a:rPr lang="en-IN" sz="2400" b="1" dirty="0" smtClean="0">
                <a:solidFill>
                  <a:srgbClr val="FFFF00"/>
                </a:solidFill>
              </a:rPr>
              <a:t>  </a:t>
            </a:r>
            <a:endParaRPr lang="en-IN" sz="2400" b="1" dirty="0">
              <a:solidFill>
                <a:srgbClr val="FFFF00"/>
              </a:solidFill>
            </a:endParaRPr>
          </a:p>
        </p:txBody>
      </p:sp>
      <p:sp>
        <p:nvSpPr>
          <p:cNvPr id="17" name="TextBox 16"/>
          <p:cNvSpPr txBox="1"/>
          <p:nvPr/>
        </p:nvSpPr>
        <p:spPr>
          <a:xfrm>
            <a:off x="-2" y="614984"/>
            <a:ext cx="5329916" cy="2554545"/>
          </a:xfrm>
          <a:prstGeom prst="rect">
            <a:avLst/>
          </a:prstGeom>
          <a:noFill/>
        </p:spPr>
        <p:txBody>
          <a:bodyPr wrap="square" rtlCol="0">
            <a:spAutoFit/>
          </a:bodyPr>
          <a:lstStyle/>
          <a:p>
            <a:r>
              <a:rPr lang="en-IN" sz="2400" b="1" dirty="0" smtClean="0">
                <a:solidFill>
                  <a:srgbClr val="92D050"/>
                </a:solidFill>
              </a:rPr>
              <a:t>Feature Selection (Librosa)</a:t>
            </a:r>
          </a:p>
          <a:p>
            <a:endParaRPr lang="en-IN" sz="2400" dirty="0" smtClean="0"/>
          </a:p>
          <a:p>
            <a:endParaRPr lang="en-IN" sz="2400" dirty="0"/>
          </a:p>
          <a:p>
            <a:endParaRPr lang="en-IN" sz="2400" dirty="0" smtClean="0"/>
          </a:p>
          <a:p>
            <a:endParaRPr lang="en-IN" sz="1600" dirty="0" smtClean="0"/>
          </a:p>
          <a:p>
            <a:r>
              <a:rPr lang="en-IN" sz="1600" dirty="0" smtClean="0"/>
              <a:t>If linear relation is known between different features it can help in optimizing model by avoiding over fitting. MFCC features extracted from audio.</a:t>
            </a:r>
            <a:endParaRPr lang="en-IN" sz="1600" dirty="0"/>
          </a:p>
        </p:txBody>
      </p:sp>
      <p:sp>
        <p:nvSpPr>
          <p:cNvPr id="11" name="TextBox 10"/>
          <p:cNvSpPr txBox="1"/>
          <p:nvPr/>
        </p:nvSpPr>
        <p:spPr>
          <a:xfrm>
            <a:off x="7898569" y="614447"/>
            <a:ext cx="3921411" cy="1692771"/>
          </a:xfrm>
          <a:prstGeom prst="rect">
            <a:avLst/>
          </a:prstGeom>
          <a:noFill/>
        </p:spPr>
        <p:txBody>
          <a:bodyPr wrap="square" rtlCol="0">
            <a:spAutoFit/>
          </a:bodyPr>
          <a:lstStyle/>
          <a:p>
            <a:r>
              <a:rPr lang="en-IN" sz="2400" b="1" dirty="0" smtClean="0">
                <a:solidFill>
                  <a:srgbClr val="92D050"/>
                </a:solidFill>
              </a:rPr>
              <a:t>Classification</a:t>
            </a:r>
            <a:r>
              <a:rPr lang="en-IN" sz="1600" b="1" dirty="0" smtClean="0">
                <a:solidFill>
                  <a:srgbClr val="92D050"/>
                </a:solidFill>
              </a:rPr>
              <a:t> </a:t>
            </a:r>
            <a:r>
              <a:rPr lang="en-IN" sz="2400" b="1" dirty="0" smtClean="0">
                <a:solidFill>
                  <a:srgbClr val="92D050"/>
                </a:solidFill>
              </a:rPr>
              <a:t>Model </a:t>
            </a:r>
          </a:p>
          <a:p>
            <a:pPr marL="285750" indent="-285750">
              <a:buFont typeface="Arial" panose="020B0604020202020204" pitchFamily="34" charset="0"/>
              <a:buChar char="•"/>
            </a:pPr>
            <a:r>
              <a:rPr lang="en-IN" sz="2000" dirty="0" smtClean="0"/>
              <a:t>k-NN </a:t>
            </a:r>
          </a:p>
          <a:p>
            <a:pPr marL="285750" indent="-285750">
              <a:buFont typeface="Arial" panose="020B0604020202020204" pitchFamily="34" charset="0"/>
              <a:buChar char="•"/>
            </a:pPr>
            <a:r>
              <a:rPr lang="en-IN" sz="2000" dirty="0" smtClean="0"/>
              <a:t>RF</a:t>
            </a:r>
          </a:p>
          <a:p>
            <a:pPr marL="285750" indent="-285750">
              <a:buFont typeface="Arial" panose="020B0604020202020204" pitchFamily="34" charset="0"/>
              <a:buChar char="•"/>
            </a:pPr>
            <a:r>
              <a:rPr lang="en-IN" sz="2000" dirty="0" smtClean="0"/>
              <a:t>SVM (RBF kernel) </a:t>
            </a:r>
          </a:p>
          <a:p>
            <a:pPr marL="285750" indent="-285750">
              <a:buFont typeface="Arial" panose="020B0604020202020204" pitchFamily="34" charset="0"/>
              <a:buChar char="•"/>
            </a:pPr>
            <a:r>
              <a:rPr lang="en-IN" sz="2000" dirty="0"/>
              <a:t>A</a:t>
            </a:r>
            <a:r>
              <a:rPr lang="en-IN" sz="2000" dirty="0" smtClean="0"/>
              <a:t>NN</a:t>
            </a:r>
          </a:p>
        </p:txBody>
      </p:sp>
      <p:sp>
        <p:nvSpPr>
          <p:cNvPr id="10" name="TextBox 9"/>
          <p:cNvSpPr txBox="1"/>
          <p:nvPr/>
        </p:nvSpPr>
        <p:spPr>
          <a:xfrm>
            <a:off x="4059392" y="629836"/>
            <a:ext cx="3618962" cy="892552"/>
          </a:xfrm>
          <a:prstGeom prst="rect">
            <a:avLst/>
          </a:prstGeom>
          <a:noFill/>
        </p:spPr>
        <p:txBody>
          <a:bodyPr wrap="square" rtlCol="0">
            <a:spAutoFit/>
          </a:bodyPr>
          <a:lstStyle/>
          <a:p>
            <a:pPr algn="ctr"/>
            <a:r>
              <a:rPr lang="en-IN" sz="2400" b="1" dirty="0" smtClean="0">
                <a:solidFill>
                  <a:srgbClr val="92D050"/>
                </a:solidFill>
              </a:rPr>
              <a:t>Training and test set </a:t>
            </a:r>
            <a:r>
              <a:rPr lang="en-IN" sz="2400" dirty="0" smtClean="0"/>
              <a:t> </a:t>
            </a:r>
          </a:p>
          <a:p>
            <a:pPr algn="ctr"/>
            <a:r>
              <a:rPr lang="en-IN" sz="2800" b="1" dirty="0" smtClean="0"/>
              <a:t>75/25</a:t>
            </a:r>
            <a:endParaRPr lang="en-IN" sz="2800" b="1" dirty="0"/>
          </a:p>
        </p:txBody>
      </p:sp>
      <p:sp>
        <p:nvSpPr>
          <p:cNvPr id="4" name="Right Arrow 3"/>
          <p:cNvSpPr/>
          <p:nvPr/>
        </p:nvSpPr>
        <p:spPr>
          <a:xfrm>
            <a:off x="3594575" y="942097"/>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6851751" y="914645"/>
            <a:ext cx="978408" cy="4846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8332631" y="2307217"/>
            <a:ext cx="484632" cy="1121689"/>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751" y="4188041"/>
            <a:ext cx="3348507" cy="203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779484" y="3428907"/>
            <a:ext cx="6101350" cy="461665"/>
          </a:xfrm>
          <a:prstGeom prst="rect">
            <a:avLst/>
          </a:prstGeom>
        </p:spPr>
        <p:txBody>
          <a:bodyPr wrap="none">
            <a:spAutoFit/>
          </a:bodyPr>
          <a:lstStyle/>
          <a:p>
            <a:pPr algn="ctr"/>
            <a:r>
              <a:rPr lang="en-IN" sz="2400" b="1" dirty="0" smtClean="0">
                <a:solidFill>
                  <a:srgbClr val="92D050"/>
                </a:solidFill>
              </a:rPr>
              <a:t>Evaluation Technique to validate model</a:t>
            </a:r>
            <a:endParaRPr lang="en-IN" sz="2400" dirty="0"/>
          </a:p>
        </p:txBody>
      </p:sp>
      <p:sp>
        <p:nvSpPr>
          <p:cNvPr id="20" name="Rectangle 19"/>
          <p:cNvSpPr/>
          <p:nvPr/>
        </p:nvSpPr>
        <p:spPr>
          <a:xfrm>
            <a:off x="7094434" y="3839448"/>
            <a:ext cx="1840567" cy="338554"/>
          </a:xfrm>
          <a:prstGeom prst="rect">
            <a:avLst/>
          </a:prstGeom>
        </p:spPr>
        <p:txBody>
          <a:bodyPr wrap="none">
            <a:spAutoFit/>
          </a:bodyPr>
          <a:lstStyle/>
          <a:p>
            <a:pPr algn="ctr"/>
            <a:r>
              <a:rPr lang="en-IN" sz="1600" dirty="0" smtClean="0"/>
              <a:t>Confusion matrix</a:t>
            </a:r>
            <a:endParaRPr lang="en-IN" sz="1600" dirty="0"/>
          </a:p>
        </p:txBody>
      </p:sp>
      <p:sp>
        <p:nvSpPr>
          <p:cNvPr id="8" name="Rectangle 7"/>
          <p:cNvSpPr/>
          <p:nvPr/>
        </p:nvSpPr>
        <p:spPr>
          <a:xfrm>
            <a:off x="9944152" y="4960392"/>
            <a:ext cx="2254784" cy="646331"/>
          </a:xfrm>
          <a:prstGeom prst="rect">
            <a:avLst/>
          </a:prstGeom>
          <a:solidFill>
            <a:schemeClr val="accent1"/>
          </a:solidFill>
        </p:spPr>
        <p:txBody>
          <a:bodyPr wrap="none">
            <a:spAutoFit/>
          </a:bodyPr>
          <a:lstStyle/>
          <a:p>
            <a:r>
              <a:rPr lang="en-IN" b="1" spc="-5" dirty="0" smtClean="0">
                <a:latin typeface="Times New Roman" panose="02020603050405020304" pitchFamily="18" charset="0"/>
                <a:ea typeface="SimSun" panose="02010600030101010101" pitchFamily="2" charset="-122"/>
              </a:rPr>
              <a:t>Precision =   </a:t>
            </a:r>
            <a:r>
              <a:rPr lang="en-IN" b="1" u="sng" spc="-5" dirty="0" smtClean="0">
                <a:latin typeface="Times New Roman" panose="02020603050405020304" pitchFamily="18" charset="0"/>
                <a:ea typeface="SimSun" panose="02010600030101010101" pitchFamily="2" charset="-122"/>
              </a:rPr>
              <a:t>   TP     </a:t>
            </a:r>
          </a:p>
          <a:p>
            <a:r>
              <a:rPr lang="en-IN" b="1" spc="-5" dirty="0">
                <a:latin typeface="Times New Roman" panose="02020603050405020304" pitchFamily="18" charset="0"/>
                <a:ea typeface="SimSun" panose="02010600030101010101" pitchFamily="2" charset="-122"/>
              </a:rPr>
              <a:t> </a:t>
            </a:r>
            <a:r>
              <a:rPr lang="en-IN" b="1" spc="-5" dirty="0" smtClean="0">
                <a:latin typeface="Times New Roman" panose="02020603050405020304" pitchFamily="18" charset="0"/>
                <a:ea typeface="SimSun" panose="02010600030101010101" pitchFamily="2" charset="-122"/>
              </a:rPr>
              <a:t>                    (TP+FP)</a:t>
            </a:r>
            <a:endParaRPr lang="en-IN" dirty="0"/>
          </a:p>
        </p:txBody>
      </p:sp>
      <p:sp>
        <p:nvSpPr>
          <p:cNvPr id="23" name="Rectangle 22"/>
          <p:cNvSpPr/>
          <p:nvPr/>
        </p:nvSpPr>
        <p:spPr>
          <a:xfrm>
            <a:off x="9934258" y="5606723"/>
            <a:ext cx="2257742" cy="646331"/>
          </a:xfrm>
          <a:prstGeom prst="rect">
            <a:avLst/>
          </a:prstGeom>
          <a:solidFill>
            <a:schemeClr val="accent1"/>
          </a:solidFill>
        </p:spPr>
        <p:txBody>
          <a:bodyPr wrap="square">
            <a:spAutoFit/>
          </a:bodyPr>
          <a:lstStyle/>
          <a:p>
            <a:r>
              <a:rPr lang="en-IN" b="1" spc="-5" dirty="0" smtClean="0">
                <a:latin typeface="Times New Roman" panose="02020603050405020304" pitchFamily="18" charset="0"/>
                <a:ea typeface="SimSun" panose="02010600030101010101" pitchFamily="2" charset="-122"/>
              </a:rPr>
              <a:t>Recall =  </a:t>
            </a:r>
            <a:r>
              <a:rPr lang="en-IN" b="1" u="sng" spc="-5" dirty="0" smtClean="0">
                <a:latin typeface="Times New Roman" panose="02020603050405020304" pitchFamily="18" charset="0"/>
                <a:ea typeface="SimSun" panose="02010600030101010101" pitchFamily="2" charset="-122"/>
              </a:rPr>
              <a:t> TP     </a:t>
            </a:r>
          </a:p>
          <a:p>
            <a:r>
              <a:rPr lang="en-IN" b="1" spc="-5" dirty="0">
                <a:latin typeface="Times New Roman" panose="02020603050405020304" pitchFamily="18" charset="0"/>
                <a:ea typeface="SimSun" panose="02010600030101010101" pitchFamily="2" charset="-122"/>
              </a:rPr>
              <a:t> </a:t>
            </a:r>
            <a:r>
              <a:rPr lang="en-IN" b="1" spc="-5" dirty="0" smtClean="0">
                <a:latin typeface="Times New Roman" panose="02020603050405020304" pitchFamily="18" charset="0"/>
                <a:ea typeface="SimSun" panose="02010600030101010101" pitchFamily="2" charset="-122"/>
              </a:rPr>
              <a:t>            (TP+FN)</a:t>
            </a:r>
            <a:endParaRPr lang="en-IN" dirty="0"/>
          </a:p>
        </p:txBody>
      </p:sp>
      <p:sp>
        <p:nvSpPr>
          <p:cNvPr id="24" name="Rectangle 23"/>
          <p:cNvSpPr/>
          <p:nvPr/>
        </p:nvSpPr>
        <p:spPr>
          <a:xfrm>
            <a:off x="8817264" y="6211669"/>
            <a:ext cx="3374736" cy="646331"/>
          </a:xfrm>
          <a:prstGeom prst="rect">
            <a:avLst/>
          </a:prstGeom>
          <a:solidFill>
            <a:schemeClr val="accent1"/>
          </a:solidFill>
        </p:spPr>
        <p:txBody>
          <a:bodyPr wrap="square">
            <a:spAutoFit/>
          </a:bodyPr>
          <a:lstStyle/>
          <a:p>
            <a:r>
              <a:rPr lang="en-IN" b="1" spc="-5" dirty="0" smtClean="0">
                <a:latin typeface="Times New Roman" panose="02020603050405020304" pitchFamily="18" charset="0"/>
                <a:ea typeface="SimSun" panose="02010600030101010101" pitchFamily="2" charset="-122"/>
              </a:rPr>
              <a:t>F1 Score =  </a:t>
            </a:r>
            <a:r>
              <a:rPr lang="en-IN" b="1" u="sng" spc="-5" dirty="0" smtClean="0">
                <a:latin typeface="Times New Roman" panose="02020603050405020304" pitchFamily="18" charset="0"/>
                <a:ea typeface="SimSun" panose="02010600030101010101" pitchFamily="2" charset="-122"/>
              </a:rPr>
              <a:t>2*Precision*Recall</a:t>
            </a:r>
          </a:p>
          <a:p>
            <a:r>
              <a:rPr lang="en-IN" b="1" spc="-5" dirty="0">
                <a:latin typeface="Times New Roman" panose="02020603050405020304" pitchFamily="18" charset="0"/>
                <a:ea typeface="SimSun" panose="02010600030101010101" pitchFamily="2" charset="-122"/>
              </a:rPr>
              <a:t> </a:t>
            </a:r>
            <a:r>
              <a:rPr lang="en-IN" b="1" spc="-5" dirty="0" smtClean="0">
                <a:latin typeface="Times New Roman" panose="02020603050405020304" pitchFamily="18" charset="0"/>
                <a:ea typeface="SimSun" panose="02010600030101010101" pitchFamily="2" charset="-122"/>
              </a:rPr>
              <a:t>                   (Precision + Recall)</a:t>
            </a:r>
            <a:endParaRPr lang="en-IN" dirty="0"/>
          </a:p>
        </p:txBody>
      </p:sp>
      <p:sp>
        <p:nvSpPr>
          <p:cNvPr id="26" name="Rectangle 25"/>
          <p:cNvSpPr/>
          <p:nvPr/>
        </p:nvSpPr>
        <p:spPr>
          <a:xfrm>
            <a:off x="5908610" y="6207978"/>
            <a:ext cx="2909891" cy="646331"/>
          </a:xfrm>
          <a:prstGeom prst="rect">
            <a:avLst/>
          </a:prstGeom>
          <a:solidFill>
            <a:schemeClr val="accent1"/>
          </a:solidFill>
        </p:spPr>
        <p:txBody>
          <a:bodyPr wrap="square">
            <a:spAutoFit/>
          </a:bodyPr>
          <a:lstStyle/>
          <a:p>
            <a:r>
              <a:rPr lang="en-IN" b="1" spc="-5" dirty="0" smtClean="0">
                <a:latin typeface="Times New Roman" panose="02020603050405020304" pitchFamily="18" charset="0"/>
                <a:ea typeface="SimSun" panose="02010600030101010101" pitchFamily="2" charset="-122"/>
              </a:rPr>
              <a:t>Accuracy =   </a:t>
            </a:r>
            <a:r>
              <a:rPr lang="en-IN" b="1" u="sng" spc="-5" dirty="0" smtClean="0">
                <a:latin typeface="Times New Roman" panose="02020603050405020304" pitchFamily="18" charset="0"/>
                <a:ea typeface="SimSun" panose="02010600030101010101" pitchFamily="2" charset="-122"/>
              </a:rPr>
              <a:t>TP + TN     </a:t>
            </a:r>
          </a:p>
          <a:p>
            <a:r>
              <a:rPr lang="en-IN" b="1" spc="-5" dirty="0">
                <a:latin typeface="Times New Roman" panose="02020603050405020304" pitchFamily="18" charset="0"/>
                <a:ea typeface="SimSun" panose="02010600030101010101" pitchFamily="2" charset="-122"/>
              </a:rPr>
              <a:t> </a:t>
            </a:r>
            <a:r>
              <a:rPr lang="en-IN" b="1" spc="-5" dirty="0" smtClean="0">
                <a:latin typeface="Times New Roman" panose="02020603050405020304" pitchFamily="18" charset="0"/>
                <a:ea typeface="SimSun" panose="02010600030101010101" pitchFamily="2" charset="-122"/>
              </a:rPr>
              <a:t>                (TP+FP+TN+FN)</a:t>
            </a:r>
            <a:endParaRPr lang="en-IN" dirty="0"/>
          </a:p>
        </p:txBody>
      </p:sp>
      <p:pic>
        <p:nvPicPr>
          <p:cNvPr id="13" name="Picture 12"/>
          <p:cNvPicPr>
            <a:picLocks noChangeAspect="1"/>
          </p:cNvPicPr>
          <p:nvPr/>
        </p:nvPicPr>
        <p:blipFill>
          <a:blip r:embed="rId3"/>
          <a:stretch>
            <a:fillRect/>
          </a:stretch>
        </p:blipFill>
        <p:spPr>
          <a:xfrm>
            <a:off x="0" y="4169445"/>
            <a:ext cx="6563686" cy="2023628"/>
          </a:xfrm>
          <a:prstGeom prst="rect">
            <a:avLst/>
          </a:prstGeom>
        </p:spPr>
      </p:pic>
      <p:sp>
        <p:nvSpPr>
          <p:cNvPr id="28" name="Rectangle 27"/>
          <p:cNvSpPr/>
          <p:nvPr/>
        </p:nvSpPr>
        <p:spPr>
          <a:xfrm>
            <a:off x="1415773" y="4823513"/>
            <a:ext cx="2178802" cy="338554"/>
          </a:xfrm>
          <a:prstGeom prst="rect">
            <a:avLst/>
          </a:prstGeom>
        </p:spPr>
        <p:txBody>
          <a:bodyPr wrap="none">
            <a:spAutoFit/>
          </a:bodyPr>
          <a:lstStyle/>
          <a:p>
            <a:pPr algn="ctr"/>
            <a:r>
              <a:rPr lang="en-IN" sz="1600" dirty="0" smtClean="0"/>
              <a:t>Epoch vs. Accuracy</a:t>
            </a:r>
            <a:endParaRPr lang="en-IN" sz="1600" dirty="0"/>
          </a:p>
        </p:txBody>
      </p:sp>
      <p:sp>
        <p:nvSpPr>
          <p:cNvPr id="29" name="Rectangle 28"/>
          <p:cNvSpPr/>
          <p:nvPr/>
        </p:nvSpPr>
        <p:spPr>
          <a:xfrm>
            <a:off x="2313481" y="3801572"/>
            <a:ext cx="2880918" cy="338554"/>
          </a:xfrm>
          <a:prstGeom prst="rect">
            <a:avLst/>
          </a:prstGeom>
        </p:spPr>
        <p:txBody>
          <a:bodyPr wrap="none">
            <a:spAutoFit/>
          </a:bodyPr>
          <a:lstStyle/>
          <a:p>
            <a:pPr algn="ctr"/>
            <a:r>
              <a:rPr lang="en-IN" sz="1600" dirty="0" smtClean="0"/>
              <a:t>Epoch vs. Accuracy Graph</a:t>
            </a:r>
            <a:endParaRPr lang="en-IN" sz="1600" dirty="0"/>
          </a:p>
        </p:txBody>
      </p:sp>
      <p:pic>
        <p:nvPicPr>
          <p:cNvPr id="18" name="Picture 17"/>
          <p:cNvPicPr>
            <a:picLocks noChangeAspect="1"/>
          </p:cNvPicPr>
          <p:nvPr/>
        </p:nvPicPr>
        <p:blipFill>
          <a:blip r:embed="rId4"/>
          <a:stretch>
            <a:fillRect/>
          </a:stretch>
        </p:blipFill>
        <p:spPr>
          <a:xfrm>
            <a:off x="44431" y="985007"/>
            <a:ext cx="3481733" cy="1237277"/>
          </a:xfrm>
          <a:prstGeom prst="rect">
            <a:avLst/>
          </a:prstGeom>
        </p:spPr>
      </p:pic>
    </p:spTree>
    <p:extLst>
      <p:ext uri="{BB962C8B-B14F-4D97-AF65-F5344CB8AC3E}">
        <p14:creationId xmlns:p14="http://schemas.microsoft.com/office/powerpoint/2010/main" val="366824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23"/>
            <a:ext cx="12192000" cy="546364"/>
          </a:xfrm>
          <a:solidFill>
            <a:schemeClr val="tx1">
              <a:lumMod val="95000"/>
            </a:schemeClr>
          </a:solidFill>
        </p:spPr>
        <p:txBody>
          <a:bodyPr>
            <a:normAutofit fontScale="90000"/>
          </a:bodyPr>
          <a:lstStyle/>
          <a:p>
            <a:pPr algn="l"/>
            <a:r>
              <a:rPr lang="en-IN" b="1" dirty="0" smtClean="0">
                <a:solidFill>
                  <a:schemeClr val="bg1"/>
                </a:solidFill>
              </a:rPr>
              <a:t>Reason for using selected models</a:t>
            </a:r>
            <a:endParaRPr lang="en-IN" b="1" dirty="0">
              <a:solidFill>
                <a:schemeClr val="bg1"/>
              </a:solidFill>
            </a:endParaRPr>
          </a:p>
        </p:txBody>
      </p:sp>
      <p:sp>
        <p:nvSpPr>
          <p:cNvPr id="16" name="TextBox 15"/>
          <p:cNvSpPr txBox="1"/>
          <p:nvPr/>
        </p:nvSpPr>
        <p:spPr>
          <a:xfrm>
            <a:off x="0" y="523341"/>
            <a:ext cx="12192000" cy="461665"/>
          </a:xfrm>
          <a:prstGeom prst="rect">
            <a:avLst/>
          </a:prstGeom>
          <a:noFill/>
        </p:spPr>
        <p:txBody>
          <a:bodyPr wrap="square" rtlCol="0">
            <a:spAutoFit/>
          </a:bodyPr>
          <a:lstStyle/>
          <a:p>
            <a:pPr algn="ctr"/>
            <a:r>
              <a:rPr lang="en-IN" sz="2400" b="1" dirty="0" smtClean="0">
                <a:solidFill>
                  <a:srgbClr val="FFFF00"/>
                </a:solidFill>
              </a:rPr>
              <a:t>  </a:t>
            </a:r>
            <a:endParaRPr lang="en-IN" sz="2400" b="1" dirty="0">
              <a:solidFill>
                <a:srgbClr val="FFFF00"/>
              </a:solidFill>
            </a:endParaRPr>
          </a:p>
        </p:txBody>
      </p:sp>
      <p:sp>
        <p:nvSpPr>
          <p:cNvPr id="17" name="TextBox 16"/>
          <p:cNvSpPr txBox="1"/>
          <p:nvPr/>
        </p:nvSpPr>
        <p:spPr>
          <a:xfrm>
            <a:off x="5722513" y="523341"/>
            <a:ext cx="3039415" cy="6617196"/>
          </a:xfrm>
          <a:prstGeom prst="rect">
            <a:avLst/>
          </a:prstGeom>
          <a:noFill/>
        </p:spPr>
        <p:txBody>
          <a:bodyPr wrap="square" rtlCol="0">
            <a:spAutoFit/>
          </a:bodyPr>
          <a:lstStyle/>
          <a:p>
            <a:pPr algn="ctr"/>
            <a:r>
              <a:rPr lang="en-IN" sz="2400" b="1" dirty="0" smtClean="0">
                <a:solidFill>
                  <a:srgbClr val="92D050"/>
                </a:solidFill>
              </a:rPr>
              <a:t>SVM </a:t>
            </a:r>
            <a:endParaRPr lang="en-IN" sz="2400" dirty="0" smtClean="0"/>
          </a:p>
          <a:p>
            <a:pPr marL="285750" indent="-285750">
              <a:buFont typeface="Arial" panose="020B0604020202020204" pitchFamily="34" charset="0"/>
              <a:buChar char="•"/>
            </a:pPr>
            <a:r>
              <a:rPr lang="en-IN" sz="1600" dirty="0"/>
              <a:t>The algorithm performance remains same even if the all variables in category are changed because whole responsibility of classification is supported by that two supporting vectors which indirectly supports decision boundaries</a:t>
            </a:r>
            <a:r>
              <a:rPr lang="en-IN" sz="1600" dirty="0" smtClean="0"/>
              <a:t>. </a:t>
            </a:r>
          </a:p>
          <a:p>
            <a:endParaRPr lang="en-IN" sz="1600" dirty="0" smtClean="0"/>
          </a:p>
          <a:p>
            <a:pPr marL="285750" indent="-285750">
              <a:buFont typeface="Arial" panose="020B0604020202020204" pitchFamily="34" charset="0"/>
              <a:buChar char="•"/>
            </a:pPr>
            <a:r>
              <a:rPr lang="en-IN" sz="1600" dirty="0"/>
              <a:t>Because of such dependency on extreme vectors to classify category of variables SVM is one of the risky algorithm, contradicting to it the related work section shows it one of the mostly used and the one to achieve reasonable high </a:t>
            </a:r>
            <a:r>
              <a:rPr lang="en-IN" sz="1600" dirty="0" smtClean="0"/>
              <a:t>classification.</a:t>
            </a:r>
          </a:p>
        </p:txBody>
      </p:sp>
      <p:sp>
        <p:nvSpPr>
          <p:cNvPr id="21" name="TextBox 20"/>
          <p:cNvSpPr txBox="1"/>
          <p:nvPr/>
        </p:nvSpPr>
        <p:spPr>
          <a:xfrm>
            <a:off x="2683098" y="523341"/>
            <a:ext cx="3039415" cy="5386090"/>
          </a:xfrm>
          <a:prstGeom prst="rect">
            <a:avLst/>
          </a:prstGeom>
          <a:noFill/>
        </p:spPr>
        <p:txBody>
          <a:bodyPr wrap="square" rtlCol="0">
            <a:spAutoFit/>
          </a:bodyPr>
          <a:lstStyle/>
          <a:p>
            <a:pPr algn="ctr"/>
            <a:r>
              <a:rPr lang="en-IN" sz="2400" b="1" dirty="0" smtClean="0">
                <a:solidFill>
                  <a:srgbClr val="92D050"/>
                </a:solidFill>
              </a:rPr>
              <a:t>RF Classifier </a:t>
            </a:r>
            <a:endParaRPr lang="en-IN" sz="2400" dirty="0" smtClean="0"/>
          </a:p>
          <a:p>
            <a:pPr marL="285750" indent="-285750">
              <a:buFont typeface="Arial" panose="020B0604020202020204" pitchFamily="34" charset="0"/>
              <a:buChar char="•"/>
            </a:pPr>
            <a:r>
              <a:rPr lang="en-IN" sz="1600" dirty="0"/>
              <a:t>It is robust classification method because it avoids randomness in data plus errors size are reduced due to usage of significant features for predicting yes or no area for variable. </a:t>
            </a:r>
            <a:endParaRPr lang="en-IN" sz="1600" dirty="0" smtClean="0"/>
          </a:p>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r>
              <a:rPr lang="en-IN" sz="1600" dirty="0" smtClean="0"/>
              <a:t>RF </a:t>
            </a:r>
            <a:r>
              <a:rPr lang="en-IN" sz="1600" dirty="0"/>
              <a:t>compared to k-NN handles outliers and noise easily and has no effect in predicting new instances. </a:t>
            </a:r>
            <a:endParaRPr lang="en-IN" sz="1600" dirty="0" smtClean="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smtClean="0"/>
              <a:t>The </a:t>
            </a:r>
            <a:r>
              <a:rPr lang="en-IN" sz="1600" dirty="0"/>
              <a:t>best part of RF is to calculate proximity of data of test set so that unwanted data can be replaced or </a:t>
            </a:r>
            <a:r>
              <a:rPr lang="en-IN" sz="1600" dirty="0" smtClean="0"/>
              <a:t>removed.</a:t>
            </a:r>
          </a:p>
        </p:txBody>
      </p:sp>
      <p:sp>
        <p:nvSpPr>
          <p:cNvPr id="22" name="TextBox 21"/>
          <p:cNvSpPr txBox="1"/>
          <p:nvPr/>
        </p:nvSpPr>
        <p:spPr>
          <a:xfrm>
            <a:off x="0" y="523341"/>
            <a:ext cx="3039415" cy="2923877"/>
          </a:xfrm>
          <a:prstGeom prst="rect">
            <a:avLst/>
          </a:prstGeom>
          <a:noFill/>
        </p:spPr>
        <p:txBody>
          <a:bodyPr wrap="square" rtlCol="0">
            <a:spAutoFit/>
          </a:bodyPr>
          <a:lstStyle/>
          <a:p>
            <a:pPr algn="ctr"/>
            <a:r>
              <a:rPr lang="en-IN" sz="2400" b="1" dirty="0" smtClean="0">
                <a:solidFill>
                  <a:srgbClr val="92D050"/>
                </a:solidFill>
              </a:rPr>
              <a:t>k-NN </a:t>
            </a:r>
            <a:endParaRPr lang="en-IN" sz="2400" dirty="0" smtClean="0"/>
          </a:p>
          <a:p>
            <a:pPr marL="285750" indent="-285750">
              <a:buFont typeface="Arial" panose="020B0604020202020204" pitchFamily="34" charset="0"/>
              <a:buChar char="•"/>
            </a:pPr>
            <a:r>
              <a:rPr lang="en-IN" sz="1600" dirty="0"/>
              <a:t>K-NN does not require training, especially suitable for multi-classification problems</a:t>
            </a:r>
            <a:r>
              <a:rPr lang="en-IN" sz="1600" dirty="0" smtClean="0"/>
              <a:t>.</a:t>
            </a:r>
          </a:p>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r>
              <a:rPr lang="en-IN" sz="1600" dirty="0" smtClean="0"/>
              <a:t> </a:t>
            </a:r>
            <a:r>
              <a:rPr lang="en-IN" sz="1600" dirty="0"/>
              <a:t>k-NN takes handles distorted noise dataset robustly in fast computational time</a:t>
            </a:r>
            <a:r>
              <a:rPr lang="en-IN" sz="1600" dirty="0" smtClean="0"/>
              <a:t>. </a:t>
            </a:r>
          </a:p>
          <a:p>
            <a:endParaRPr lang="en-IN" sz="1600" dirty="0" smtClean="0"/>
          </a:p>
        </p:txBody>
      </p:sp>
      <p:sp>
        <p:nvSpPr>
          <p:cNvPr id="25" name="TextBox 24"/>
          <p:cNvSpPr txBox="1"/>
          <p:nvPr/>
        </p:nvSpPr>
        <p:spPr>
          <a:xfrm>
            <a:off x="8761928" y="523341"/>
            <a:ext cx="3039415" cy="6740307"/>
          </a:xfrm>
          <a:prstGeom prst="rect">
            <a:avLst/>
          </a:prstGeom>
          <a:noFill/>
        </p:spPr>
        <p:txBody>
          <a:bodyPr wrap="square" rtlCol="0">
            <a:spAutoFit/>
          </a:bodyPr>
          <a:lstStyle/>
          <a:p>
            <a:pPr algn="ctr"/>
            <a:r>
              <a:rPr lang="en-IN" sz="2400" b="1" dirty="0">
                <a:solidFill>
                  <a:srgbClr val="92D050"/>
                </a:solidFill>
              </a:rPr>
              <a:t>A</a:t>
            </a:r>
            <a:r>
              <a:rPr lang="en-IN" sz="2400" b="1" dirty="0" smtClean="0">
                <a:solidFill>
                  <a:srgbClr val="92D050"/>
                </a:solidFill>
              </a:rPr>
              <a:t>NN</a:t>
            </a:r>
            <a:endParaRPr lang="en-IN" sz="2400" dirty="0" smtClean="0"/>
          </a:p>
          <a:p>
            <a:pPr marL="285750" indent="-285750">
              <a:buFont typeface="Arial" panose="020B0604020202020204" pitchFamily="34" charset="0"/>
              <a:buChar char="•"/>
            </a:pPr>
            <a:r>
              <a:rPr lang="en-IN" sz="1600" dirty="0"/>
              <a:t>ANNs have the ability to learn and model non-linear and complex relationships</a:t>
            </a:r>
            <a:r>
              <a:rPr lang="en-IN" sz="1600" dirty="0" smtClean="0"/>
              <a:t>.</a:t>
            </a:r>
          </a:p>
          <a:p>
            <a:endParaRPr lang="en-IN" sz="1600" dirty="0" smtClean="0"/>
          </a:p>
          <a:p>
            <a:pPr marL="285750" indent="-285750">
              <a:buFont typeface="Arial" panose="020B0604020202020204" pitchFamily="34" charset="0"/>
              <a:buChar char="•"/>
            </a:pPr>
            <a:r>
              <a:rPr lang="en-IN" sz="1600" dirty="0"/>
              <a:t>After learning from the initial inputs and their relationships, it can infer unseen relationships on unseen data as well, thus making the model generalize and predict on unseen </a:t>
            </a:r>
            <a:r>
              <a:rPr lang="en-IN" sz="1600" dirty="0" smtClean="0"/>
              <a:t>data</a:t>
            </a:r>
            <a:r>
              <a:rPr lang="en-IN" sz="1600" dirty="0"/>
              <a:t>.</a:t>
            </a:r>
            <a:endParaRPr lang="en-IN" sz="1600" dirty="0" smtClean="0"/>
          </a:p>
          <a:p>
            <a:endParaRPr lang="en-IN" sz="1600" dirty="0" smtClean="0"/>
          </a:p>
          <a:p>
            <a:pPr marL="285750" indent="-285750">
              <a:buFont typeface="Arial" panose="020B0604020202020204" pitchFamily="34" charset="0"/>
              <a:buChar char="•"/>
            </a:pPr>
            <a:r>
              <a:rPr lang="en-IN" sz="1600" dirty="0"/>
              <a:t>ANNs can better model heteroskedasticity i.e. data with high volatility and non-constant variance, given its ability to learn hidden relationships in the data without imposing any fixed relationships in the </a:t>
            </a:r>
            <a:r>
              <a:rPr lang="en-IN" sz="1600" dirty="0" smtClean="0"/>
              <a:t>data.</a:t>
            </a:r>
            <a:endParaRPr lang="en-IN" sz="1600" dirty="0"/>
          </a:p>
          <a:p>
            <a:endParaRPr lang="en-IN" sz="1600" dirty="0" smtClean="0"/>
          </a:p>
        </p:txBody>
      </p:sp>
    </p:spTree>
    <p:extLst>
      <p:ext uri="{BB962C8B-B14F-4D97-AF65-F5344CB8AC3E}">
        <p14:creationId xmlns:p14="http://schemas.microsoft.com/office/powerpoint/2010/main" val="336731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23"/>
            <a:ext cx="12192000" cy="546364"/>
          </a:xfrm>
          <a:solidFill>
            <a:schemeClr val="tx1">
              <a:lumMod val="95000"/>
            </a:schemeClr>
          </a:solidFill>
        </p:spPr>
        <p:txBody>
          <a:bodyPr>
            <a:normAutofit fontScale="90000"/>
          </a:bodyPr>
          <a:lstStyle/>
          <a:p>
            <a:pPr algn="ctr"/>
            <a:r>
              <a:rPr lang="en-IN" b="1" dirty="0" smtClean="0">
                <a:solidFill>
                  <a:schemeClr val="bg1"/>
                </a:solidFill>
              </a:rPr>
              <a:t>Results</a:t>
            </a:r>
            <a:endParaRPr lang="en-IN"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98268808"/>
              </p:ext>
            </p:extLst>
          </p:nvPr>
        </p:nvGraphicFramePr>
        <p:xfrm>
          <a:off x="3610510" y="523341"/>
          <a:ext cx="5623641" cy="2194560"/>
        </p:xfrm>
        <a:graphic>
          <a:graphicData uri="http://schemas.openxmlformats.org/drawingml/2006/table">
            <a:tbl>
              <a:tblPr firstRow="1" firstCol="1" bandRow="1">
                <a:tableStyleId>{5C22544A-7EE6-4342-B048-85BDC9FD1C3A}</a:tableStyleId>
              </a:tblPr>
              <a:tblGrid>
                <a:gridCol w="1061210"/>
                <a:gridCol w="1261502"/>
                <a:gridCol w="1261502"/>
                <a:gridCol w="1097728"/>
                <a:gridCol w="941699"/>
              </a:tblGrid>
              <a:tr h="403938">
                <a:tc>
                  <a:txBody>
                    <a:bodyPr/>
                    <a:lstStyle/>
                    <a:p>
                      <a:pPr algn="ctr">
                        <a:spcAft>
                          <a:spcPts val="0"/>
                        </a:spcAft>
                      </a:pPr>
                      <a:endParaRPr lang="en-IN" sz="1600" spc="-5" dirty="0" smtClean="0">
                        <a:effectLst/>
                      </a:endParaRPr>
                    </a:p>
                    <a:p>
                      <a:pPr algn="ctr">
                        <a:spcAft>
                          <a:spcPts val="0"/>
                        </a:spcAft>
                      </a:pPr>
                      <a:r>
                        <a:rPr lang="en-IN" sz="1600" spc="-5" dirty="0" smtClean="0">
                          <a:effectLst/>
                        </a:rPr>
                        <a:t>Models</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Accuracy</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Precision</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Recall</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F1 </a:t>
                      </a:r>
                      <a:r>
                        <a:rPr lang="en-IN" sz="1600" spc="-5" dirty="0">
                          <a:effectLst/>
                        </a:rPr>
                        <a:t>score</a:t>
                      </a:r>
                      <a:endParaRPr lang="en-IN" sz="1600" dirty="0">
                        <a:effectLst/>
                        <a:latin typeface="Times New Roman" panose="02020603050405020304" pitchFamily="18" charset="0"/>
                        <a:ea typeface="SimSun" panose="02010600030101010101" pitchFamily="2" charset="-122"/>
                      </a:endParaRPr>
                    </a:p>
                  </a:txBody>
                  <a:tcPr marL="68580" marR="68580" marT="0" marB="0"/>
                </a:tc>
              </a:tr>
              <a:tr h="458921">
                <a:tc>
                  <a:txBody>
                    <a:bodyPr/>
                    <a:lstStyle/>
                    <a:p>
                      <a:pPr algn="ctr">
                        <a:spcAft>
                          <a:spcPts val="0"/>
                        </a:spcAft>
                      </a:pPr>
                      <a:endParaRPr lang="en-IN" sz="1600" spc="-5" dirty="0" smtClean="0">
                        <a:effectLst/>
                      </a:endParaRPr>
                    </a:p>
                    <a:p>
                      <a:pPr algn="ctr">
                        <a:spcAft>
                          <a:spcPts val="0"/>
                        </a:spcAft>
                      </a:pPr>
                      <a:r>
                        <a:rPr lang="en-IN" sz="1600" spc="-5" dirty="0" smtClean="0">
                          <a:effectLst/>
                        </a:rPr>
                        <a:t>SVM</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85.35</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0.84</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0.86</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0.85</a:t>
                      </a:r>
                      <a:endParaRPr lang="en-IN" sz="1600" dirty="0">
                        <a:effectLst/>
                        <a:latin typeface="Times New Roman" panose="02020603050405020304" pitchFamily="18" charset="0"/>
                        <a:ea typeface="SimSun" panose="02010600030101010101" pitchFamily="2" charset="-122"/>
                      </a:endParaRPr>
                    </a:p>
                  </a:txBody>
                  <a:tcPr marL="68580" marR="68580" marT="0" marB="0"/>
                </a:tc>
              </a:tr>
              <a:tr h="455470">
                <a:tc>
                  <a:txBody>
                    <a:bodyPr/>
                    <a:lstStyle/>
                    <a:p>
                      <a:pPr algn="ctr">
                        <a:spcAft>
                          <a:spcPts val="0"/>
                        </a:spcAft>
                      </a:pPr>
                      <a:endParaRPr lang="en-IN" sz="1600" spc="-5" dirty="0" smtClean="0">
                        <a:effectLst/>
                      </a:endParaRPr>
                    </a:p>
                    <a:p>
                      <a:pPr algn="ctr">
                        <a:spcAft>
                          <a:spcPts val="0"/>
                        </a:spcAft>
                      </a:pPr>
                      <a:r>
                        <a:rPr lang="en-IN" sz="1600" spc="-5" dirty="0" smtClean="0">
                          <a:effectLst/>
                        </a:rPr>
                        <a:t>k-NN</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89.77</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0.89</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0.88</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0.88</a:t>
                      </a:r>
                      <a:endParaRPr lang="en-IN" sz="1600" dirty="0">
                        <a:effectLst/>
                        <a:latin typeface="Times New Roman" panose="02020603050405020304" pitchFamily="18" charset="0"/>
                        <a:ea typeface="SimSun" panose="02010600030101010101" pitchFamily="2" charset="-122"/>
                      </a:endParaRPr>
                    </a:p>
                  </a:txBody>
                  <a:tcPr marL="68580" marR="68580" marT="0" marB="0"/>
                </a:tc>
              </a:tr>
              <a:tr h="458921">
                <a:tc>
                  <a:txBody>
                    <a:bodyPr/>
                    <a:lstStyle/>
                    <a:p>
                      <a:pPr algn="ctr">
                        <a:spcAft>
                          <a:spcPts val="0"/>
                        </a:spcAft>
                      </a:pPr>
                      <a:endParaRPr lang="en-IN" sz="1600" spc="-5" dirty="0" smtClean="0">
                        <a:effectLst/>
                      </a:endParaRPr>
                    </a:p>
                    <a:p>
                      <a:pPr algn="ctr">
                        <a:spcAft>
                          <a:spcPts val="0"/>
                        </a:spcAft>
                      </a:pPr>
                      <a:r>
                        <a:rPr lang="en-IN" sz="1600" spc="-5" dirty="0" smtClean="0">
                          <a:effectLst/>
                        </a:rPr>
                        <a:t>RF</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84.40</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0.83</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0.84</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endParaRPr lang="en-IN" sz="1600" spc="-5" dirty="0" smtClean="0">
                        <a:effectLst/>
                      </a:endParaRPr>
                    </a:p>
                    <a:p>
                      <a:pPr algn="ctr">
                        <a:spcAft>
                          <a:spcPts val="0"/>
                        </a:spcAft>
                      </a:pPr>
                      <a:r>
                        <a:rPr lang="en-IN" sz="1600" spc="-5" dirty="0" smtClean="0">
                          <a:effectLst/>
                        </a:rPr>
                        <a:t>0.84</a:t>
                      </a:r>
                      <a:endParaRPr lang="en-IN" sz="16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pic>
        <p:nvPicPr>
          <p:cNvPr id="4" name="Picture 3"/>
          <p:cNvPicPr>
            <a:picLocks noChangeAspect="1"/>
          </p:cNvPicPr>
          <p:nvPr/>
        </p:nvPicPr>
        <p:blipFill>
          <a:blip r:embed="rId2"/>
          <a:stretch>
            <a:fillRect/>
          </a:stretch>
        </p:blipFill>
        <p:spPr>
          <a:xfrm>
            <a:off x="0" y="3348507"/>
            <a:ext cx="4456090" cy="3509493"/>
          </a:xfrm>
          <a:prstGeom prst="rect">
            <a:avLst/>
          </a:prstGeom>
        </p:spPr>
      </p:pic>
      <p:pic>
        <p:nvPicPr>
          <p:cNvPr id="6" name="Picture 5"/>
          <p:cNvPicPr>
            <a:picLocks noChangeAspect="1"/>
          </p:cNvPicPr>
          <p:nvPr/>
        </p:nvPicPr>
        <p:blipFill>
          <a:blip r:embed="rId3"/>
          <a:stretch>
            <a:fillRect/>
          </a:stretch>
        </p:blipFill>
        <p:spPr>
          <a:xfrm>
            <a:off x="8512935" y="3348507"/>
            <a:ext cx="3679065" cy="3509493"/>
          </a:xfrm>
          <a:prstGeom prst="rect">
            <a:avLst/>
          </a:prstGeom>
        </p:spPr>
      </p:pic>
      <p:sp>
        <p:nvSpPr>
          <p:cNvPr id="7" name="Rectangle 6"/>
          <p:cNvSpPr/>
          <p:nvPr/>
        </p:nvSpPr>
        <p:spPr>
          <a:xfrm>
            <a:off x="2228045" y="2763731"/>
            <a:ext cx="1202573" cy="584775"/>
          </a:xfrm>
          <a:prstGeom prst="rect">
            <a:avLst/>
          </a:prstGeom>
        </p:spPr>
        <p:txBody>
          <a:bodyPr wrap="none">
            <a:spAutoFit/>
          </a:bodyPr>
          <a:lstStyle/>
          <a:p>
            <a:r>
              <a:rPr lang="en-IN" sz="3200" b="1" dirty="0" smtClean="0">
                <a:solidFill>
                  <a:srgbClr val="92D050"/>
                </a:solidFill>
              </a:rPr>
              <a:t>k-NN</a:t>
            </a:r>
            <a:endParaRPr lang="en-IN" sz="3200" dirty="0"/>
          </a:p>
        </p:txBody>
      </p:sp>
      <p:sp>
        <p:nvSpPr>
          <p:cNvPr id="13" name="Rectangle 12"/>
          <p:cNvSpPr/>
          <p:nvPr/>
        </p:nvSpPr>
        <p:spPr>
          <a:xfrm>
            <a:off x="6056036" y="2763729"/>
            <a:ext cx="1053494" cy="584775"/>
          </a:xfrm>
          <a:prstGeom prst="rect">
            <a:avLst/>
          </a:prstGeom>
        </p:spPr>
        <p:txBody>
          <a:bodyPr wrap="none">
            <a:spAutoFit/>
          </a:bodyPr>
          <a:lstStyle/>
          <a:p>
            <a:r>
              <a:rPr lang="en-IN" sz="3200" b="1" dirty="0" smtClean="0">
                <a:solidFill>
                  <a:srgbClr val="92D050"/>
                </a:solidFill>
              </a:rPr>
              <a:t>SVM</a:t>
            </a:r>
            <a:endParaRPr lang="en-IN" sz="3200" dirty="0"/>
          </a:p>
        </p:txBody>
      </p:sp>
      <p:sp>
        <p:nvSpPr>
          <p:cNvPr id="14" name="Rectangle 13"/>
          <p:cNvSpPr/>
          <p:nvPr/>
        </p:nvSpPr>
        <p:spPr>
          <a:xfrm>
            <a:off x="9762969" y="2763730"/>
            <a:ext cx="620683" cy="584775"/>
          </a:xfrm>
          <a:prstGeom prst="rect">
            <a:avLst/>
          </a:prstGeom>
        </p:spPr>
        <p:txBody>
          <a:bodyPr wrap="none">
            <a:spAutoFit/>
          </a:bodyPr>
          <a:lstStyle/>
          <a:p>
            <a:r>
              <a:rPr lang="en-IN" sz="3200" b="1" dirty="0" smtClean="0">
                <a:solidFill>
                  <a:srgbClr val="92D050"/>
                </a:solidFill>
              </a:rPr>
              <a:t>RF</a:t>
            </a:r>
            <a:endParaRPr lang="en-IN" sz="3200" dirty="0"/>
          </a:p>
        </p:txBody>
      </p:sp>
      <p:sp>
        <p:nvSpPr>
          <p:cNvPr id="15" name="Rectangle 14"/>
          <p:cNvSpPr/>
          <p:nvPr/>
        </p:nvSpPr>
        <p:spPr>
          <a:xfrm>
            <a:off x="4051344" y="2763729"/>
            <a:ext cx="768159" cy="584775"/>
          </a:xfrm>
          <a:prstGeom prst="rect">
            <a:avLst/>
          </a:prstGeom>
        </p:spPr>
        <p:txBody>
          <a:bodyPr wrap="none">
            <a:spAutoFit/>
          </a:bodyPr>
          <a:lstStyle/>
          <a:p>
            <a:r>
              <a:rPr lang="en-IN" sz="3200" b="1" dirty="0" smtClean="0">
                <a:solidFill>
                  <a:srgbClr val="FF0000"/>
                </a:solidFill>
              </a:rPr>
              <a:t>Vs.</a:t>
            </a:r>
            <a:endParaRPr lang="en-IN" sz="3200" dirty="0">
              <a:solidFill>
                <a:srgbClr val="FF0000"/>
              </a:solidFill>
            </a:endParaRPr>
          </a:p>
        </p:txBody>
      </p:sp>
      <p:sp>
        <p:nvSpPr>
          <p:cNvPr id="18" name="Rectangle 17"/>
          <p:cNvSpPr/>
          <p:nvPr/>
        </p:nvSpPr>
        <p:spPr>
          <a:xfrm>
            <a:off x="8144021" y="2763729"/>
            <a:ext cx="768159" cy="584775"/>
          </a:xfrm>
          <a:prstGeom prst="rect">
            <a:avLst/>
          </a:prstGeom>
        </p:spPr>
        <p:txBody>
          <a:bodyPr wrap="none">
            <a:spAutoFit/>
          </a:bodyPr>
          <a:lstStyle/>
          <a:p>
            <a:r>
              <a:rPr lang="en-IN" sz="3200" b="1" dirty="0" smtClean="0">
                <a:solidFill>
                  <a:srgbClr val="FF0000"/>
                </a:solidFill>
              </a:rPr>
              <a:t>Vs.</a:t>
            </a:r>
            <a:endParaRPr lang="en-IN" sz="3200" dirty="0">
              <a:solidFill>
                <a:srgbClr val="FF0000"/>
              </a:solidFill>
            </a:endParaRPr>
          </a:p>
        </p:txBody>
      </p:sp>
      <p:pic>
        <p:nvPicPr>
          <p:cNvPr id="8" name="Picture 7"/>
          <p:cNvPicPr>
            <a:picLocks noChangeAspect="1"/>
          </p:cNvPicPr>
          <p:nvPr/>
        </p:nvPicPr>
        <p:blipFill>
          <a:blip r:embed="rId4"/>
          <a:stretch>
            <a:fillRect/>
          </a:stretch>
        </p:blipFill>
        <p:spPr>
          <a:xfrm>
            <a:off x="4456090" y="3348503"/>
            <a:ext cx="4056845" cy="3509497"/>
          </a:xfrm>
          <a:prstGeom prst="rect">
            <a:avLst/>
          </a:prstGeom>
        </p:spPr>
      </p:pic>
    </p:spTree>
    <p:extLst>
      <p:ext uri="{BB962C8B-B14F-4D97-AF65-F5344CB8AC3E}">
        <p14:creationId xmlns:p14="http://schemas.microsoft.com/office/powerpoint/2010/main" val="115940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46364"/>
          </a:xfrm>
          <a:solidFill>
            <a:schemeClr val="tx1">
              <a:lumMod val="95000"/>
            </a:schemeClr>
          </a:solidFill>
        </p:spPr>
        <p:txBody>
          <a:bodyPr>
            <a:normAutofit fontScale="90000"/>
          </a:bodyPr>
          <a:lstStyle/>
          <a:p>
            <a:pPr algn="ctr"/>
            <a:r>
              <a:rPr lang="en-IN" b="1" dirty="0" smtClean="0">
                <a:solidFill>
                  <a:schemeClr val="bg1"/>
                </a:solidFill>
              </a:rPr>
              <a:t>Results</a:t>
            </a:r>
            <a:endParaRPr lang="en-IN" b="1" dirty="0">
              <a:solidFill>
                <a:schemeClr val="bg1"/>
              </a:solidFill>
            </a:endParaRPr>
          </a:p>
        </p:txBody>
      </p:sp>
      <p:pic>
        <p:nvPicPr>
          <p:cNvPr id="8" name="Picture 7"/>
          <p:cNvPicPr>
            <a:picLocks noChangeAspect="1"/>
          </p:cNvPicPr>
          <p:nvPr/>
        </p:nvPicPr>
        <p:blipFill>
          <a:blip r:embed="rId2"/>
          <a:stretch>
            <a:fillRect/>
          </a:stretch>
        </p:blipFill>
        <p:spPr>
          <a:xfrm>
            <a:off x="0" y="937955"/>
            <a:ext cx="3593206" cy="2555422"/>
          </a:xfrm>
          <a:prstGeom prst="rect">
            <a:avLst/>
          </a:prstGeom>
        </p:spPr>
      </p:pic>
      <p:pic>
        <p:nvPicPr>
          <p:cNvPr id="11" name="Picture 10"/>
          <p:cNvPicPr>
            <a:picLocks noChangeAspect="1"/>
          </p:cNvPicPr>
          <p:nvPr/>
        </p:nvPicPr>
        <p:blipFill>
          <a:blip r:embed="rId3"/>
          <a:stretch>
            <a:fillRect/>
          </a:stretch>
        </p:blipFill>
        <p:spPr>
          <a:xfrm>
            <a:off x="6039483" y="1140398"/>
            <a:ext cx="1950542" cy="2352979"/>
          </a:xfrm>
          <a:prstGeom prst="rect">
            <a:avLst/>
          </a:prstGeom>
        </p:spPr>
      </p:pic>
      <p:pic>
        <p:nvPicPr>
          <p:cNvPr id="16" name="Picture 15"/>
          <p:cNvPicPr>
            <a:picLocks noChangeAspect="1"/>
          </p:cNvPicPr>
          <p:nvPr/>
        </p:nvPicPr>
        <p:blipFill>
          <a:blip r:embed="rId4"/>
          <a:stretch>
            <a:fillRect/>
          </a:stretch>
        </p:blipFill>
        <p:spPr>
          <a:xfrm>
            <a:off x="6039483" y="937955"/>
            <a:ext cx="1940846" cy="217069"/>
          </a:xfrm>
          <a:prstGeom prst="rect">
            <a:avLst/>
          </a:prstGeom>
        </p:spPr>
      </p:pic>
      <p:sp>
        <p:nvSpPr>
          <p:cNvPr id="17" name="Rectangle 16"/>
          <p:cNvSpPr/>
          <p:nvPr/>
        </p:nvSpPr>
        <p:spPr>
          <a:xfrm>
            <a:off x="2024627" y="435809"/>
            <a:ext cx="1202573" cy="584775"/>
          </a:xfrm>
          <a:prstGeom prst="rect">
            <a:avLst/>
          </a:prstGeom>
        </p:spPr>
        <p:txBody>
          <a:bodyPr wrap="none">
            <a:spAutoFit/>
          </a:bodyPr>
          <a:lstStyle/>
          <a:p>
            <a:pPr algn="ctr"/>
            <a:r>
              <a:rPr lang="en-IN" sz="3200" b="1" dirty="0" smtClean="0">
                <a:solidFill>
                  <a:srgbClr val="92D050"/>
                </a:solidFill>
              </a:rPr>
              <a:t>k-NN</a:t>
            </a:r>
            <a:endParaRPr lang="en-IN" sz="3200" dirty="0"/>
          </a:p>
        </p:txBody>
      </p:sp>
      <p:sp>
        <p:nvSpPr>
          <p:cNvPr id="19" name="Rectangle 18"/>
          <p:cNvSpPr/>
          <p:nvPr/>
        </p:nvSpPr>
        <p:spPr>
          <a:xfrm>
            <a:off x="4256436" y="449772"/>
            <a:ext cx="1053494" cy="584775"/>
          </a:xfrm>
          <a:prstGeom prst="rect">
            <a:avLst/>
          </a:prstGeom>
        </p:spPr>
        <p:txBody>
          <a:bodyPr wrap="none">
            <a:spAutoFit/>
          </a:bodyPr>
          <a:lstStyle/>
          <a:p>
            <a:r>
              <a:rPr lang="en-IN" sz="3200" b="1" dirty="0" smtClean="0">
                <a:solidFill>
                  <a:srgbClr val="92D050"/>
                </a:solidFill>
              </a:rPr>
              <a:t>SVM</a:t>
            </a:r>
            <a:endParaRPr lang="en-IN" sz="3200" dirty="0"/>
          </a:p>
        </p:txBody>
      </p:sp>
      <p:sp>
        <p:nvSpPr>
          <p:cNvPr id="20" name="Rectangle 19"/>
          <p:cNvSpPr/>
          <p:nvPr/>
        </p:nvSpPr>
        <p:spPr>
          <a:xfrm>
            <a:off x="6657268" y="432286"/>
            <a:ext cx="620683" cy="584775"/>
          </a:xfrm>
          <a:prstGeom prst="rect">
            <a:avLst/>
          </a:prstGeom>
        </p:spPr>
        <p:txBody>
          <a:bodyPr wrap="none">
            <a:spAutoFit/>
          </a:bodyPr>
          <a:lstStyle/>
          <a:p>
            <a:r>
              <a:rPr lang="en-IN" sz="3200" b="1" dirty="0" smtClean="0">
                <a:solidFill>
                  <a:srgbClr val="92D050"/>
                </a:solidFill>
              </a:rPr>
              <a:t>RF</a:t>
            </a:r>
            <a:endParaRPr lang="en-IN" sz="3200" dirty="0"/>
          </a:p>
        </p:txBody>
      </p:sp>
      <p:sp>
        <p:nvSpPr>
          <p:cNvPr id="21" name="Rectangle 20"/>
          <p:cNvSpPr/>
          <p:nvPr/>
        </p:nvSpPr>
        <p:spPr>
          <a:xfrm>
            <a:off x="3349147" y="457506"/>
            <a:ext cx="768159" cy="584775"/>
          </a:xfrm>
          <a:prstGeom prst="rect">
            <a:avLst/>
          </a:prstGeom>
        </p:spPr>
        <p:txBody>
          <a:bodyPr wrap="none">
            <a:spAutoFit/>
          </a:bodyPr>
          <a:lstStyle/>
          <a:p>
            <a:r>
              <a:rPr lang="en-IN" sz="3200" b="1" dirty="0" smtClean="0">
                <a:solidFill>
                  <a:srgbClr val="FF0000"/>
                </a:solidFill>
              </a:rPr>
              <a:t>Vs.</a:t>
            </a:r>
            <a:endParaRPr lang="en-IN" sz="3200" dirty="0">
              <a:solidFill>
                <a:srgbClr val="FF0000"/>
              </a:solidFill>
            </a:endParaRPr>
          </a:p>
        </p:txBody>
      </p:sp>
      <p:sp>
        <p:nvSpPr>
          <p:cNvPr id="22" name="Rectangle 21"/>
          <p:cNvSpPr/>
          <p:nvPr/>
        </p:nvSpPr>
        <p:spPr>
          <a:xfrm>
            <a:off x="5634965" y="432286"/>
            <a:ext cx="768159" cy="584775"/>
          </a:xfrm>
          <a:prstGeom prst="rect">
            <a:avLst/>
          </a:prstGeom>
        </p:spPr>
        <p:txBody>
          <a:bodyPr wrap="none">
            <a:spAutoFit/>
          </a:bodyPr>
          <a:lstStyle/>
          <a:p>
            <a:r>
              <a:rPr lang="en-IN" sz="3200" b="1" dirty="0" smtClean="0">
                <a:solidFill>
                  <a:srgbClr val="FF0000"/>
                </a:solidFill>
              </a:rPr>
              <a:t>Vs.</a:t>
            </a:r>
            <a:endParaRPr lang="en-IN" sz="3200" dirty="0">
              <a:solidFill>
                <a:srgbClr val="FF0000"/>
              </a:solidFill>
            </a:endParaRPr>
          </a:p>
        </p:txBody>
      </p:sp>
      <p:sp>
        <p:nvSpPr>
          <p:cNvPr id="12" name="Rectangle 11"/>
          <p:cNvSpPr/>
          <p:nvPr/>
        </p:nvSpPr>
        <p:spPr>
          <a:xfrm>
            <a:off x="-26199" y="3508391"/>
            <a:ext cx="8127010" cy="3539430"/>
          </a:xfrm>
          <a:prstGeom prst="rect">
            <a:avLst/>
          </a:prstGeom>
        </p:spPr>
        <p:txBody>
          <a:bodyPr wrap="square">
            <a:spAutoFit/>
          </a:bodyPr>
          <a:lstStyle/>
          <a:p>
            <a:pPr marL="285750" indent="-285750">
              <a:buFont typeface="Arial" panose="020B0604020202020204" pitchFamily="34" charset="0"/>
              <a:buChar char="•"/>
            </a:pPr>
            <a:r>
              <a:rPr lang="en-IN" sz="1600" spc="-5" dirty="0">
                <a:latin typeface="+mj-lt"/>
                <a:ea typeface="SimSun" panose="02010600030101010101" pitchFamily="2" charset="-122"/>
              </a:rPr>
              <a:t>Random forest classifier predicted </a:t>
            </a:r>
            <a:r>
              <a:rPr lang="en-IN" sz="1600" spc="-5" dirty="0">
                <a:solidFill>
                  <a:srgbClr val="FFFF00"/>
                </a:solidFill>
                <a:latin typeface="+mj-lt"/>
                <a:ea typeface="SimSun" panose="02010600030101010101" pitchFamily="2" charset="-122"/>
              </a:rPr>
              <a:t>95% </a:t>
            </a:r>
            <a:r>
              <a:rPr lang="en-IN" sz="1600" spc="-5" dirty="0">
                <a:latin typeface="+mj-lt"/>
                <a:ea typeface="SimSun" panose="02010600030101010101" pitchFamily="2" charset="-122"/>
              </a:rPr>
              <a:t>sound with precision of </a:t>
            </a:r>
            <a:r>
              <a:rPr lang="en-IN" sz="1600" spc="-5" dirty="0">
                <a:solidFill>
                  <a:srgbClr val="FF0000"/>
                </a:solidFill>
                <a:latin typeface="+mj-lt"/>
                <a:ea typeface="SimSun" panose="02010600030101010101" pitchFamily="2" charset="-122"/>
              </a:rPr>
              <a:t>AC, engine idling, jack hammer</a:t>
            </a:r>
            <a:r>
              <a:rPr lang="en-IN" sz="1600" spc="-5" dirty="0">
                <a:latin typeface="+mj-lt"/>
                <a:ea typeface="SimSun" panose="02010600030101010101" pitchFamily="2" charset="-122"/>
              </a:rPr>
              <a:t> class. </a:t>
            </a:r>
            <a:r>
              <a:rPr lang="en-IN" sz="1600" spc="-5" dirty="0">
                <a:solidFill>
                  <a:srgbClr val="FFFF00"/>
                </a:solidFill>
                <a:latin typeface="+mj-lt"/>
                <a:ea typeface="SimSun" panose="02010600030101010101" pitchFamily="2" charset="-122"/>
              </a:rPr>
              <a:t>72% </a:t>
            </a:r>
            <a:r>
              <a:rPr lang="en-IN" sz="1600" spc="-5" dirty="0">
                <a:latin typeface="+mj-lt"/>
                <a:ea typeface="SimSun" panose="02010600030101010101" pitchFamily="2" charset="-122"/>
              </a:rPr>
              <a:t>Sounds of </a:t>
            </a:r>
            <a:r>
              <a:rPr lang="en-IN" sz="1600" spc="-5" dirty="0">
                <a:solidFill>
                  <a:srgbClr val="FF0000"/>
                </a:solidFill>
                <a:latin typeface="+mj-lt"/>
                <a:ea typeface="SimSun" panose="02010600030101010101" pitchFamily="2" charset="-122"/>
              </a:rPr>
              <a:t>Street music and car horn </a:t>
            </a:r>
            <a:r>
              <a:rPr lang="en-IN" sz="1600" spc="-5" dirty="0">
                <a:latin typeface="+mj-lt"/>
                <a:ea typeface="SimSun" panose="02010600030101010101" pitchFamily="2" charset="-122"/>
              </a:rPr>
              <a:t>class were the least predicted by RF as just because of noisy data in that environment. </a:t>
            </a:r>
            <a:endParaRPr lang="en-IN" sz="1600" spc="-5" dirty="0" smtClean="0">
              <a:latin typeface="+mj-lt"/>
              <a:ea typeface="SimSun" panose="02010600030101010101" pitchFamily="2" charset="-122"/>
            </a:endParaRPr>
          </a:p>
          <a:p>
            <a:pPr marL="285750" indent="-285750">
              <a:buFont typeface="Arial" panose="020B0604020202020204" pitchFamily="34" charset="0"/>
              <a:buChar char="•"/>
            </a:pPr>
            <a:r>
              <a:rPr lang="en-IN" sz="1600" dirty="0">
                <a:latin typeface="+mj-lt"/>
              </a:rPr>
              <a:t>k-NN showed </a:t>
            </a:r>
            <a:r>
              <a:rPr lang="en-IN" sz="1600" dirty="0">
                <a:solidFill>
                  <a:srgbClr val="FFFF00"/>
                </a:solidFill>
                <a:latin typeface="+mj-lt"/>
              </a:rPr>
              <a:t>98% </a:t>
            </a:r>
            <a:r>
              <a:rPr lang="en-IN" sz="1600" dirty="0">
                <a:latin typeface="+mj-lt"/>
              </a:rPr>
              <a:t>precision accuracy and for </a:t>
            </a:r>
            <a:r>
              <a:rPr lang="en-IN" sz="1600" dirty="0">
                <a:solidFill>
                  <a:srgbClr val="FF0000"/>
                </a:solidFill>
                <a:latin typeface="+mj-lt"/>
              </a:rPr>
              <a:t>jack hammer</a:t>
            </a:r>
            <a:r>
              <a:rPr lang="en-IN" sz="1600" dirty="0">
                <a:latin typeface="+mj-lt"/>
              </a:rPr>
              <a:t> it has least precision of </a:t>
            </a:r>
            <a:r>
              <a:rPr lang="en-IN" sz="1600" dirty="0">
                <a:solidFill>
                  <a:srgbClr val="FFFF00"/>
                </a:solidFill>
                <a:latin typeface="+mj-lt"/>
              </a:rPr>
              <a:t>99%. </a:t>
            </a:r>
            <a:r>
              <a:rPr lang="en-IN" sz="1600" dirty="0">
                <a:latin typeface="+mj-lt"/>
              </a:rPr>
              <a:t>k-NN has least accuracy in classifying </a:t>
            </a:r>
            <a:r>
              <a:rPr lang="en-IN" sz="1600" dirty="0">
                <a:solidFill>
                  <a:srgbClr val="FF0000"/>
                </a:solidFill>
                <a:latin typeface="+mj-lt"/>
              </a:rPr>
              <a:t>dog bark</a:t>
            </a:r>
            <a:r>
              <a:rPr lang="en-IN" sz="1600" dirty="0">
                <a:latin typeface="+mj-lt"/>
              </a:rPr>
              <a:t> sound class , but on environmental sounds noisy data had seemed to rarely affect the accuracy has it classified </a:t>
            </a:r>
            <a:r>
              <a:rPr lang="en-IN" sz="1600" dirty="0">
                <a:solidFill>
                  <a:srgbClr val="FF0000"/>
                </a:solidFill>
                <a:latin typeface="+mj-lt"/>
              </a:rPr>
              <a:t>children sound and street music </a:t>
            </a:r>
            <a:r>
              <a:rPr lang="en-IN" sz="1600" dirty="0">
                <a:latin typeface="+mj-lt"/>
              </a:rPr>
              <a:t>by </a:t>
            </a:r>
            <a:r>
              <a:rPr lang="en-IN" sz="1600" dirty="0">
                <a:solidFill>
                  <a:srgbClr val="FFFF00"/>
                </a:solidFill>
                <a:latin typeface="+mj-lt"/>
              </a:rPr>
              <a:t>91% </a:t>
            </a:r>
            <a:r>
              <a:rPr lang="en-IN" sz="1600" dirty="0">
                <a:latin typeface="+mj-lt"/>
              </a:rPr>
              <a:t>and </a:t>
            </a:r>
            <a:r>
              <a:rPr lang="en-IN" sz="1600" dirty="0">
                <a:solidFill>
                  <a:srgbClr val="FFFF00"/>
                </a:solidFill>
                <a:latin typeface="+mj-lt"/>
              </a:rPr>
              <a:t>83% </a:t>
            </a:r>
            <a:r>
              <a:rPr lang="en-IN" sz="1600" dirty="0">
                <a:latin typeface="+mj-lt"/>
              </a:rPr>
              <a:t>accurately. </a:t>
            </a:r>
            <a:endParaRPr lang="en-IN" sz="1600" dirty="0" smtClean="0">
              <a:latin typeface="+mj-lt"/>
            </a:endParaRPr>
          </a:p>
          <a:p>
            <a:pPr marL="285750" indent="-285750">
              <a:buFont typeface="Arial" panose="020B0604020202020204" pitchFamily="34" charset="0"/>
              <a:buChar char="•"/>
            </a:pPr>
            <a:r>
              <a:rPr lang="en-IN" sz="1600" dirty="0" smtClean="0"/>
              <a:t>SVM </a:t>
            </a:r>
            <a:r>
              <a:rPr lang="en-IN" sz="1600" dirty="0"/>
              <a:t>has achieved a reasonably high and similar accuracy as like </a:t>
            </a:r>
            <a:r>
              <a:rPr lang="en-IN" sz="1600" dirty="0" smtClean="0"/>
              <a:t>RF </a:t>
            </a:r>
            <a:r>
              <a:rPr lang="en-IN" sz="1600" dirty="0"/>
              <a:t>but no match at any par to k-NN in classifying environmental sounds as it also show sensitivity to noise in class data by </a:t>
            </a:r>
            <a:r>
              <a:rPr lang="en-IN" sz="1600" dirty="0">
                <a:solidFill>
                  <a:srgbClr val="FFFF00"/>
                </a:solidFill>
              </a:rPr>
              <a:t>74</a:t>
            </a:r>
            <a:r>
              <a:rPr lang="en-IN" sz="1600" dirty="0" smtClean="0">
                <a:solidFill>
                  <a:srgbClr val="FFFF00"/>
                </a:solidFill>
              </a:rPr>
              <a:t>%.</a:t>
            </a:r>
            <a:r>
              <a:rPr lang="en-IN" sz="1600" dirty="0">
                <a:solidFill>
                  <a:srgbClr val="FFFF00"/>
                </a:solidFill>
              </a:rPr>
              <a:t> </a:t>
            </a:r>
            <a:r>
              <a:rPr lang="en-IN" sz="1600" dirty="0"/>
              <a:t>Except </a:t>
            </a:r>
            <a:r>
              <a:rPr lang="en-IN" sz="1600" dirty="0" smtClean="0">
                <a:solidFill>
                  <a:srgbClr val="FF0000"/>
                </a:solidFill>
              </a:rPr>
              <a:t>gun shot </a:t>
            </a:r>
            <a:r>
              <a:rPr lang="en-IN" sz="1600" dirty="0"/>
              <a:t>sound class which was classified by SVM only </a:t>
            </a:r>
            <a:r>
              <a:rPr lang="en-IN" sz="1600" dirty="0" smtClean="0">
                <a:solidFill>
                  <a:srgbClr val="FFFF00"/>
                </a:solidFill>
              </a:rPr>
              <a:t>73% </a:t>
            </a:r>
            <a:r>
              <a:rPr lang="en-IN" sz="1600" dirty="0"/>
              <a:t>accurately even when the recall was </a:t>
            </a:r>
            <a:r>
              <a:rPr lang="en-IN" sz="1600" dirty="0" smtClean="0">
                <a:solidFill>
                  <a:srgbClr val="FFFF00"/>
                </a:solidFill>
              </a:rPr>
              <a:t>92%. </a:t>
            </a:r>
            <a:r>
              <a:rPr lang="en-IN" sz="1600" dirty="0" smtClean="0"/>
              <a:t>SVM classified jackhammer sound with </a:t>
            </a:r>
            <a:r>
              <a:rPr lang="en-IN" sz="1600" dirty="0" smtClean="0">
                <a:solidFill>
                  <a:srgbClr val="FFFF00"/>
                </a:solidFill>
              </a:rPr>
              <a:t>100% </a:t>
            </a:r>
            <a:r>
              <a:rPr lang="en-IN" sz="1600" dirty="0" smtClean="0"/>
              <a:t>precision.</a:t>
            </a:r>
            <a:endParaRPr lang="en-IN" sz="1600" dirty="0"/>
          </a:p>
          <a:p>
            <a:pPr marL="285750" indent="-285750">
              <a:buFont typeface="Arial" panose="020B0604020202020204" pitchFamily="34" charset="0"/>
              <a:buChar char="•"/>
            </a:pPr>
            <a:endParaRPr lang="en-IN" sz="1600" dirty="0">
              <a:latin typeface="+mj-lt"/>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169" y="937956"/>
            <a:ext cx="3728987" cy="25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p:nvSpPr>
        <p:spPr>
          <a:xfrm>
            <a:off x="9547881" y="444271"/>
            <a:ext cx="1093569" cy="584775"/>
          </a:xfrm>
          <a:prstGeom prst="rect">
            <a:avLst/>
          </a:prstGeom>
        </p:spPr>
        <p:txBody>
          <a:bodyPr wrap="none">
            <a:spAutoFit/>
          </a:bodyPr>
          <a:lstStyle/>
          <a:p>
            <a:r>
              <a:rPr lang="en-IN" sz="3200" b="1" dirty="0">
                <a:solidFill>
                  <a:srgbClr val="92D050"/>
                </a:solidFill>
              </a:rPr>
              <a:t>A</a:t>
            </a:r>
            <a:r>
              <a:rPr lang="en-IN" sz="3200" b="1" dirty="0" smtClean="0">
                <a:solidFill>
                  <a:srgbClr val="92D050"/>
                </a:solidFill>
              </a:rPr>
              <a:t>NN</a:t>
            </a:r>
            <a:endParaRPr lang="en-IN" sz="3200" dirty="0"/>
          </a:p>
        </p:txBody>
      </p:sp>
      <p:sp>
        <p:nvSpPr>
          <p:cNvPr id="23" name="Rectangle 22"/>
          <p:cNvSpPr/>
          <p:nvPr/>
        </p:nvSpPr>
        <p:spPr>
          <a:xfrm>
            <a:off x="8057887" y="3593083"/>
            <a:ext cx="4091189" cy="2800767"/>
          </a:xfrm>
          <a:prstGeom prst="rect">
            <a:avLst/>
          </a:prstGeom>
        </p:spPr>
        <p:txBody>
          <a:bodyPr wrap="square">
            <a:spAutoFit/>
          </a:bodyPr>
          <a:lstStyle/>
          <a:p>
            <a:pPr marL="285750" indent="-285750">
              <a:buFont typeface="Arial" panose="020B0604020202020204" pitchFamily="34" charset="0"/>
              <a:buChar char="•"/>
            </a:pPr>
            <a:r>
              <a:rPr lang="en-IN" sz="1600" dirty="0">
                <a:latin typeface="+mj-lt"/>
              </a:rPr>
              <a:t>A</a:t>
            </a:r>
            <a:r>
              <a:rPr lang="en-IN" sz="1600" dirty="0" smtClean="0">
                <a:latin typeface="+mj-lt"/>
              </a:rPr>
              <a:t>NN </a:t>
            </a:r>
            <a:r>
              <a:rPr lang="en-IN" sz="1600" dirty="0">
                <a:latin typeface="+mj-lt"/>
              </a:rPr>
              <a:t>accuracy in classifying multi class label showed </a:t>
            </a:r>
            <a:r>
              <a:rPr lang="en-IN" sz="1600" b="1" dirty="0" smtClean="0">
                <a:solidFill>
                  <a:srgbClr val="FFFF00"/>
                </a:solidFill>
                <a:latin typeface="+mj-lt"/>
              </a:rPr>
              <a:t>89.93% </a:t>
            </a:r>
            <a:r>
              <a:rPr lang="en-IN" sz="1600" dirty="0">
                <a:latin typeface="+mj-lt"/>
              </a:rPr>
              <a:t>accuracy only fractional higher than the k-NN. </a:t>
            </a:r>
            <a:endParaRPr lang="en-IN" sz="1600" spc="-5" dirty="0" smtClean="0">
              <a:latin typeface="+mj-lt"/>
              <a:ea typeface="SimSun" panose="02010600030101010101" pitchFamily="2" charset="-122"/>
            </a:endParaRPr>
          </a:p>
          <a:p>
            <a:pPr marL="285750" indent="-285750">
              <a:buFont typeface="Arial" panose="020B0604020202020204" pitchFamily="34" charset="0"/>
              <a:buChar char="•"/>
            </a:pPr>
            <a:r>
              <a:rPr lang="en-IN" sz="1600" spc="-5" dirty="0" smtClean="0">
                <a:latin typeface="+mj-lt"/>
                <a:ea typeface="SimSun" panose="02010600030101010101" pitchFamily="2" charset="-122"/>
              </a:rPr>
              <a:t>The </a:t>
            </a:r>
            <a:r>
              <a:rPr lang="en-IN" sz="1600" spc="-5" dirty="0">
                <a:latin typeface="+mj-lt"/>
                <a:ea typeface="SimSun" panose="02010600030101010101" pitchFamily="2" charset="-122"/>
              </a:rPr>
              <a:t>graph epoch vs. accuracy </a:t>
            </a:r>
            <a:r>
              <a:rPr lang="en-IN" sz="1600" spc="-5" dirty="0" smtClean="0">
                <a:latin typeface="+mj-lt"/>
                <a:ea typeface="SimSun" panose="02010600030101010101" pitchFamily="2" charset="-122"/>
              </a:rPr>
              <a:t>above </a:t>
            </a:r>
            <a:r>
              <a:rPr lang="en-IN" sz="1600" spc="-5" dirty="0">
                <a:latin typeface="+mj-lt"/>
                <a:ea typeface="SimSun" panose="02010600030101010101" pitchFamily="2" charset="-122"/>
              </a:rPr>
              <a:t>clearly show the optimum curve of test and training model. </a:t>
            </a:r>
            <a:endParaRPr lang="en-IN" sz="1600" spc="-5" dirty="0" smtClean="0">
              <a:latin typeface="+mj-lt"/>
              <a:ea typeface="SimSun" panose="02010600030101010101" pitchFamily="2" charset="-122"/>
            </a:endParaRPr>
          </a:p>
          <a:p>
            <a:pPr marL="285750" indent="-285750">
              <a:buFont typeface="Arial" panose="020B0604020202020204" pitchFamily="34" charset="0"/>
              <a:buChar char="•"/>
            </a:pPr>
            <a:r>
              <a:rPr lang="en-IN" sz="1600" spc="-5" dirty="0" smtClean="0">
                <a:latin typeface="+mj-lt"/>
                <a:ea typeface="SimSun" panose="02010600030101010101" pitchFamily="2" charset="-122"/>
              </a:rPr>
              <a:t>Visualising </a:t>
            </a:r>
            <a:r>
              <a:rPr lang="en-IN" sz="1600" spc="-5" dirty="0">
                <a:latin typeface="+mj-lt"/>
                <a:ea typeface="SimSun" panose="02010600030101010101" pitchFamily="2" charset="-122"/>
              </a:rPr>
              <a:t>the graph clears the understanding that as the weighted average of data is keep on increasing the accuracy of model is optimized by </a:t>
            </a:r>
            <a:r>
              <a:rPr lang="en-IN" sz="1600" spc="-5" dirty="0" smtClean="0">
                <a:latin typeface="+mj-lt"/>
                <a:ea typeface="SimSun" panose="02010600030101010101" pitchFamily="2" charset="-122"/>
              </a:rPr>
              <a:t>ANN </a:t>
            </a:r>
            <a:r>
              <a:rPr lang="en-IN" sz="1600" spc="-5" dirty="0">
                <a:latin typeface="+mj-lt"/>
                <a:ea typeface="SimSun" panose="02010600030101010101" pitchFamily="2" charset="-122"/>
              </a:rPr>
              <a:t>.</a:t>
            </a:r>
            <a:endParaRPr lang="en-IN" sz="1600" dirty="0">
              <a:latin typeface="+mj-lt"/>
            </a:endParaRPr>
          </a:p>
        </p:txBody>
      </p:sp>
      <p:pic>
        <p:nvPicPr>
          <p:cNvPr id="5" name="Picture 4"/>
          <p:cNvPicPr>
            <a:picLocks noChangeAspect="1"/>
          </p:cNvPicPr>
          <p:nvPr/>
        </p:nvPicPr>
        <p:blipFill>
          <a:blip r:embed="rId6"/>
          <a:stretch>
            <a:fillRect/>
          </a:stretch>
        </p:blipFill>
        <p:spPr>
          <a:xfrm>
            <a:off x="3839646" y="1167091"/>
            <a:ext cx="1940846" cy="2329234"/>
          </a:xfrm>
          <a:prstGeom prst="rect">
            <a:avLst/>
          </a:prstGeom>
        </p:spPr>
      </p:pic>
      <p:pic>
        <p:nvPicPr>
          <p:cNvPr id="25" name="Picture 24"/>
          <p:cNvPicPr>
            <a:picLocks noChangeAspect="1"/>
          </p:cNvPicPr>
          <p:nvPr/>
        </p:nvPicPr>
        <p:blipFill>
          <a:blip r:embed="rId4"/>
          <a:stretch>
            <a:fillRect/>
          </a:stretch>
        </p:blipFill>
        <p:spPr>
          <a:xfrm>
            <a:off x="3839645" y="970195"/>
            <a:ext cx="1940846" cy="217069"/>
          </a:xfrm>
          <a:prstGeom prst="rect">
            <a:avLst/>
          </a:prstGeom>
        </p:spPr>
      </p:pic>
    </p:spTree>
    <p:extLst>
      <p:ext uri="{BB962C8B-B14F-4D97-AF65-F5344CB8AC3E}">
        <p14:creationId xmlns:p14="http://schemas.microsoft.com/office/powerpoint/2010/main" val="9793927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338</TotalTime>
  <Words>990</Words>
  <Application>Microsoft Office PowerPoint</Application>
  <PresentationFormat>Widescreen</PresentationFormat>
  <Paragraphs>153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SimSun</vt:lpstr>
      <vt:lpstr>Arial</vt:lpstr>
      <vt:lpstr>Century Gothic</vt:lpstr>
      <vt:lpstr>Times New Roman</vt:lpstr>
      <vt:lpstr>Vapor Trail</vt:lpstr>
      <vt:lpstr>Multi-Class sound classification using machine learning</vt:lpstr>
      <vt:lpstr>Introduction</vt:lpstr>
      <vt:lpstr>Related work</vt:lpstr>
      <vt:lpstr>Proposed Methodology</vt:lpstr>
      <vt:lpstr>Data Modelling</vt:lpstr>
      <vt:lpstr>Reason for using selected models</vt:lpstr>
      <vt:lpstr>Results</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sound classification using machine learning</dc:title>
  <dc:creator>Anurag Abhay Singh</dc:creator>
  <cp:lastModifiedBy>Anurag Abhay Singh</cp:lastModifiedBy>
  <cp:revision>33</cp:revision>
  <dcterms:created xsi:type="dcterms:W3CDTF">2019-04-24T20:40:05Z</dcterms:created>
  <dcterms:modified xsi:type="dcterms:W3CDTF">2019-04-26T02:36:05Z</dcterms:modified>
</cp:coreProperties>
</file>