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4/4/2019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4/4/2019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4/4/2019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4/4/2019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4/4/2019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4/4/2019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4/4/2019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4/4/2019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4/4/2019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4/4/2019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4/4/2019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4/4/2019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4/4/2019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4/4/2019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4/4/2019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4/4/2019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4/4/2019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4/4/2019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0912" y="631542"/>
            <a:ext cx="10882647" cy="2677648"/>
          </a:xfrm>
        </p:spPr>
        <p:txBody>
          <a:bodyPr/>
          <a:lstStyle/>
          <a:p>
            <a:pPr algn="ctr"/>
            <a:r>
              <a:rPr lang="en-IN" dirty="0" smtClean="0"/>
              <a:t>Analysing the customer relationship management in hotel chain</a:t>
            </a:r>
            <a:endParaRPr lang="en-IN" dirty="0"/>
          </a:p>
        </p:txBody>
      </p:sp>
      <p:sp>
        <p:nvSpPr>
          <p:cNvPr id="3" name="Subtitle 2"/>
          <p:cNvSpPr>
            <a:spLocks noGrp="1"/>
          </p:cNvSpPr>
          <p:nvPr>
            <p:ph type="subTitle" idx="1"/>
          </p:nvPr>
        </p:nvSpPr>
        <p:spPr>
          <a:xfrm>
            <a:off x="1154955" y="4777379"/>
            <a:ext cx="8825658" cy="1159781"/>
          </a:xfrm>
        </p:spPr>
        <p:txBody>
          <a:bodyPr>
            <a:normAutofit lnSpcReduction="10000"/>
          </a:bodyPr>
          <a:lstStyle/>
          <a:p>
            <a:pPr algn="ctr"/>
            <a:r>
              <a:rPr lang="en-IN" dirty="0" smtClean="0">
                <a:solidFill>
                  <a:srgbClr val="FFFF00"/>
                </a:solidFill>
              </a:rPr>
              <a:t>Presented by Anurag Abhay Singh</a:t>
            </a:r>
          </a:p>
          <a:p>
            <a:pPr algn="ctr"/>
            <a:r>
              <a:rPr lang="en-IN" dirty="0" smtClean="0">
                <a:solidFill>
                  <a:srgbClr val="FFFF00"/>
                </a:solidFill>
              </a:rPr>
              <a:t>                x18104053  </a:t>
            </a:r>
          </a:p>
          <a:p>
            <a:pPr algn="ctr"/>
            <a:r>
              <a:rPr lang="en-IN" dirty="0" smtClean="0">
                <a:solidFill>
                  <a:srgbClr val="FFFF00"/>
                </a:solidFill>
              </a:rPr>
              <a:t>               National College OF Ireland</a:t>
            </a:r>
            <a:endParaRPr lang="en-IN" dirty="0">
              <a:solidFill>
                <a:srgbClr val="FFFF00"/>
              </a:solidFill>
            </a:endParaRPr>
          </a:p>
        </p:txBody>
      </p:sp>
    </p:spTree>
    <p:extLst>
      <p:ext uri="{BB962C8B-B14F-4D97-AF65-F5344CB8AC3E}">
        <p14:creationId xmlns:p14="http://schemas.microsoft.com/office/powerpoint/2010/main" val="2229027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0912" y="631542"/>
            <a:ext cx="10882647" cy="643466"/>
          </a:xfrm>
        </p:spPr>
        <p:txBody>
          <a:bodyPr/>
          <a:lstStyle/>
          <a:p>
            <a:r>
              <a:rPr lang="en-IN" dirty="0" smtClean="0"/>
              <a:t>Introduction</a:t>
            </a:r>
            <a:endParaRPr lang="en-IN" dirty="0"/>
          </a:p>
        </p:txBody>
      </p:sp>
      <p:sp>
        <p:nvSpPr>
          <p:cNvPr id="3" name="Subtitle 2"/>
          <p:cNvSpPr>
            <a:spLocks noGrp="1"/>
          </p:cNvSpPr>
          <p:nvPr>
            <p:ph type="subTitle" idx="1"/>
          </p:nvPr>
        </p:nvSpPr>
        <p:spPr>
          <a:xfrm>
            <a:off x="540912" y="1275009"/>
            <a:ext cx="11088711" cy="4997002"/>
          </a:xfrm>
        </p:spPr>
        <p:txBody>
          <a:bodyPr>
            <a:normAutofit/>
          </a:bodyPr>
          <a:lstStyle/>
          <a:p>
            <a:pPr marL="285750" indent="-285750">
              <a:lnSpc>
                <a:spcPct val="200000"/>
              </a:lnSpc>
              <a:buFont typeface="Wingdings" panose="05000000000000000000" pitchFamily="2" charset="2"/>
              <a:buChar char="Ø"/>
            </a:pPr>
            <a:r>
              <a:rPr lang="en-IN" dirty="0">
                <a:solidFill>
                  <a:srgbClr val="FFFF00"/>
                </a:solidFill>
              </a:rPr>
              <a:t>The hotel industry is volatile industry because of uncertain behaviour of customer and fierce </a:t>
            </a:r>
            <a:r>
              <a:rPr lang="en-IN" dirty="0" smtClean="0">
                <a:solidFill>
                  <a:srgbClr val="FFFF00"/>
                </a:solidFill>
              </a:rPr>
              <a:t>competition</a:t>
            </a:r>
          </a:p>
          <a:p>
            <a:pPr marL="285750" indent="-285750">
              <a:lnSpc>
                <a:spcPct val="200000"/>
              </a:lnSpc>
              <a:buFont typeface="Wingdings" panose="05000000000000000000" pitchFamily="2" charset="2"/>
              <a:buChar char="Ø"/>
            </a:pPr>
            <a:r>
              <a:rPr lang="en-IN" dirty="0">
                <a:solidFill>
                  <a:srgbClr val="FFFF00"/>
                </a:solidFill>
              </a:rPr>
              <a:t>Total cancellation worldwide in hotel industry is around 104 </a:t>
            </a:r>
            <a:r>
              <a:rPr lang="en-IN" dirty="0" smtClean="0">
                <a:solidFill>
                  <a:srgbClr val="FFFF00"/>
                </a:solidFill>
              </a:rPr>
              <a:t>% (Delgado, 2019)</a:t>
            </a:r>
          </a:p>
          <a:p>
            <a:pPr marL="285750" indent="-285750">
              <a:lnSpc>
                <a:spcPct val="200000"/>
              </a:lnSpc>
              <a:buFont typeface="Wingdings" panose="05000000000000000000" pitchFamily="2" charset="2"/>
              <a:buChar char="Ø"/>
            </a:pPr>
            <a:r>
              <a:rPr lang="en-IN" dirty="0">
                <a:solidFill>
                  <a:srgbClr val="FFFF00"/>
                </a:solidFill>
              </a:rPr>
              <a:t>Our paper is designed by mainly focusing hotel chain concern in handling unwanted </a:t>
            </a:r>
            <a:r>
              <a:rPr lang="en-IN" dirty="0" smtClean="0">
                <a:solidFill>
                  <a:srgbClr val="FFFF00"/>
                </a:solidFill>
              </a:rPr>
              <a:t>cancellation </a:t>
            </a:r>
            <a:r>
              <a:rPr lang="en-IN" dirty="0">
                <a:solidFill>
                  <a:srgbClr val="FFFF00"/>
                </a:solidFill>
              </a:rPr>
              <a:t>of rooms by deriving certain output they can design their room management </a:t>
            </a:r>
            <a:r>
              <a:rPr lang="en-IN" dirty="0" smtClean="0">
                <a:solidFill>
                  <a:srgbClr val="FFFF00"/>
                </a:solidFill>
              </a:rPr>
              <a:t>system</a:t>
            </a:r>
          </a:p>
          <a:p>
            <a:pPr marL="285750" indent="-285750">
              <a:lnSpc>
                <a:spcPct val="200000"/>
              </a:lnSpc>
              <a:buFont typeface="Wingdings" panose="05000000000000000000" pitchFamily="2" charset="2"/>
              <a:buChar char="Ø"/>
            </a:pPr>
            <a:r>
              <a:rPr lang="en-IN" dirty="0">
                <a:solidFill>
                  <a:srgbClr val="FFFF00"/>
                </a:solidFill>
              </a:rPr>
              <a:t>For analysis Rapid miner, R, SPSS mathematical tools are used to calculate relative error rate, accuracy in predicting probability the customer booking status</a:t>
            </a:r>
            <a:endParaRPr lang="en-IN" dirty="0" smtClean="0">
              <a:solidFill>
                <a:srgbClr val="FFFF00"/>
              </a:solidFill>
            </a:endParaRPr>
          </a:p>
        </p:txBody>
      </p:sp>
    </p:spTree>
    <p:extLst>
      <p:ext uri="{BB962C8B-B14F-4D97-AF65-F5344CB8AC3E}">
        <p14:creationId xmlns:p14="http://schemas.microsoft.com/office/powerpoint/2010/main" val="2257745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0912" y="631542"/>
            <a:ext cx="10882647" cy="643466"/>
          </a:xfrm>
        </p:spPr>
        <p:txBody>
          <a:bodyPr/>
          <a:lstStyle/>
          <a:p>
            <a:r>
              <a:rPr lang="en-IN" dirty="0" smtClean="0"/>
              <a:t>Dataset Analysed &amp; Hypothesis</a:t>
            </a:r>
            <a:endParaRPr lang="en-IN" dirty="0"/>
          </a:p>
        </p:txBody>
      </p:sp>
      <p:sp>
        <p:nvSpPr>
          <p:cNvPr id="3" name="Subtitle 2"/>
          <p:cNvSpPr>
            <a:spLocks noGrp="1"/>
          </p:cNvSpPr>
          <p:nvPr>
            <p:ph type="subTitle" idx="1"/>
          </p:nvPr>
        </p:nvSpPr>
        <p:spPr>
          <a:xfrm>
            <a:off x="540912" y="1275009"/>
            <a:ext cx="11088711" cy="4997002"/>
          </a:xfrm>
        </p:spPr>
        <p:txBody>
          <a:bodyPr>
            <a:normAutofit lnSpcReduction="10000"/>
          </a:bodyPr>
          <a:lstStyle/>
          <a:p>
            <a:pPr marL="285750" indent="-285750">
              <a:lnSpc>
                <a:spcPct val="200000"/>
              </a:lnSpc>
              <a:buFont typeface="Wingdings" panose="05000000000000000000" pitchFamily="2" charset="2"/>
              <a:buChar char="Ø"/>
            </a:pPr>
            <a:endParaRPr lang="en-IN" dirty="0" smtClean="0">
              <a:solidFill>
                <a:srgbClr val="FFFF00"/>
              </a:solidFill>
            </a:endParaRPr>
          </a:p>
          <a:p>
            <a:pPr marL="285750" indent="-285750">
              <a:lnSpc>
                <a:spcPct val="200000"/>
              </a:lnSpc>
              <a:buFont typeface="Wingdings" panose="05000000000000000000" pitchFamily="2" charset="2"/>
              <a:buChar char="Ø"/>
            </a:pPr>
            <a:endParaRPr lang="en-IN" dirty="0">
              <a:solidFill>
                <a:srgbClr val="FFFF00"/>
              </a:solidFill>
            </a:endParaRPr>
          </a:p>
          <a:p>
            <a:pPr marL="285750" indent="-285750">
              <a:lnSpc>
                <a:spcPct val="200000"/>
              </a:lnSpc>
              <a:buFont typeface="Wingdings" panose="05000000000000000000" pitchFamily="2" charset="2"/>
              <a:buChar char="Ø"/>
            </a:pPr>
            <a:endParaRPr lang="en-IN" dirty="0" smtClean="0">
              <a:solidFill>
                <a:srgbClr val="FFFF00"/>
              </a:solidFill>
            </a:endParaRPr>
          </a:p>
          <a:p>
            <a:pPr marL="285750" indent="-285750">
              <a:lnSpc>
                <a:spcPct val="200000"/>
              </a:lnSpc>
              <a:buFont typeface="Wingdings" panose="05000000000000000000" pitchFamily="2" charset="2"/>
              <a:buChar char="Ø"/>
            </a:pPr>
            <a:endParaRPr lang="en-IN" dirty="0">
              <a:solidFill>
                <a:srgbClr val="FFFF00"/>
              </a:solidFill>
            </a:endParaRPr>
          </a:p>
          <a:p>
            <a:pPr marL="285750" indent="-285750">
              <a:lnSpc>
                <a:spcPct val="200000"/>
              </a:lnSpc>
              <a:buFont typeface="Wingdings" panose="05000000000000000000" pitchFamily="2" charset="2"/>
              <a:buChar char="Ø"/>
            </a:pPr>
            <a:r>
              <a:rPr lang="en-IN" b="1" dirty="0" smtClean="0">
                <a:solidFill>
                  <a:srgbClr val="FFFF00"/>
                </a:solidFill>
              </a:rPr>
              <a:t>H0- </a:t>
            </a:r>
            <a:r>
              <a:rPr lang="en-IN" b="1" dirty="0">
                <a:solidFill>
                  <a:srgbClr val="FFFF00"/>
                </a:solidFill>
              </a:rPr>
              <a:t>The Lead times, number of weekdays and weekend night is having significance on booking demand.               </a:t>
            </a:r>
            <a:endParaRPr lang="en-IN" b="1" dirty="0" smtClean="0">
              <a:solidFill>
                <a:srgbClr val="FFFF00"/>
              </a:solidFill>
            </a:endParaRPr>
          </a:p>
          <a:p>
            <a:pPr marL="285750" indent="-285750">
              <a:lnSpc>
                <a:spcPct val="200000"/>
              </a:lnSpc>
              <a:buFont typeface="Wingdings" panose="05000000000000000000" pitchFamily="2" charset="2"/>
              <a:buChar char="Ø"/>
            </a:pPr>
            <a:r>
              <a:rPr lang="en-IN" b="1" dirty="0" smtClean="0">
                <a:solidFill>
                  <a:srgbClr val="FFFF00"/>
                </a:solidFill>
              </a:rPr>
              <a:t> </a:t>
            </a:r>
            <a:r>
              <a:rPr lang="en-IN" b="1" dirty="0">
                <a:solidFill>
                  <a:srgbClr val="FFFF00"/>
                </a:solidFill>
              </a:rPr>
              <a:t>H1-The lead times, number of weekdays and weekend night don’t have any significance on booking demand.</a:t>
            </a:r>
            <a:endParaRPr lang="en-IN" b="1" dirty="0" smtClean="0">
              <a:solidFill>
                <a:srgbClr val="FFFF00"/>
              </a:solidFill>
            </a:endParaRPr>
          </a:p>
        </p:txBody>
      </p:sp>
      <p:pic>
        <p:nvPicPr>
          <p:cNvPr id="4" name="Picture 3"/>
          <p:cNvPicPr>
            <a:picLocks noChangeAspect="1"/>
          </p:cNvPicPr>
          <p:nvPr/>
        </p:nvPicPr>
        <p:blipFill>
          <a:blip r:embed="rId2"/>
          <a:stretch>
            <a:fillRect/>
          </a:stretch>
        </p:blipFill>
        <p:spPr>
          <a:xfrm>
            <a:off x="515155" y="1275008"/>
            <a:ext cx="11204620" cy="2514600"/>
          </a:xfrm>
          <a:prstGeom prst="rect">
            <a:avLst/>
          </a:prstGeom>
        </p:spPr>
      </p:pic>
    </p:spTree>
    <p:extLst>
      <p:ext uri="{BB962C8B-B14F-4D97-AF65-F5344CB8AC3E}">
        <p14:creationId xmlns:p14="http://schemas.microsoft.com/office/powerpoint/2010/main" val="3878270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0912" y="631542"/>
            <a:ext cx="10882647" cy="643466"/>
          </a:xfrm>
        </p:spPr>
        <p:txBody>
          <a:bodyPr/>
          <a:lstStyle/>
          <a:p>
            <a:r>
              <a:rPr lang="en-IN" dirty="0" smtClean="0"/>
              <a:t>Methodologies</a:t>
            </a:r>
            <a:endParaRPr lang="en-IN" dirty="0"/>
          </a:p>
        </p:txBody>
      </p:sp>
      <p:sp>
        <p:nvSpPr>
          <p:cNvPr id="3" name="Subtitle 2"/>
          <p:cNvSpPr>
            <a:spLocks noGrp="1"/>
          </p:cNvSpPr>
          <p:nvPr>
            <p:ph type="subTitle" idx="1"/>
          </p:nvPr>
        </p:nvSpPr>
        <p:spPr>
          <a:xfrm>
            <a:off x="540912" y="1275009"/>
            <a:ext cx="11088711" cy="4997002"/>
          </a:xfrm>
        </p:spPr>
        <p:txBody>
          <a:bodyPr>
            <a:normAutofit/>
          </a:bodyPr>
          <a:lstStyle/>
          <a:p>
            <a:pPr marL="285750" indent="-285750">
              <a:lnSpc>
                <a:spcPct val="200000"/>
              </a:lnSpc>
              <a:buFont typeface="Wingdings" panose="05000000000000000000" pitchFamily="2" charset="2"/>
              <a:buChar char="Ø"/>
            </a:pPr>
            <a:r>
              <a:rPr lang="en-IN" dirty="0">
                <a:solidFill>
                  <a:srgbClr val="FFFF00"/>
                </a:solidFill>
              </a:rPr>
              <a:t> Linear Regression: SPSS tool is used to obtain linear relationship between one dependent and one or more independent </a:t>
            </a:r>
            <a:r>
              <a:rPr lang="en-IN" dirty="0" smtClean="0">
                <a:solidFill>
                  <a:srgbClr val="FFFF00"/>
                </a:solidFill>
              </a:rPr>
              <a:t>variable.</a:t>
            </a:r>
          </a:p>
          <a:p>
            <a:pPr marL="285750" indent="-285750">
              <a:lnSpc>
                <a:spcPct val="200000"/>
              </a:lnSpc>
              <a:buFont typeface="Wingdings" panose="05000000000000000000" pitchFamily="2" charset="2"/>
              <a:buChar char="Ø"/>
            </a:pPr>
            <a:r>
              <a:rPr lang="en-IN" dirty="0">
                <a:solidFill>
                  <a:srgbClr val="FFFF00"/>
                </a:solidFill>
              </a:rPr>
              <a:t>Logistic regression are used for nonlinear variable to obtain predictive </a:t>
            </a:r>
            <a:r>
              <a:rPr lang="en-IN" dirty="0" smtClean="0">
                <a:solidFill>
                  <a:srgbClr val="FFFF00"/>
                </a:solidFill>
              </a:rPr>
              <a:t>analysis.</a:t>
            </a:r>
          </a:p>
          <a:p>
            <a:pPr marL="285750" indent="-285750">
              <a:lnSpc>
                <a:spcPct val="200000"/>
              </a:lnSpc>
              <a:buFont typeface="Wingdings" panose="05000000000000000000" pitchFamily="2" charset="2"/>
              <a:buChar char="Ø"/>
            </a:pPr>
            <a:r>
              <a:rPr lang="en-IN" dirty="0">
                <a:solidFill>
                  <a:srgbClr val="FFFF00"/>
                </a:solidFill>
              </a:rPr>
              <a:t>Naïve Bayes: It’s a classification technique used by rapid miner tool to show probability of new customer falling in which category of booking </a:t>
            </a:r>
            <a:r>
              <a:rPr lang="en-IN" dirty="0" smtClean="0">
                <a:solidFill>
                  <a:srgbClr val="FFFF00"/>
                </a:solidFill>
              </a:rPr>
              <a:t>status.</a:t>
            </a:r>
          </a:p>
          <a:p>
            <a:pPr marL="285750" indent="-285750">
              <a:lnSpc>
                <a:spcPct val="200000"/>
              </a:lnSpc>
              <a:buFont typeface="Wingdings" panose="05000000000000000000" pitchFamily="2" charset="2"/>
              <a:buChar char="Ø"/>
            </a:pPr>
            <a:r>
              <a:rPr lang="en-IN" dirty="0">
                <a:solidFill>
                  <a:srgbClr val="FFFF00"/>
                </a:solidFill>
              </a:rPr>
              <a:t>Decision trees: It will classify as new booking will fall in which region of booking status on basis of range of independent variables</a:t>
            </a:r>
            <a:endParaRPr lang="en-IN" dirty="0" smtClean="0">
              <a:solidFill>
                <a:srgbClr val="FFFF00"/>
              </a:solidFill>
            </a:endParaRPr>
          </a:p>
        </p:txBody>
      </p:sp>
    </p:spTree>
    <p:extLst>
      <p:ext uri="{BB962C8B-B14F-4D97-AF65-F5344CB8AC3E}">
        <p14:creationId xmlns:p14="http://schemas.microsoft.com/office/powerpoint/2010/main" val="823479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0912" y="631542"/>
            <a:ext cx="10882647" cy="643466"/>
          </a:xfrm>
        </p:spPr>
        <p:txBody>
          <a:bodyPr/>
          <a:lstStyle/>
          <a:p>
            <a:r>
              <a:rPr lang="en-IN" dirty="0" smtClean="0"/>
              <a:t>Results </a:t>
            </a:r>
            <a:endParaRPr lang="en-IN" dirty="0"/>
          </a:p>
        </p:txBody>
      </p:sp>
      <p:sp>
        <p:nvSpPr>
          <p:cNvPr id="3" name="Subtitle 2"/>
          <p:cNvSpPr>
            <a:spLocks noGrp="1"/>
          </p:cNvSpPr>
          <p:nvPr>
            <p:ph type="subTitle" idx="1"/>
          </p:nvPr>
        </p:nvSpPr>
        <p:spPr>
          <a:xfrm>
            <a:off x="540912" y="1275009"/>
            <a:ext cx="11088711" cy="4997002"/>
          </a:xfrm>
        </p:spPr>
        <p:txBody>
          <a:bodyPr>
            <a:normAutofit/>
          </a:bodyPr>
          <a:lstStyle/>
          <a:p>
            <a:pPr marL="285750" indent="-285750">
              <a:lnSpc>
                <a:spcPct val="200000"/>
              </a:lnSpc>
              <a:buFont typeface="Wingdings" panose="05000000000000000000" pitchFamily="2" charset="2"/>
              <a:buChar char="Ø"/>
            </a:pPr>
            <a:r>
              <a:rPr lang="en-IN" dirty="0" smtClean="0">
                <a:solidFill>
                  <a:srgbClr val="FFFF00"/>
                </a:solidFill>
              </a:rPr>
              <a:t>Linear regression by results spss tool</a:t>
            </a:r>
          </a:p>
          <a:p>
            <a:pPr marL="285750" indent="-285750">
              <a:lnSpc>
                <a:spcPct val="200000"/>
              </a:lnSpc>
              <a:buFont typeface="Wingdings" panose="05000000000000000000" pitchFamily="2" charset="2"/>
              <a:buChar char="Ø"/>
            </a:pPr>
            <a:endParaRPr lang="en-IN" dirty="0" smtClean="0">
              <a:solidFill>
                <a:srgbClr val="FFFF00"/>
              </a:solidFill>
            </a:endParaRPr>
          </a:p>
          <a:p>
            <a:pPr marL="285750" indent="-285750">
              <a:lnSpc>
                <a:spcPct val="200000"/>
              </a:lnSpc>
              <a:buFont typeface="Wingdings" panose="05000000000000000000" pitchFamily="2" charset="2"/>
              <a:buChar char="Ø"/>
            </a:pPr>
            <a:endParaRPr lang="en-IN" dirty="0" smtClean="0">
              <a:solidFill>
                <a:srgbClr val="FFFF00"/>
              </a:solidFill>
            </a:endParaRPr>
          </a:p>
        </p:txBody>
      </p:sp>
      <p:pic>
        <p:nvPicPr>
          <p:cNvPr id="5" name="Picture 4"/>
          <p:cNvPicPr>
            <a:picLocks noChangeAspect="1"/>
          </p:cNvPicPr>
          <p:nvPr/>
        </p:nvPicPr>
        <p:blipFill>
          <a:blip r:embed="rId2"/>
          <a:stretch>
            <a:fillRect/>
          </a:stretch>
        </p:blipFill>
        <p:spPr>
          <a:xfrm>
            <a:off x="540911" y="1892858"/>
            <a:ext cx="11088711" cy="1957926"/>
          </a:xfrm>
          <a:prstGeom prst="rect">
            <a:avLst/>
          </a:prstGeom>
        </p:spPr>
      </p:pic>
      <p:pic>
        <p:nvPicPr>
          <p:cNvPr id="6" name="Picture 5"/>
          <p:cNvPicPr>
            <a:picLocks noChangeAspect="1"/>
          </p:cNvPicPr>
          <p:nvPr/>
        </p:nvPicPr>
        <p:blipFill>
          <a:blip r:embed="rId3"/>
          <a:stretch>
            <a:fillRect/>
          </a:stretch>
        </p:blipFill>
        <p:spPr>
          <a:xfrm>
            <a:off x="540911" y="3979572"/>
            <a:ext cx="11088711" cy="2292438"/>
          </a:xfrm>
          <a:prstGeom prst="rect">
            <a:avLst/>
          </a:prstGeom>
        </p:spPr>
      </p:pic>
    </p:spTree>
    <p:extLst>
      <p:ext uri="{BB962C8B-B14F-4D97-AF65-F5344CB8AC3E}">
        <p14:creationId xmlns:p14="http://schemas.microsoft.com/office/powerpoint/2010/main" val="1259186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40912" y="502276"/>
            <a:ext cx="11088711" cy="5769735"/>
          </a:xfrm>
        </p:spPr>
        <p:txBody>
          <a:bodyPr>
            <a:normAutofit/>
          </a:bodyPr>
          <a:lstStyle/>
          <a:p>
            <a:pPr marL="285750" indent="-285750">
              <a:lnSpc>
                <a:spcPct val="200000"/>
              </a:lnSpc>
              <a:buFont typeface="Wingdings" panose="05000000000000000000" pitchFamily="2" charset="2"/>
              <a:buChar char="Ø"/>
            </a:pPr>
            <a:r>
              <a:rPr lang="en-IN" dirty="0" smtClean="0">
                <a:solidFill>
                  <a:srgbClr val="FFFF00"/>
                </a:solidFill>
              </a:rPr>
              <a:t>Logistic regression results  by rapid miner tool</a:t>
            </a:r>
          </a:p>
          <a:p>
            <a:pPr marL="285750" indent="-285750">
              <a:lnSpc>
                <a:spcPct val="200000"/>
              </a:lnSpc>
              <a:buFont typeface="Wingdings" panose="05000000000000000000" pitchFamily="2" charset="2"/>
              <a:buChar char="Ø"/>
            </a:pPr>
            <a:endParaRPr lang="en-IN" dirty="0" smtClean="0">
              <a:solidFill>
                <a:srgbClr val="FFFF00"/>
              </a:solidFill>
            </a:endParaRPr>
          </a:p>
          <a:p>
            <a:pPr marL="285750" indent="-285750">
              <a:lnSpc>
                <a:spcPct val="200000"/>
              </a:lnSpc>
              <a:buFont typeface="Wingdings" panose="05000000000000000000" pitchFamily="2" charset="2"/>
              <a:buChar char="Ø"/>
            </a:pPr>
            <a:endParaRPr lang="en-IN" dirty="0">
              <a:solidFill>
                <a:srgbClr val="FFFF00"/>
              </a:solidFill>
            </a:endParaRPr>
          </a:p>
          <a:p>
            <a:pPr marL="285750" indent="-285750">
              <a:lnSpc>
                <a:spcPct val="200000"/>
              </a:lnSpc>
              <a:buFont typeface="Wingdings" panose="05000000000000000000" pitchFamily="2" charset="2"/>
              <a:buChar char="Ø"/>
            </a:pPr>
            <a:endParaRPr lang="en-IN" dirty="0" smtClean="0">
              <a:solidFill>
                <a:srgbClr val="FFFF00"/>
              </a:solidFill>
            </a:endParaRPr>
          </a:p>
          <a:p>
            <a:pPr marL="285750" indent="-285750">
              <a:lnSpc>
                <a:spcPct val="200000"/>
              </a:lnSpc>
              <a:buFont typeface="Wingdings" panose="05000000000000000000" pitchFamily="2" charset="2"/>
              <a:buChar char="Ø"/>
            </a:pPr>
            <a:r>
              <a:rPr lang="en-IN" dirty="0">
                <a:solidFill>
                  <a:srgbClr val="FFFF00"/>
                </a:solidFill>
              </a:rPr>
              <a:t>Logistic regression by rapid miner results</a:t>
            </a:r>
          </a:p>
          <a:p>
            <a:pPr marL="285750" indent="-285750">
              <a:lnSpc>
                <a:spcPct val="200000"/>
              </a:lnSpc>
              <a:buFont typeface="Wingdings" panose="05000000000000000000" pitchFamily="2" charset="2"/>
              <a:buChar char="Ø"/>
            </a:pPr>
            <a:r>
              <a:rPr lang="en-IN" dirty="0">
                <a:solidFill>
                  <a:srgbClr val="FFFF00"/>
                </a:solidFill>
              </a:rPr>
              <a:t>Logistic regression results  by </a:t>
            </a:r>
            <a:r>
              <a:rPr lang="en-IN" dirty="0" smtClean="0">
                <a:solidFill>
                  <a:srgbClr val="FFFF00"/>
                </a:solidFill>
              </a:rPr>
              <a:t>spss tool</a:t>
            </a:r>
            <a:endParaRPr lang="en-IN" dirty="0">
              <a:solidFill>
                <a:srgbClr val="FFFF00"/>
              </a:solidFill>
            </a:endParaRPr>
          </a:p>
          <a:p>
            <a:pPr marL="285750" indent="-285750">
              <a:lnSpc>
                <a:spcPct val="200000"/>
              </a:lnSpc>
              <a:buFont typeface="Wingdings" panose="05000000000000000000" pitchFamily="2" charset="2"/>
              <a:buChar char="Ø"/>
            </a:pPr>
            <a:endParaRPr lang="en-IN" dirty="0">
              <a:solidFill>
                <a:srgbClr val="FFFF00"/>
              </a:solidFill>
            </a:endParaRPr>
          </a:p>
        </p:txBody>
      </p:sp>
      <p:pic>
        <p:nvPicPr>
          <p:cNvPr id="4" name="Picture 3"/>
          <p:cNvPicPr>
            <a:picLocks noChangeAspect="1"/>
          </p:cNvPicPr>
          <p:nvPr/>
        </p:nvPicPr>
        <p:blipFill>
          <a:blip r:embed="rId2"/>
          <a:stretch>
            <a:fillRect/>
          </a:stretch>
        </p:blipFill>
        <p:spPr>
          <a:xfrm>
            <a:off x="540911" y="1042384"/>
            <a:ext cx="11088711" cy="2769762"/>
          </a:xfrm>
          <a:prstGeom prst="rect">
            <a:avLst/>
          </a:prstGeom>
        </p:spPr>
      </p:pic>
      <p:pic>
        <p:nvPicPr>
          <p:cNvPr id="8" name="Picture 7"/>
          <p:cNvPicPr>
            <a:picLocks noChangeAspect="1"/>
          </p:cNvPicPr>
          <p:nvPr/>
        </p:nvPicPr>
        <p:blipFill>
          <a:blip r:embed="rId3"/>
          <a:stretch>
            <a:fillRect/>
          </a:stretch>
        </p:blipFill>
        <p:spPr>
          <a:xfrm>
            <a:off x="540911" y="4450925"/>
            <a:ext cx="11088711" cy="1434720"/>
          </a:xfrm>
          <a:prstGeom prst="rect">
            <a:avLst/>
          </a:prstGeom>
        </p:spPr>
      </p:pic>
    </p:spTree>
    <p:extLst>
      <p:ext uri="{BB962C8B-B14F-4D97-AF65-F5344CB8AC3E}">
        <p14:creationId xmlns:p14="http://schemas.microsoft.com/office/powerpoint/2010/main" val="3569777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40912" y="502276"/>
            <a:ext cx="11088711" cy="5769735"/>
          </a:xfrm>
        </p:spPr>
        <p:txBody>
          <a:bodyPr>
            <a:normAutofit/>
          </a:bodyPr>
          <a:lstStyle/>
          <a:p>
            <a:pPr marL="285750" indent="-285750">
              <a:lnSpc>
                <a:spcPct val="200000"/>
              </a:lnSpc>
              <a:buFont typeface="Wingdings" panose="05000000000000000000" pitchFamily="2" charset="2"/>
              <a:buChar char="Ø"/>
            </a:pPr>
            <a:r>
              <a:rPr lang="en-IN" dirty="0" smtClean="0">
                <a:solidFill>
                  <a:srgbClr val="FFFF00"/>
                </a:solidFill>
              </a:rPr>
              <a:t>Naïve Bayes results  by rapid miner tool</a:t>
            </a:r>
          </a:p>
          <a:p>
            <a:pPr marL="285750" indent="-285750">
              <a:lnSpc>
                <a:spcPct val="200000"/>
              </a:lnSpc>
              <a:buFont typeface="Wingdings" panose="05000000000000000000" pitchFamily="2" charset="2"/>
              <a:buChar char="Ø"/>
            </a:pPr>
            <a:endParaRPr lang="en-IN" dirty="0" smtClean="0">
              <a:solidFill>
                <a:srgbClr val="FFFF00"/>
              </a:solidFill>
            </a:endParaRPr>
          </a:p>
          <a:p>
            <a:pPr marL="285750" indent="-285750">
              <a:lnSpc>
                <a:spcPct val="200000"/>
              </a:lnSpc>
              <a:buFont typeface="Wingdings" panose="05000000000000000000" pitchFamily="2" charset="2"/>
              <a:buChar char="Ø"/>
            </a:pPr>
            <a:endParaRPr lang="en-IN" dirty="0">
              <a:solidFill>
                <a:srgbClr val="FFFF00"/>
              </a:solidFill>
            </a:endParaRPr>
          </a:p>
          <a:p>
            <a:pPr marL="285750" indent="-285750">
              <a:lnSpc>
                <a:spcPct val="200000"/>
              </a:lnSpc>
              <a:buFont typeface="Wingdings" panose="05000000000000000000" pitchFamily="2" charset="2"/>
              <a:buChar char="Ø"/>
            </a:pPr>
            <a:endParaRPr lang="en-IN" dirty="0" smtClean="0">
              <a:solidFill>
                <a:srgbClr val="FFFF00"/>
              </a:solidFill>
            </a:endParaRPr>
          </a:p>
          <a:p>
            <a:pPr marL="285750" indent="-285750">
              <a:lnSpc>
                <a:spcPct val="200000"/>
              </a:lnSpc>
              <a:buFont typeface="Wingdings" panose="05000000000000000000" pitchFamily="2" charset="2"/>
              <a:buChar char="Ø"/>
            </a:pPr>
            <a:endParaRPr lang="en-IN" dirty="0" smtClean="0">
              <a:solidFill>
                <a:srgbClr val="FFFF00"/>
              </a:solidFill>
            </a:endParaRPr>
          </a:p>
          <a:p>
            <a:pPr marL="285750" indent="-285750">
              <a:lnSpc>
                <a:spcPct val="200000"/>
              </a:lnSpc>
              <a:buFont typeface="Wingdings" panose="05000000000000000000" pitchFamily="2" charset="2"/>
              <a:buChar char="Ø"/>
            </a:pPr>
            <a:endParaRPr lang="en-IN" dirty="0">
              <a:solidFill>
                <a:srgbClr val="FFFF00"/>
              </a:solidFill>
            </a:endParaRPr>
          </a:p>
        </p:txBody>
      </p:sp>
      <p:pic>
        <p:nvPicPr>
          <p:cNvPr id="2" name="Picture 1"/>
          <p:cNvPicPr>
            <a:picLocks noChangeAspect="1"/>
          </p:cNvPicPr>
          <p:nvPr/>
        </p:nvPicPr>
        <p:blipFill>
          <a:blip r:embed="rId2"/>
          <a:stretch>
            <a:fillRect/>
          </a:stretch>
        </p:blipFill>
        <p:spPr>
          <a:xfrm>
            <a:off x="540912" y="1010656"/>
            <a:ext cx="11088710" cy="2415124"/>
          </a:xfrm>
          <a:prstGeom prst="rect">
            <a:avLst/>
          </a:prstGeom>
        </p:spPr>
      </p:pic>
      <p:pic>
        <p:nvPicPr>
          <p:cNvPr id="5" name="Picture 4"/>
          <p:cNvPicPr>
            <a:picLocks noChangeAspect="1"/>
          </p:cNvPicPr>
          <p:nvPr/>
        </p:nvPicPr>
        <p:blipFill>
          <a:blip r:embed="rId3"/>
          <a:stretch>
            <a:fillRect/>
          </a:stretch>
        </p:blipFill>
        <p:spPr>
          <a:xfrm>
            <a:off x="540912" y="3425780"/>
            <a:ext cx="11204620" cy="2846231"/>
          </a:xfrm>
          <a:prstGeom prst="rect">
            <a:avLst/>
          </a:prstGeom>
        </p:spPr>
      </p:pic>
    </p:spTree>
    <p:extLst>
      <p:ext uri="{BB962C8B-B14F-4D97-AF65-F5344CB8AC3E}">
        <p14:creationId xmlns:p14="http://schemas.microsoft.com/office/powerpoint/2010/main" val="891697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40912" y="502276"/>
            <a:ext cx="11088711" cy="5769735"/>
          </a:xfrm>
        </p:spPr>
        <p:txBody>
          <a:bodyPr>
            <a:normAutofit/>
          </a:bodyPr>
          <a:lstStyle/>
          <a:p>
            <a:pPr marL="285750" indent="-285750">
              <a:lnSpc>
                <a:spcPct val="200000"/>
              </a:lnSpc>
              <a:buFont typeface="Wingdings" panose="05000000000000000000" pitchFamily="2" charset="2"/>
              <a:buChar char="Ø"/>
            </a:pPr>
            <a:r>
              <a:rPr lang="en-IN" dirty="0" smtClean="0">
                <a:solidFill>
                  <a:srgbClr val="FFFF00"/>
                </a:solidFill>
              </a:rPr>
              <a:t>Decision results  by rapid miner tool</a:t>
            </a:r>
          </a:p>
          <a:p>
            <a:pPr marL="285750" indent="-285750">
              <a:lnSpc>
                <a:spcPct val="200000"/>
              </a:lnSpc>
              <a:buFont typeface="Wingdings" panose="05000000000000000000" pitchFamily="2" charset="2"/>
              <a:buChar char="Ø"/>
            </a:pPr>
            <a:endParaRPr lang="en-IN" dirty="0" smtClean="0">
              <a:solidFill>
                <a:srgbClr val="FFFF00"/>
              </a:solidFill>
            </a:endParaRPr>
          </a:p>
          <a:p>
            <a:pPr marL="285750" indent="-285750">
              <a:lnSpc>
                <a:spcPct val="200000"/>
              </a:lnSpc>
              <a:buFont typeface="Wingdings" panose="05000000000000000000" pitchFamily="2" charset="2"/>
              <a:buChar char="Ø"/>
            </a:pPr>
            <a:endParaRPr lang="en-IN" dirty="0">
              <a:solidFill>
                <a:srgbClr val="FFFF00"/>
              </a:solidFill>
            </a:endParaRPr>
          </a:p>
          <a:p>
            <a:pPr marL="285750" indent="-285750">
              <a:lnSpc>
                <a:spcPct val="200000"/>
              </a:lnSpc>
              <a:buFont typeface="Wingdings" panose="05000000000000000000" pitchFamily="2" charset="2"/>
              <a:buChar char="Ø"/>
            </a:pPr>
            <a:endParaRPr lang="en-IN" dirty="0" smtClean="0">
              <a:solidFill>
                <a:srgbClr val="FFFF00"/>
              </a:solidFill>
            </a:endParaRPr>
          </a:p>
          <a:p>
            <a:pPr marL="285750" indent="-285750">
              <a:lnSpc>
                <a:spcPct val="200000"/>
              </a:lnSpc>
              <a:buFont typeface="Wingdings" panose="05000000000000000000" pitchFamily="2" charset="2"/>
              <a:buChar char="Ø"/>
            </a:pPr>
            <a:endParaRPr lang="en-IN" dirty="0" smtClean="0">
              <a:solidFill>
                <a:srgbClr val="FFFF00"/>
              </a:solidFill>
            </a:endParaRPr>
          </a:p>
          <a:p>
            <a:pPr marL="285750" indent="-285750">
              <a:lnSpc>
                <a:spcPct val="200000"/>
              </a:lnSpc>
              <a:buFont typeface="Wingdings" panose="05000000000000000000" pitchFamily="2" charset="2"/>
              <a:buChar char="Ø"/>
            </a:pPr>
            <a:endParaRPr lang="en-IN" dirty="0">
              <a:solidFill>
                <a:srgbClr val="FFFF00"/>
              </a:solidFill>
            </a:endParaRPr>
          </a:p>
        </p:txBody>
      </p:sp>
      <p:pic>
        <p:nvPicPr>
          <p:cNvPr id="6" name="Picture 5"/>
          <p:cNvPicPr>
            <a:picLocks noChangeAspect="1"/>
          </p:cNvPicPr>
          <p:nvPr/>
        </p:nvPicPr>
        <p:blipFill>
          <a:blip r:embed="rId2"/>
          <a:stretch>
            <a:fillRect/>
          </a:stretch>
        </p:blipFill>
        <p:spPr>
          <a:xfrm>
            <a:off x="540913" y="1004551"/>
            <a:ext cx="11088710" cy="5267459"/>
          </a:xfrm>
          <a:prstGeom prst="rect">
            <a:avLst/>
          </a:prstGeom>
        </p:spPr>
      </p:pic>
    </p:spTree>
    <p:extLst>
      <p:ext uri="{BB962C8B-B14F-4D97-AF65-F5344CB8AC3E}">
        <p14:creationId xmlns:p14="http://schemas.microsoft.com/office/powerpoint/2010/main" val="3340380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0912" y="631542"/>
            <a:ext cx="10882647" cy="643466"/>
          </a:xfrm>
        </p:spPr>
        <p:txBody>
          <a:bodyPr/>
          <a:lstStyle/>
          <a:p>
            <a:r>
              <a:rPr lang="en-IN" dirty="0" smtClean="0"/>
              <a:t>Conclusion</a:t>
            </a:r>
            <a:endParaRPr lang="en-IN" dirty="0"/>
          </a:p>
        </p:txBody>
      </p:sp>
      <p:sp>
        <p:nvSpPr>
          <p:cNvPr id="3" name="Subtitle 2"/>
          <p:cNvSpPr>
            <a:spLocks noGrp="1"/>
          </p:cNvSpPr>
          <p:nvPr>
            <p:ph type="subTitle" idx="1"/>
          </p:nvPr>
        </p:nvSpPr>
        <p:spPr>
          <a:xfrm>
            <a:off x="540912" y="1275009"/>
            <a:ext cx="11088711" cy="4997002"/>
          </a:xfrm>
        </p:spPr>
        <p:txBody>
          <a:bodyPr>
            <a:normAutofit/>
          </a:bodyPr>
          <a:lstStyle/>
          <a:p>
            <a:pPr marL="285750" indent="-285750">
              <a:lnSpc>
                <a:spcPct val="200000"/>
              </a:lnSpc>
              <a:buFont typeface="Wingdings" panose="05000000000000000000" pitchFamily="2" charset="2"/>
              <a:buChar char="Ø"/>
            </a:pPr>
            <a:r>
              <a:rPr lang="en-IN" dirty="0">
                <a:solidFill>
                  <a:srgbClr val="FFFF00"/>
                </a:solidFill>
              </a:rPr>
              <a:t> The results obtained clearly shows the lead time, weekday stay, weekend night and booking changes by customer have impact on booking </a:t>
            </a:r>
            <a:r>
              <a:rPr lang="en-IN" dirty="0" smtClean="0">
                <a:solidFill>
                  <a:srgbClr val="FFFF00"/>
                </a:solidFill>
              </a:rPr>
              <a:t>status.</a:t>
            </a:r>
          </a:p>
          <a:p>
            <a:pPr marL="285750" indent="-285750">
              <a:lnSpc>
                <a:spcPct val="200000"/>
              </a:lnSpc>
              <a:buFont typeface="Wingdings" panose="05000000000000000000" pitchFamily="2" charset="2"/>
              <a:buChar char="Ø"/>
            </a:pPr>
            <a:r>
              <a:rPr lang="en-IN" dirty="0">
                <a:solidFill>
                  <a:srgbClr val="FFFF00"/>
                </a:solidFill>
              </a:rPr>
              <a:t>The results show booking changes of 20% feature control 67% of booking status </a:t>
            </a:r>
            <a:r>
              <a:rPr lang="en-IN" dirty="0" smtClean="0">
                <a:solidFill>
                  <a:srgbClr val="FFFF00"/>
                </a:solidFill>
              </a:rPr>
              <a:t>population.</a:t>
            </a:r>
          </a:p>
          <a:p>
            <a:pPr marL="285750" indent="-285750">
              <a:lnSpc>
                <a:spcPct val="200000"/>
              </a:lnSpc>
              <a:buFont typeface="Wingdings" panose="05000000000000000000" pitchFamily="2" charset="2"/>
              <a:buChar char="Ø"/>
            </a:pPr>
            <a:r>
              <a:rPr lang="en-IN" dirty="0">
                <a:solidFill>
                  <a:srgbClr val="FFFF00"/>
                </a:solidFill>
              </a:rPr>
              <a:t>The lead time is also important parameter to understand the booking scenario as one with lead time less than 7.5 days have higher chances of booking room and spending around 368.50$ weekly.</a:t>
            </a:r>
            <a:endParaRPr lang="en-IN" dirty="0" smtClean="0">
              <a:solidFill>
                <a:srgbClr val="FFFF00"/>
              </a:solidFill>
            </a:endParaRPr>
          </a:p>
        </p:txBody>
      </p:sp>
    </p:spTree>
    <p:extLst>
      <p:ext uri="{BB962C8B-B14F-4D97-AF65-F5344CB8AC3E}">
        <p14:creationId xmlns:p14="http://schemas.microsoft.com/office/powerpoint/2010/main" val="21598843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55</TotalTime>
  <Words>347</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Wingdings</vt:lpstr>
      <vt:lpstr>Wingdings 3</vt:lpstr>
      <vt:lpstr>Ion Boardroom</vt:lpstr>
      <vt:lpstr>Analysing the customer relationship management in hotel chain</vt:lpstr>
      <vt:lpstr>Introduction</vt:lpstr>
      <vt:lpstr>Dataset Analysed &amp; Hypothesis</vt:lpstr>
      <vt:lpstr>Methodologies</vt:lpstr>
      <vt:lpstr>Results </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Analysing the customer relationship management in hotel chain</dc:title>
  <dc:creator>Anurag Abhay Singh</dc:creator>
  <cp:lastModifiedBy>Anurag Abhay Singh</cp:lastModifiedBy>
  <cp:revision>8</cp:revision>
  <dcterms:created xsi:type="dcterms:W3CDTF">2019-04-04T04:41:54Z</dcterms:created>
  <dcterms:modified xsi:type="dcterms:W3CDTF">2019-04-04T05:37:08Z</dcterms:modified>
</cp:coreProperties>
</file>