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6858000" cx="12192000"/>
  <p:notesSz cx="6858000" cy="9144000"/>
  <p:embeddedFontLst>
    <p:embeddedFont>
      <p:font typeface="Nuni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Nunito-bold.fntdata"/><Relationship Id="rId30" Type="http://schemas.openxmlformats.org/officeDocument/2006/relationships/font" Target="fonts/Nunito-regular.fntdata"/><Relationship Id="rId11" Type="http://schemas.openxmlformats.org/officeDocument/2006/relationships/slide" Target="slides/slide7.xml"/><Relationship Id="rId33" Type="http://schemas.openxmlformats.org/officeDocument/2006/relationships/font" Target="fonts/Nunito-boldItalic.fntdata"/><Relationship Id="rId10" Type="http://schemas.openxmlformats.org/officeDocument/2006/relationships/slide" Target="slides/slide6.xml"/><Relationship Id="rId32" Type="http://schemas.openxmlformats.org/officeDocument/2006/relationships/font" Target="fonts/Nuni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Preprints -&gt; Sharing on Twitter or other platforms helps to raise the awareness of preprints and also increase readership of the shared work. </a:t>
            </a:r>
            <a:endParaRPr/>
          </a:p>
        </p:txBody>
      </p:sp>
      <p:sp>
        <p:nvSpPr>
          <p:cNvPr id="193" name="Google Shape;193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Introduce each and briefly overview the positives and negatives of each.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When would you each the different platforms?</a:t>
            </a:r>
            <a:endParaRPr/>
          </a:p>
        </p:txBody>
      </p:sp>
      <p:sp>
        <p:nvSpPr>
          <p:cNvPr id="215" name="Google Shape;215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bb41077af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bb41077af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" name="Google Shape;241;gbb41077afb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7" name="Google Shape;24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bb41077afb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bb41077afb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6" name="Google Shape;266;gbb41077afb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b39f78c3e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gdb39f78c3e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2" name="Google Shape;27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8" name="Google Shape;27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bb41077afb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gbb41077afb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6" name="Google Shape;286;gbb41077afb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bc6b262875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gbc6b262875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3" name="Google Shape;293;gbc6b262875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87b80a42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g787b80a42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0" name="Google Shape;300;g787b80a421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787b80a421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g787b80a421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7" name="Google Shape;307;g787b80a421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dcdab076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adcdab076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gadcdab0761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5ef75d829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a5ef75d829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ga5ef75d829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-29100" y="-42233"/>
            <a:ext cx="12280799" cy="46768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 txBox="1"/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415600" y="4634567"/>
            <a:ext cx="6123600" cy="1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/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80733" y="5011218"/>
            <a:ext cx="3895667" cy="97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/>
        </p:nvSpPr>
        <p:spPr>
          <a:xfrm>
            <a:off x="1860300" y="6296500"/>
            <a:ext cx="85020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@ASAPbio_  |  #ASAPbio  |  @XXXXX</a:t>
            </a:r>
            <a:endParaRPr b="0" i="0" sz="1600" u="none" cap="none" strike="noStrike">
              <a:solidFill>
                <a:srgbClr val="88888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5236767" y="-167"/>
            <a:ext cx="69552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1"/>
          <p:cNvSpPr txBox="1"/>
          <p:nvPr>
            <p:ph type="title"/>
          </p:nvPr>
        </p:nvSpPr>
        <p:spPr>
          <a:xfrm>
            <a:off x="354000" y="1644233"/>
            <a:ext cx="44140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/>
        </p:txBody>
      </p:sp>
      <p:sp>
        <p:nvSpPr>
          <p:cNvPr id="74" name="Google Shape;74;p11"/>
          <p:cNvSpPr txBox="1"/>
          <p:nvPr>
            <p:ph idx="1" type="subTitle"/>
          </p:nvPr>
        </p:nvSpPr>
        <p:spPr>
          <a:xfrm>
            <a:off x="354000" y="3737433"/>
            <a:ext cx="4414000" cy="1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/>
        </p:txBody>
      </p:sp>
      <p:sp>
        <p:nvSpPr>
          <p:cNvPr id="75" name="Google Shape;75;p11"/>
          <p:cNvSpPr txBox="1"/>
          <p:nvPr>
            <p:ph idx="2" type="body"/>
          </p:nvPr>
        </p:nvSpPr>
        <p:spPr>
          <a:xfrm>
            <a:off x="5683133" y="965433"/>
            <a:ext cx="6018800" cy="49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indent="-304800" lvl="3" marL="1828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indent="-304800" lvl="4" marL="22860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indent="-304800" lvl="5" marL="27432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indent="-304800" lvl="6" marL="3200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indent="-304800" lvl="7" marL="3657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indent="-304800" lvl="8" marL="411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11355677" y="629648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77" name="Google Shape;77;p11"/>
          <p:cNvGrpSpPr/>
          <p:nvPr/>
        </p:nvGrpSpPr>
        <p:grpSpPr>
          <a:xfrm>
            <a:off x="101585" y="6333200"/>
            <a:ext cx="5135184" cy="524800"/>
            <a:chOff x="2149975" y="4722375"/>
            <a:chExt cx="3851388" cy="393600"/>
          </a:xfrm>
        </p:grpSpPr>
        <p:sp>
          <p:nvSpPr>
            <p:cNvPr id="78" name="Google Shape;78;p11"/>
            <p:cNvSpPr txBox="1"/>
            <p:nvPr/>
          </p:nvSpPr>
          <p:spPr>
            <a:xfrm>
              <a:off x="3054163" y="4722375"/>
              <a:ext cx="29472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GB" sz="1600" u="none" cap="none" strike="noStrike">
                  <a:solidFill>
                    <a:srgbClr val="888888"/>
                  </a:solidFill>
                  <a:latin typeface="Calibri"/>
                  <a:ea typeface="Calibri"/>
                  <a:cs typeface="Calibri"/>
                  <a:sym typeface="Calibri"/>
                </a:rPr>
                <a:t>@ASAPbio_  |  #ASAPbio  |  @</a:t>
              </a:r>
              <a:r>
                <a:rPr lang="en-GB" sz="1600">
                  <a:solidFill>
                    <a:srgbClr val="888888"/>
                  </a:solidFill>
                  <a:latin typeface="Calibri"/>
                  <a:ea typeface="Calibri"/>
                  <a:cs typeface="Calibri"/>
                  <a:sym typeface="Calibri"/>
                </a:rPr>
                <a:t>XXXXX</a:t>
              </a:r>
              <a:endPara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pic>
          <p:nvPicPr>
            <p:cNvPr id="79" name="Google Shape;79;p1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2149975" y="4801648"/>
              <a:ext cx="940250" cy="2350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" type="body"/>
          </p:nvPr>
        </p:nvSpPr>
        <p:spPr>
          <a:xfrm>
            <a:off x="415600" y="5640767"/>
            <a:ext cx="10940000" cy="8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11355677" y="629648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83" name="Google Shape;83;p12"/>
          <p:cNvGrpSpPr/>
          <p:nvPr/>
        </p:nvGrpSpPr>
        <p:grpSpPr>
          <a:xfrm>
            <a:off x="3418618" y="6296500"/>
            <a:ext cx="5354767" cy="524800"/>
            <a:chOff x="2149975" y="4722375"/>
            <a:chExt cx="4016075" cy="393600"/>
          </a:xfrm>
        </p:grpSpPr>
        <p:sp>
          <p:nvSpPr>
            <p:cNvPr id="84" name="Google Shape;84;p12"/>
            <p:cNvSpPr txBox="1"/>
            <p:nvPr/>
          </p:nvSpPr>
          <p:spPr>
            <a:xfrm>
              <a:off x="2977950" y="4722375"/>
              <a:ext cx="31881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GB" sz="1600" u="none" cap="none" strike="noStrike">
                  <a:solidFill>
                    <a:srgbClr val="888888"/>
                  </a:solidFill>
                  <a:latin typeface="Calibri"/>
                  <a:ea typeface="Calibri"/>
                  <a:cs typeface="Calibri"/>
                  <a:sym typeface="Calibri"/>
                </a:rPr>
                <a:t>@ASAPbio_  |  #ASAPbio  |  @</a:t>
              </a:r>
              <a:r>
                <a:rPr lang="en-GB" sz="1600">
                  <a:solidFill>
                    <a:srgbClr val="888888"/>
                  </a:solidFill>
                  <a:latin typeface="Calibri"/>
                  <a:ea typeface="Calibri"/>
                  <a:cs typeface="Calibri"/>
                  <a:sym typeface="Calibri"/>
                </a:rPr>
                <a:t>XXXXX</a:t>
              </a:r>
              <a:endPara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pic>
          <p:nvPicPr>
            <p:cNvPr id="85" name="Google Shape;85;p1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2149975" y="4801648"/>
              <a:ext cx="940250" cy="2350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3333"/>
              </a:buClr>
              <a:buSzPts val="12000"/>
              <a:buNone/>
              <a:defRPr sz="16000">
                <a:solidFill>
                  <a:srgbClr val="DD333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11355677" y="629648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90" name="Google Shape;90;p13"/>
          <p:cNvGrpSpPr/>
          <p:nvPr/>
        </p:nvGrpSpPr>
        <p:grpSpPr>
          <a:xfrm>
            <a:off x="3418618" y="6296500"/>
            <a:ext cx="5354767" cy="524800"/>
            <a:chOff x="2149975" y="4722375"/>
            <a:chExt cx="4016075" cy="393600"/>
          </a:xfrm>
        </p:grpSpPr>
        <p:sp>
          <p:nvSpPr>
            <p:cNvPr id="91" name="Google Shape;91;p13"/>
            <p:cNvSpPr txBox="1"/>
            <p:nvPr/>
          </p:nvSpPr>
          <p:spPr>
            <a:xfrm>
              <a:off x="2977950" y="4722375"/>
              <a:ext cx="31881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GB" sz="1600" u="none" cap="none" strike="noStrike">
                  <a:solidFill>
                    <a:srgbClr val="888888"/>
                  </a:solidFill>
                  <a:latin typeface="Calibri"/>
                  <a:ea typeface="Calibri"/>
                  <a:cs typeface="Calibri"/>
                  <a:sym typeface="Calibri"/>
                </a:rPr>
                <a:t>@ASAPbio_  |  #ASAPbio  |  @</a:t>
              </a:r>
              <a:r>
                <a:rPr lang="en-GB" sz="1600">
                  <a:solidFill>
                    <a:srgbClr val="888888"/>
                  </a:solidFill>
                  <a:latin typeface="Calibri"/>
                  <a:ea typeface="Calibri"/>
                  <a:cs typeface="Calibri"/>
                  <a:sym typeface="Calibri"/>
                </a:rPr>
                <a:t>XXXXX</a:t>
              </a:r>
              <a:endPara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pic>
          <p:nvPicPr>
            <p:cNvPr id="92" name="Google Shape;92;p1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2149975" y="4801648"/>
              <a:ext cx="940250" cy="2350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commendation">
  <p:cSld name="Recommenda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/>
          <p:nvPr/>
        </p:nvSpPr>
        <p:spPr>
          <a:xfrm rot="10800000">
            <a:off x="1198367" y="875467"/>
            <a:ext cx="3353600" cy="3353600"/>
          </a:xfrm>
          <a:prstGeom prst="ellipse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 txBox="1"/>
          <p:nvPr>
            <p:ph type="title"/>
          </p:nvPr>
        </p:nvSpPr>
        <p:spPr>
          <a:xfrm>
            <a:off x="3911900" y="1786733"/>
            <a:ext cx="7542400" cy="31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" type="subTitle"/>
          </p:nvPr>
        </p:nvSpPr>
        <p:spPr>
          <a:xfrm>
            <a:off x="1198367" y="457567"/>
            <a:ext cx="3353600" cy="39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132">
                <a:solidFill>
                  <a:srgbClr val="888888"/>
                </a:solidFill>
              </a:defRPr>
            </a:lvl1pPr>
            <a:lvl2pPr lvl="1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7" name="Google Shape;97;p14"/>
          <p:cNvGrpSpPr/>
          <p:nvPr/>
        </p:nvGrpSpPr>
        <p:grpSpPr>
          <a:xfrm>
            <a:off x="3418618" y="6296500"/>
            <a:ext cx="5354767" cy="524800"/>
            <a:chOff x="2149975" y="4722375"/>
            <a:chExt cx="4016075" cy="393600"/>
          </a:xfrm>
        </p:grpSpPr>
        <p:sp>
          <p:nvSpPr>
            <p:cNvPr id="98" name="Google Shape;98;p14"/>
            <p:cNvSpPr txBox="1"/>
            <p:nvPr/>
          </p:nvSpPr>
          <p:spPr>
            <a:xfrm>
              <a:off x="2977950" y="4722375"/>
              <a:ext cx="31881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GB" sz="1600" u="none" cap="none" strike="noStrike">
                  <a:solidFill>
                    <a:srgbClr val="888888"/>
                  </a:solidFill>
                  <a:latin typeface="Calibri"/>
                  <a:ea typeface="Calibri"/>
                  <a:cs typeface="Calibri"/>
                  <a:sym typeface="Calibri"/>
                </a:rPr>
                <a:t>@ASAPbio_  |  #ASAPbio  |  @</a:t>
              </a:r>
              <a:r>
                <a:rPr lang="en-GB" sz="1600">
                  <a:solidFill>
                    <a:srgbClr val="888888"/>
                  </a:solidFill>
                  <a:latin typeface="Calibri"/>
                  <a:ea typeface="Calibri"/>
                  <a:cs typeface="Calibri"/>
                  <a:sym typeface="Calibri"/>
                </a:rPr>
                <a:t>XXXXX</a:t>
              </a:r>
              <a:endPara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pic>
          <p:nvPicPr>
            <p:cNvPr id="99" name="Google Shape;99;p1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2149975" y="4801648"/>
              <a:ext cx="940250" cy="2350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parent caption over image">
  <p:cSld name="Transparent caption over image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5697867" y="785200"/>
            <a:ext cx="4502000" cy="2006400"/>
          </a:xfrm>
          <a:prstGeom prst="rect">
            <a:avLst/>
          </a:prstGeom>
          <a:solidFill>
            <a:srgbClr val="FFFFFF">
              <a:alpha val="79215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11355677" y="629648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indent="-304800" lvl="3" marL="1828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indent="-304800" lvl="4" marL="22860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indent="-304800" lvl="5" marL="27432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indent="-304800" lvl="6" marL="3200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indent="-304800" lvl="7" marL="3657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indent="-304800" lvl="8" marL="411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11355677" y="629648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3418618" y="6296500"/>
            <a:ext cx="5354767" cy="524800"/>
            <a:chOff x="2149975" y="4722375"/>
            <a:chExt cx="4016075" cy="393600"/>
          </a:xfrm>
        </p:grpSpPr>
        <p:sp>
          <p:nvSpPr>
            <p:cNvPr id="24" name="Google Shape;24;p3"/>
            <p:cNvSpPr txBox="1"/>
            <p:nvPr/>
          </p:nvSpPr>
          <p:spPr>
            <a:xfrm>
              <a:off x="2977950" y="4722375"/>
              <a:ext cx="31881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GB" sz="1600" u="none" cap="none" strike="noStrike">
                  <a:solidFill>
                    <a:srgbClr val="888888"/>
                  </a:solidFill>
                  <a:latin typeface="Calibri"/>
                  <a:ea typeface="Calibri"/>
                  <a:cs typeface="Calibri"/>
                  <a:sym typeface="Calibri"/>
                </a:rPr>
                <a:t>@ASAPbio_  |  #ASAPbio  |  @</a:t>
              </a:r>
              <a:r>
                <a:rPr lang="en-GB" sz="1600">
                  <a:solidFill>
                    <a:srgbClr val="888888"/>
                  </a:solidFill>
                  <a:latin typeface="Calibri"/>
                  <a:ea typeface="Calibri"/>
                  <a:cs typeface="Calibri"/>
                  <a:sym typeface="Calibri"/>
                </a:rPr>
                <a:t>XXXX</a:t>
              </a:r>
              <a:endPara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pic>
          <p:nvPicPr>
            <p:cNvPr id="25" name="Google Shape;25;p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2149975" y="4801648"/>
              <a:ext cx="940250" cy="2350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11355677" y="629648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3418618" y="6296500"/>
            <a:ext cx="5354767" cy="524800"/>
            <a:chOff x="2149975" y="4722375"/>
            <a:chExt cx="4016075" cy="393600"/>
          </a:xfrm>
        </p:grpSpPr>
        <p:sp>
          <p:nvSpPr>
            <p:cNvPr id="30" name="Google Shape;30;p4"/>
            <p:cNvSpPr txBox="1"/>
            <p:nvPr/>
          </p:nvSpPr>
          <p:spPr>
            <a:xfrm>
              <a:off x="2977950" y="4722375"/>
              <a:ext cx="31881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GB" sz="1600" u="none" cap="none" strike="noStrike">
                  <a:solidFill>
                    <a:srgbClr val="888888"/>
                  </a:solidFill>
                  <a:latin typeface="Calibri"/>
                  <a:ea typeface="Calibri"/>
                  <a:cs typeface="Calibri"/>
                  <a:sym typeface="Calibri"/>
                </a:rPr>
                <a:t>@ASAPbio_  |  #ASAPbio  |  @</a:t>
              </a:r>
              <a:r>
                <a:rPr lang="en-GB" sz="1600">
                  <a:solidFill>
                    <a:srgbClr val="888888"/>
                  </a:solidFill>
                  <a:latin typeface="Calibri"/>
                  <a:ea typeface="Calibri"/>
                  <a:cs typeface="Calibri"/>
                  <a:sym typeface="Calibri"/>
                </a:rPr>
                <a:t>XXXXX</a:t>
              </a:r>
              <a:endPara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pic>
          <p:nvPicPr>
            <p:cNvPr id="31" name="Google Shape;31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2149975" y="4801648"/>
              <a:ext cx="940250" cy="2350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11355677" y="629648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34" name="Google Shape;34;p5"/>
          <p:cNvGrpSpPr/>
          <p:nvPr/>
        </p:nvGrpSpPr>
        <p:grpSpPr>
          <a:xfrm>
            <a:off x="3418618" y="6296500"/>
            <a:ext cx="5354767" cy="524800"/>
            <a:chOff x="2149975" y="4722375"/>
            <a:chExt cx="4016075" cy="393600"/>
          </a:xfrm>
        </p:grpSpPr>
        <p:sp>
          <p:nvSpPr>
            <p:cNvPr id="35" name="Google Shape;35;p5"/>
            <p:cNvSpPr txBox="1"/>
            <p:nvPr/>
          </p:nvSpPr>
          <p:spPr>
            <a:xfrm>
              <a:off x="2977950" y="4722375"/>
              <a:ext cx="31881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GB" sz="1600" u="none" cap="none" strike="noStrike">
                  <a:solidFill>
                    <a:srgbClr val="888888"/>
                  </a:solidFill>
                  <a:latin typeface="Calibri"/>
                  <a:ea typeface="Calibri"/>
                  <a:cs typeface="Calibri"/>
                  <a:sym typeface="Calibri"/>
                </a:rPr>
                <a:t>@ASAPbio_  |  #ASAPbio  |  @</a:t>
              </a:r>
              <a:r>
                <a:rPr lang="en-GB" sz="1600">
                  <a:solidFill>
                    <a:srgbClr val="888888"/>
                  </a:solidFill>
                  <a:latin typeface="Calibri"/>
                  <a:ea typeface="Calibri"/>
                  <a:cs typeface="Calibri"/>
                  <a:sym typeface="Calibri"/>
                </a:rPr>
                <a:t>XXXXX</a:t>
              </a:r>
              <a:endPara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pic>
          <p:nvPicPr>
            <p:cNvPr id="36" name="Google Shape;36;p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2149975" y="4801648"/>
              <a:ext cx="940250" cy="2350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11355677" y="629648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40" name="Google Shape;40;p6"/>
          <p:cNvGrpSpPr/>
          <p:nvPr/>
        </p:nvGrpSpPr>
        <p:grpSpPr>
          <a:xfrm>
            <a:off x="3418618" y="6296500"/>
            <a:ext cx="5354767" cy="524800"/>
            <a:chOff x="2149975" y="4722375"/>
            <a:chExt cx="4016075" cy="393600"/>
          </a:xfrm>
        </p:grpSpPr>
        <p:sp>
          <p:nvSpPr>
            <p:cNvPr id="41" name="Google Shape;41;p6"/>
            <p:cNvSpPr txBox="1"/>
            <p:nvPr/>
          </p:nvSpPr>
          <p:spPr>
            <a:xfrm>
              <a:off x="2977950" y="4722375"/>
              <a:ext cx="31881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GB" sz="1600" u="none" cap="none" strike="noStrike">
                  <a:solidFill>
                    <a:srgbClr val="888888"/>
                  </a:solidFill>
                  <a:latin typeface="Calibri"/>
                  <a:ea typeface="Calibri"/>
                  <a:cs typeface="Calibri"/>
                  <a:sym typeface="Calibri"/>
                </a:rPr>
                <a:t>@ASAPbio_  |  #ASAPbio  |  @</a:t>
              </a:r>
              <a:r>
                <a:rPr lang="en-GB" sz="1600">
                  <a:solidFill>
                    <a:srgbClr val="888888"/>
                  </a:solidFill>
                  <a:latin typeface="Calibri"/>
                  <a:ea typeface="Calibri"/>
                  <a:cs typeface="Calibri"/>
                  <a:sym typeface="Calibri"/>
                </a:rPr>
                <a:t>XXXXX</a:t>
              </a:r>
              <a:endPara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pic>
          <p:nvPicPr>
            <p:cNvPr id="42" name="Google Shape;42;p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2149975" y="4801648"/>
              <a:ext cx="940250" cy="2350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indent="-304800" lvl="3" marL="1828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indent="-304800" lvl="4" marL="22860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indent="-304800" lvl="5" marL="27432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indent="-304800" lvl="6" marL="3200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indent="-304800" lvl="7" marL="3657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indent="-304800" lvl="8" marL="411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2" type="body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indent="-304800" lvl="3" marL="1828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indent="-304800" lvl="4" marL="22860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indent="-304800" lvl="5" marL="27432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indent="-304800" lvl="6" marL="3200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indent="-304800" lvl="7" marL="3657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indent="-304800" lvl="8" marL="411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11355677" y="629648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3418618" y="6296500"/>
            <a:ext cx="5354767" cy="524800"/>
            <a:chOff x="2149975" y="4722375"/>
            <a:chExt cx="4016075" cy="393600"/>
          </a:xfrm>
        </p:grpSpPr>
        <p:sp>
          <p:nvSpPr>
            <p:cNvPr id="49" name="Google Shape;49;p7"/>
            <p:cNvSpPr txBox="1"/>
            <p:nvPr/>
          </p:nvSpPr>
          <p:spPr>
            <a:xfrm>
              <a:off x="2977950" y="4722375"/>
              <a:ext cx="31881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GB" sz="1600" u="none" cap="none" strike="noStrike">
                  <a:solidFill>
                    <a:srgbClr val="888888"/>
                  </a:solidFill>
                  <a:latin typeface="Calibri"/>
                  <a:ea typeface="Calibri"/>
                  <a:cs typeface="Calibri"/>
                  <a:sym typeface="Calibri"/>
                </a:rPr>
                <a:t>@ASAPbio_  |  #ASAPbio  |  @</a:t>
              </a:r>
              <a:r>
                <a:rPr lang="en-GB" sz="1600">
                  <a:solidFill>
                    <a:srgbClr val="888888"/>
                  </a:solidFill>
                  <a:latin typeface="Calibri"/>
                  <a:ea typeface="Calibri"/>
                  <a:cs typeface="Calibri"/>
                  <a:sym typeface="Calibri"/>
                </a:rPr>
                <a:t>XXXXX</a:t>
              </a:r>
              <a:endPara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pic>
          <p:nvPicPr>
            <p:cNvPr id="50" name="Google Shape;50;p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2149975" y="4801648"/>
              <a:ext cx="940250" cy="2350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left text">
  <p:cSld name="One column left 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415600" y="740800"/>
            <a:ext cx="4821200" cy="10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/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415600" y="1852800"/>
            <a:ext cx="4821200" cy="42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indent="-304800" lvl="3" marL="1828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indent="-304800" lvl="4" marL="22860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indent="-304800" lvl="5" marL="27432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indent="-304800" lvl="6" marL="3200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indent="-304800" lvl="7" marL="3657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indent="-304800" lvl="8" marL="411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11355677" y="629648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55" name="Google Shape;55;p8"/>
          <p:cNvGrpSpPr/>
          <p:nvPr/>
        </p:nvGrpSpPr>
        <p:grpSpPr>
          <a:xfrm>
            <a:off x="101585" y="6333200"/>
            <a:ext cx="5135184" cy="524800"/>
            <a:chOff x="2149975" y="4722375"/>
            <a:chExt cx="3851388" cy="393600"/>
          </a:xfrm>
        </p:grpSpPr>
        <p:sp>
          <p:nvSpPr>
            <p:cNvPr id="56" name="Google Shape;56;p8"/>
            <p:cNvSpPr txBox="1"/>
            <p:nvPr/>
          </p:nvSpPr>
          <p:spPr>
            <a:xfrm>
              <a:off x="3054163" y="4722375"/>
              <a:ext cx="29472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GB" sz="1600" u="none" cap="none" strike="noStrike">
                  <a:solidFill>
                    <a:srgbClr val="888888"/>
                  </a:solidFill>
                  <a:latin typeface="Calibri"/>
                  <a:ea typeface="Calibri"/>
                  <a:cs typeface="Calibri"/>
                  <a:sym typeface="Calibri"/>
                </a:rPr>
                <a:t>@ASAPbio_  |  #ASAPbio  |  @</a:t>
              </a:r>
              <a:r>
                <a:rPr lang="en-GB" sz="1600">
                  <a:solidFill>
                    <a:srgbClr val="888888"/>
                  </a:solidFill>
                  <a:latin typeface="Calibri"/>
                  <a:ea typeface="Calibri"/>
                  <a:cs typeface="Calibri"/>
                  <a:sym typeface="Calibri"/>
                </a:rPr>
                <a:t>XXXXX</a:t>
              </a:r>
              <a:endPara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pic>
          <p:nvPicPr>
            <p:cNvPr id="57" name="Google Shape;57;p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2149975" y="4801648"/>
              <a:ext cx="940250" cy="2350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right text">
  <p:cSld name="One column right 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6604000" y="740800"/>
            <a:ext cx="5027600" cy="10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6604000" y="1852800"/>
            <a:ext cx="5027600" cy="42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indent="-304800" lvl="3" marL="1828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indent="-304800" lvl="4" marL="22860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indent="-304800" lvl="5" marL="27432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indent="-304800" lvl="6" marL="3200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indent="-304800" lvl="7" marL="3657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indent="-304800" lvl="8" marL="411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11355677" y="629648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62" name="Google Shape;62;p9"/>
          <p:cNvGrpSpPr/>
          <p:nvPr/>
        </p:nvGrpSpPr>
        <p:grpSpPr>
          <a:xfrm>
            <a:off x="6603985" y="6333200"/>
            <a:ext cx="5135184" cy="524800"/>
            <a:chOff x="2149975" y="4722375"/>
            <a:chExt cx="3851388" cy="393600"/>
          </a:xfrm>
        </p:grpSpPr>
        <p:sp>
          <p:nvSpPr>
            <p:cNvPr id="63" name="Google Shape;63;p9"/>
            <p:cNvSpPr txBox="1"/>
            <p:nvPr/>
          </p:nvSpPr>
          <p:spPr>
            <a:xfrm>
              <a:off x="3054163" y="4722375"/>
              <a:ext cx="29472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GB" sz="1600" u="none" cap="none" strike="noStrike">
                  <a:solidFill>
                    <a:srgbClr val="888888"/>
                  </a:solidFill>
                  <a:latin typeface="Calibri"/>
                  <a:ea typeface="Calibri"/>
                  <a:cs typeface="Calibri"/>
                  <a:sym typeface="Calibri"/>
                </a:rPr>
                <a:t>@ASAPbio_  |  #ASAPbio  |  @</a:t>
              </a:r>
              <a:r>
                <a:rPr lang="en-GB" sz="1600">
                  <a:solidFill>
                    <a:srgbClr val="888888"/>
                  </a:solidFill>
                  <a:latin typeface="Calibri"/>
                  <a:ea typeface="Calibri"/>
                  <a:cs typeface="Calibri"/>
                  <a:sym typeface="Calibri"/>
                </a:rPr>
                <a:t>XXXXX</a:t>
              </a:r>
              <a:endPara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pic>
          <p:nvPicPr>
            <p:cNvPr id="64" name="Google Shape;64;p9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2149975" y="4801648"/>
              <a:ext cx="940250" cy="2350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11355677" y="629648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68" name="Google Shape;68;p10"/>
          <p:cNvGrpSpPr/>
          <p:nvPr/>
        </p:nvGrpSpPr>
        <p:grpSpPr>
          <a:xfrm>
            <a:off x="3418618" y="6296500"/>
            <a:ext cx="5354767" cy="524800"/>
            <a:chOff x="2149975" y="4722375"/>
            <a:chExt cx="4016075" cy="393600"/>
          </a:xfrm>
        </p:grpSpPr>
        <p:sp>
          <p:nvSpPr>
            <p:cNvPr id="69" name="Google Shape;69;p10"/>
            <p:cNvSpPr txBox="1"/>
            <p:nvPr/>
          </p:nvSpPr>
          <p:spPr>
            <a:xfrm>
              <a:off x="2977950" y="4722375"/>
              <a:ext cx="31881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GB" sz="1600" u="none" cap="none" strike="noStrike">
                  <a:solidFill>
                    <a:srgbClr val="888888"/>
                  </a:solidFill>
                  <a:latin typeface="Calibri"/>
                  <a:ea typeface="Calibri"/>
                  <a:cs typeface="Calibri"/>
                  <a:sym typeface="Calibri"/>
                </a:rPr>
                <a:t>@ASAPbio_  |  #ASAPbio  |  @</a:t>
              </a:r>
              <a:r>
                <a:rPr lang="en-GB" sz="1600">
                  <a:solidFill>
                    <a:srgbClr val="888888"/>
                  </a:solidFill>
                  <a:latin typeface="Calibri"/>
                  <a:ea typeface="Calibri"/>
                  <a:cs typeface="Calibri"/>
                  <a:sym typeface="Calibri"/>
                </a:rPr>
                <a:t>XXXXX</a:t>
              </a:r>
              <a:endPara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pic>
          <p:nvPicPr>
            <p:cNvPr id="70" name="Google Shape;70;p10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2149975" y="4801648"/>
              <a:ext cx="940250" cy="2350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  <a:defRPr b="0" i="0" sz="18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 b="0" i="0" sz="1867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 b="0" i="0" sz="1867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 b="0" i="0" sz="1867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 b="0" i="0" sz="1867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 b="0" i="0" sz="1867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 b="0" i="0" sz="1867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 b="0" i="0" sz="1867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Nunito"/>
              <a:buChar char="■"/>
              <a:defRPr b="0" i="0" sz="1867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355677" y="629648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Relationship Id="rId5" Type="http://schemas.openxmlformats.org/officeDocument/2006/relationships/image" Target="../media/image15.png"/><Relationship Id="rId6" Type="http://schemas.openxmlformats.org/officeDocument/2006/relationships/image" Target="../media/image21.png"/><Relationship Id="rId7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19.png"/><Relationship Id="rId6" Type="http://schemas.openxmlformats.org/officeDocument/2006/relationships/image" Target="../media/image22.png"/><Relationship Id="rId7" Type="http://schemas.openxmlformats.org/officeDocument/2006/relationships/image" Target="../media/image16.png"/><Relationship Id="rId8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relights.biologists.com/highlights/the-effect-of-biorxiv-preprints-on-citations-and-altmetrics/" TargetMode="External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2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Relationship Id="rId5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youtube.com/watch?v=frsYEt3GAhA&amp;feature=emb_title" TargetMode="External"/><Relationship Id="rId4" Type="http://schemas.openxmlformats.org/officeDocument/2006/relationships/hyperlink" Target="https://www.youtube.com/watch?v=soWx_tuJm_g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hyperlink" Target="https://www.biorxiv.org/content/10.1101/833400v1.ful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7.png"/><Relationship Id="rId6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</a:pPr>
            <a:r>
              <a:rPr b="1" lang="en-GB" sz="6000"/>
              <a:t>Preprinting and Publishing in the Life and Biomedical Sciences</a:t>
            </a:r>
            <a:endParaRPr/>
          </a:p>
        </p:txBody>
      </p:sp>
      <p:sp>
        <p:nvSpPr>
          <p:cNvPr id="113" name="Google Shape;113;p17"/>
          <p:cNvSpPr txBox="1"/>
          <p:nvPr>
            <p:ph idx="1" type="subTitle"/>
          </p:nvPr>
        </p:nvSpPr>
        <p:spPr>
          <a:xfrm>
            <a:off x="-279925" y="4774525"/>
            <a:ext cx="7960200" cy="17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IV: The communicating scientist: How </a:t>
            </a:r>
            <a:endParaRPr/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to effectively and responsibly communicate scientific research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Clipping" id="184" name="Google Shape;18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7143" y="37850"/>
            <a:ext cx="2514951" cy="22863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Clipping" id="185" name="Google Shape;18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09102" y="2561141"/>
            <a:ext cx="2943636" cy="32675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Clipping" id="186" name="Google Shape;186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17272" y="220381"/>
            <a:ext cx="6630326" cy="22101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Clipping" id="187" name="Google Shape;187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28184" y="3266185"/>
            <a:ext cx="5506218" cy="2248214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6"/>
          <p:cNvSpPr txBox="1"/>
          <p:nvPr>
            <p:ph idx="4294967295" type="title"/>
          </p:nvPr>
        </p:nvSpPr>
        <p:spPr>
          <a:xfrm>
            <a:off x="1" y="826500"/>
            <a:ext cx="2228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Universities</a:t>
            </a:r>
            <a:endParaRPr/>
          </a:p>
        </p:txBody>
      </p:sp>
      <p:sp>
        <p:nvSpPr>
          <p:cNvPr id="189" name="Google Shape;189;p26"/>
          <p:cNvSpPr txBox="1"/>
          <p:nvPr>
            <p:ph idx="4294967295" type="title"/>
          </p:nvPr>
        </p:nvSpPr>
        <p:spPr>
          <a:xfrm>
            <a:off x="668775" y="3748625"/>
            <a:ext cx="2014200" cy="11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General public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title"/>
          </p:nvPr>
        </p:nvSpPr>
        <p:spPr>
          <a:xfrm>
            <a:off x="501569" y="10192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When to sci-comm</a:t>
            </a:r>
            <a:endParaRPr/>
          </a:p>
        </p:txBody>
      </p:sp>
      <p:pic>
        <p:nvPicPr>
          <p:cNvPr id="196" name="Google Shape;19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8138" y="1014817"/>
            <a:ext cx="3320154" cy="2012013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7"/>
          <p:cNvSpPr txBox="1"/>
          <p:nvPr/>
        </p:nvSpPr>
        <p:spPr>
          <a:xfrm>
            <a:off x="1171431" y="3154870"/>
            <a:ext cx="2179108" cy="4905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396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None/>
            </a:pPr>
            <a:r>
              <a:rPr b="0" i="0" lang="en-GB" sz="18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Posting a preprint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82926" y="955204"/>
            <a:ext cx="3040026" cy="238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7"/>
          <p:cNvSpPr txBox="1"/>
          <p:nvPr/>
        </p:nvSpPr>
        <p:spPr>
          <a:xfrm>
            <a:off x="4733862" y="3186955"/>
            <a:ext cx="2179108" cy="4905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396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None/>
            </a:pPr>
            <a:r>
              <a:rPr b="0" i="0" lang="en-GB" sz="18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Paper accepted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55339" y="865523"/>
            <a:ext cx="2233612" cy="2233612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7"/>
          <p:cNvSpPr txBox="1"/>
          <p:nvPr/>
        </p:nvSpPr>
        <p:spPr>
          <a:xfrm>
            <a:off x="7983000" y="3186950"/>
            <a:ext cx="29091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396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None/>
            </a:pPr>
            <a:r>
              <a:rPr b="0" i="0" lang="en-GB" sz="18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Combat misinformation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8991" y="3641259"/>
            <a:ext cx="3218447" cy="22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7"/>
          <p:cNvSpPr txBox="1"/>
          <p:nvPr/>
        </p:nvSpPr>
        <p:spPr>
          <a:xfrm>
            <a:off x="853699" y="5815015"/>
            <a:ext cx="3049029" cy="4905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396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None/>
            </a:pPr>
            <a:r>
              <a:rPr b="0" i="0" lang="en-GB" sz="18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Share a cool image/movie of your research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reen Clipping" id="204" name="Google Shape;204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409828" y="3891867"/>
            <a:ext cx="5334744" cy="1476581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7"/>
          <p:cNvSpPr txBox="1"/>
          <p:nvPr/>
        </p:nvSpPr>
        <p:spPr>
          <a:xfrm>
            <a:off x="5876891" y="5327822"/>
            <a:ext cx="4212230" cy="4905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396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None/>
            </a:pPr>
            <a:r>
              <a:rPr b="0" i="0" lang="en-GB" sz="18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Read a cool paper you want to share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How to sci-comm</a:t>
            </a:r>
            <a:endParaRPr/>
          </a:p>
        </p:txBody>
      </p:sp>
      <p:sp>
        <p:nvSpPr>
          <p:cNvPr id="211" name="Google Shape;211;p28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188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Include images / videos</a:t>
            </a:r>
            <a:endParaRPr/>
          </a:p>
          <a:p>
            <a:pPr indent="-342888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457188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Share responsibly</a:t>
            </a:r>
            <a:endParaRPr/>
          </a:p>
          <a:p>
            <a:pPr indent="-342888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457188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Avoid getting into arguments or interacting with “trolls”</a:t>
            </a:r>
            <a:endParaRPr/>
          </a:p>
          <a:p>
            <a:pPr indent="-342888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457188" lvl="0" marL="60958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Tailor your content to the platform</a:t>
            </a:r>
            <a:endParaRPr/>
          </a:p>
          <a:p>
            <a:pPr indent="0" lvl="0" marL="60958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-457188" lvl="0" marL="60958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Avoid scientific jargon, instead using language that can be easily understood by non-scientists</a:t>
            </a:r>
            <a:endParaRPr/>
          </a:p>
          <a:p>
            <a:pPr indent="0" lvl="0" marL="60958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>
            <p:ph type="title"/>
          </p:nvPr>
        </p:nvSpPr>
        <p:spPr>
          <a:xfrm>
            <a:off x="4731282" y="0"/>
            <a:ext cx="1927732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Platforms</a:t>
            </a:r>
            <a:endParaRPr/>
          </a:p>
        </p:txBody>
      </p:sp>
      <p:pic>
        <p:nvPicPr>
          <p:cNvPr descr="Screen Clipping" id="218" name="Google Shape;21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273" y="4111916"/>
            <a:ext cx="3360198" cy="1417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Clipping" id="219" name="Google Shape;219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25587" y="4308866"/>
            <a:ext cx="2876893" cy="8549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Clipping" id="220" name="Google Shape;220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26795" y="4322437"/>
            <a:ext cx="2714051" cy="8413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Clipping" id="221" name="Google Shape;221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7057" y="1074629"/>
            <a:ext cx="1792518" cy="16861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Clipping" id="222" name="Google Shape;222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26641" y="763600"/>
            <a:ext cx="1252307" cy="20953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Clipping" id="223" name="Google Shape;223;p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121988" y="1074629"/>
            <a:ext cx="2013515" cy="1473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>
            <p:ph idx="1" type="body"/>
          </p:nvPr>
        </p:nvSpPr>
        <p:spPr>
          <a:xfrm>
            <a:off x="415600" y="16128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888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457188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Platform for </a:t>
            </a:r>
            <a:r>
              <a:rPr lang="en-GB"/>
              <a:t>Early Career Researchers</a:t>
            </a:r>
            <a:r>
              <a:rPr lang="en-GB"/>
              <a:t> who write News &amp; Views type articles to highlight interesting preprints</a:t>
            </a:r>
            <a:endParaRPr/>
          </a:p>
          <a:p>
            <a:pPr indent="-342888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457188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For example;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https://prelights.biologists.com/highlights/the-effect-of-biorxiv-preprints-on-citations-and-altmetrics/</a:t>
            </a:r>
            <a:r>
              <a:rPr lang="en-GB"/>
              <a:t> </a:t>
            </a:r>
            <a:endParaRPr/>
          </a:p>
          <a:p>
            <a:pPr indent="-342888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457188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Recruits new ECRs 1-2x a year (or upon enquiry)</a:t>
            </a:r>
            <a:endParaRPr/>
          </a:p>
          <a:p>
            <a:pPr indent="-342888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457188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Good platform for raising your profile and demonstrating wider writing skills</a:t>
            </a:r>
            <a:endParaRPr/>
          </a:p>
          <a:p>
            <a:pPr indent="-342888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457188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More formal than some other sci-comm platforms </a:t>
            </a:r>
            <a:endParaRPr/>
          </a:p>
        </p:txBody>
      </p:sp>
      <p:pic>
        <p:nvPicPr>
          <p:cNvPr descr="Screen Clipping" id="229" name="Google Shape;229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145" y="84361"/>
            <a:ext cx="3296110" cy="1390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Twitter</a:t>
            </a:r>
            <a:endParaRPr/>
          </a:p>
        </p:txBody>
      </p:sp>
      <p:sp>
        <p:nvSpPr>
          <p:cNvPr id="235" name="Google Shape;235;p31"/>
          <p:cNvSpPr txBox="1"/>
          <p:nvPr>
            <p:ph idx="1" type="body"/>
          </p:nvPr>
        </p:nvSpPr>
        <p:spPr>
          <a:xfrm>
            <a:off x="95425" y="1356975"/>
            <a:ext cx="7527600" cy="39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188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Popular platform for scientists and sci-comm</a:t>
            </a:r>
            <a:endParaRPr/>
          </a:p>
          <a:p>
            <a:pPr indent="-342888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457188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Can be formal or informal, depends on the personality of the user or have multiple accounts</a:t>
            </a:r>
            <a:endParaRPr/>
          </a:p>
          <a:p>
            <a:pPr indent="-342888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457188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Character count can be limiting, though overcome with threads</a:t>
            </a:r>
            <a:endParaRPr/>
          </a:p>
          <a:p>
            <a:pPr indent="-342888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457188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Very useful for sharing newly published work or interesting images/movies</a:t>
            </a:r>
            <a:endParaRPr/>
          </a:p>
          <a:p>
            <a:pPr indent="-342888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457188" lvl="0" marL="60958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Useful tools – Tweetdeck (for scheduling tweets, multiple accounts), gif creator, etc…</a:t>
            </a:r>
            <a:endParaRPr/>
          </a:p>
        </p:txBody>
      </p:sp>
      <p:pic>
        <p:nvPicPr>
          <p:cNvPr descr="Screen Clipping" id="236" name="Google Shape;23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5451" y="41241"/>
            <a:ext cx="1288109" cy="1211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27725" y="1004425"/>
            <a:ext cx="4580650" cy="41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Exercise</a:t>
            </a:r>
            <a:endParaRPr/>
          </a:p>
        </p:txBody>
      </p:sp>
      <p:sp>
        <p:nvSpPr>
          <p:cNvPr id="244" name="Google Shape;244;p32"/>
          <p:cNvSpPr txBox="1"/>
          <p:nvPr/>
        </p:nvSpPr>
        <p:spPr>
          <a:xfrm>
            <a:off x="555900" y="2574625"/>
            <a:ext cx="11080200" cy="11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67"/>
              <a:buFont typeface="Arial"/>
              <a:buNone/>
            </a:pPr>
            <a:r>
              <a:rPr b="0" i="0" lang="en-GB" sz="2767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</a:t>
            </a:r>
            <a:r>
              <a:rPr b="0" i="0" lang="en-GB" sz="2767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ake recent preprint and write a thread to share the key findings. What did you choose to include?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3"/>
          <p:cNvSpPr txBox="1"/>
          <p:nvPr>
            <p:ph idx="1" type="body"/>
          </p:nvPr>
        </p:nvSpPr>
        <p:spPr>
          <a:xfrm>
            <a:off x="573862" y="264679"/>
            <a:ext cx="11360800" cy="31057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188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Name your collaborators and co-authors (tag them if they have Twitter)</a:t>
            </a:r>
            <a:endParaRPr/>
          </a:p>
          <a:p>
            <a:pPr indent="-342888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457188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Link to your preprint or paper directly (bit.ly is useful for this)</a:t>
            </a:r>
            <a:endParaRPr/>
          </a:p>
          <a:p>
            <a:pPr indent="-342888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457188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Include key results in individual tweets, use images and figures if possible – consider making a gif of the paper figures if allowed</a:t>
            </a:r>
            <a:endParaRPr/>
          </a:p>
          <a:p>
            <a:pPr indent="-342888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457188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Tag </a:t>
            </a:r>
            <a:r>
              <a:rPr lang="en-GB"/>
              <a:t>those who helped but may not be authors and any relevant societies or people who would be interested in the work</a:t>
            </a:r>
            <a:endParaRPr/>
          </a:p>
        </p:txBody>
      </p:sp>
      <p:sp>
        <p:nvSpPr>
          <p:cNvPr id="250" name="Google Shape;250;p33"/>
          <p:cNvSpPr/>
          <p:nvPr/>
        </p:nvSpPr>
        <p:spPr>
          <a:xfrm>
            <a:off x="267877" y="5520081"/>
            <a:ext cx="433753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https://www.natureindex.com/news-blog/ten-tips-tweeting-research-academic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3"/>
          <p:cNvSpPr/>
          <p:nvPr/>
        </p:nvSpPr>
        <p:spPr>
          <a:xfrm>
            <a:off x="4857807" y="5520081"/>
            <a:ext cx="46538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https://www.ncbi.nlm.nih.gov/pmc/articles/PMC7010239/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3"/>
          <p:cNvSpPr/>
          <p:nvPr/>
        </p:nvSpPr>
        <p:spPr>
          <a:xfrm>
            <a:off x="9665528" y="5516379"/>
            <a:ext cx="204575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https://t4scientists.com/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reen Clipping" id="253" name="Google Shape;25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71515" y="3485004"/>
            <a:ext cx="1433781" cy="20131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Clipping" id="254" name="Google Shape;25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73472" y="4281992"/>
            <a:ext cx="3422508" cy="11699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Clipping" id="255" name="Google Shape;255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7877" y="4540822"/>
            <a:ext cx="4058216" cy="54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Youtube</a:t>
            </a:r>
            <a:endParaRPr/>
          </a:p>
        </p:txBody>
      </p:sp>
      <p:sp>
        <p:nvSpPr>
          <p:cNvPr id="261" name="Google Shape;261;p34"/>
          <p:cNvSpPr txBox="1"/>
          <p:nvPr>
            <p:ph idx="1" type="body"/>
          </p:nvPr>
        </p:nvSpPr>
        <p:spPr>
          <a:xfrm>
            <a:off x="415600" y="2000358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188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Increasingly used following journal acceptance</a:t>
            </a:r>
            <a:endParaRPr/>
          </a:p>
          <a:p>
            <a:pPr indent="-342888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457188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Often in the form of “whiteboard” time lapse videos</a:t>
            </a:r>
            <a:endParaRPr/>
          </a:p>
          <a:p>
            <a:pPr indent="-342888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457188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Requires a camera, high-quality audio and some artistic skill</a:t>
            </a:r>
            <a:endParaRPr/>
          </a:p>
          <a:p>
            <a:pPr indent="-342888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457188" lvl="0" marL="60958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Tools are available (doodly.com or animaker.com) although these are not tailored towards scientists</a:t>
            </a:r>
            <a:endParaRPr/>
          </a:p>
        </p:txBody>
      </p:sp>
      <p:pic>
        <p:nvPicPr>
          <p:cNvPr descr="Screen Clipping" id="262" name="Google Shape;26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0729" y="64007"/>
            <a:ext cx="1446918" cy="1058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Exercise</a:t>
            </a:r>
            <a:endParaRPr/>
          </a:p>
        </p:txBody>
      </p:sp>
      <p:sp>
        <p:nvSpPr>
          <p:cNvPr id="269" name="Google Shape;269;p35"/>
          <p:cNvSpPr txBox="1"/>
          <p:nvPr/>
        </p:nvSpPr>
        <p:spPr>
          <a:xfrm>
            <a:off x="606950" y="2590950"/>
            <a:ext cx="111000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GB" sz="2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Create a graphical/whiteboard </a:t>
            </a:r>
            <a:r>
              <a:rPr b="0" i="0" lang="en-GB" sz="2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summary </a:t>
            </a:r>
            <a:r>
              <a:rPr b="0" i="0" lang="en-GB" sz="2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on an A3 sheet of paper for a given preprint / your research (discuss what everyone likes about the different summaries)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Prior knowledge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415600" y="1536633"/>
            <a:ext cx="11360700" cy="23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187" lvl="0" marL="60958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Students should be aware of the major social media platforms and how to use them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57187" lvl="0" marL="60958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Students should understand what the different types of a scientific paper are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57187" lvl="0" marL="60958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Students should be aware of the basic scientific </a:t>
            </a:r>
            <a:r>
              <a:rPr lang="en-GB"/>
              <a:t>process</a:t>
            </a:r>
            <a:r>
              <a:rPr lang="en-GB"/>
              <a:t> and the publishing pipeline (as covered in </a:t>
            </a:r>
            <a:r>
              <a:rPr lang="en-GB"/>
              <a:t>earlier</a:t>
            </a:r>
            <a:r>
              <a:rPr lang="en-GB"/>
              <a:t> lessons in this series)</a:t>
            </a:r>
            <a:endParaRPr/>
          </a:p>
          <a:p>
            <a:pPr indent="-342887" lvl="0" marL="60958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887" lvl="0" marL="60958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6"/>
          <p:cNvSpPr txBox="1"/>
          <p:nvPr>
            <p:ph idx="1" type="body"/>
          </p:nvPr>
        </p:nvSpPr>
        <p:spPr>
          <a:xfrm>
            <a:off x="468354" y="973925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188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Make a script and ensure that it is </a:t>
            </a:r>
            <a:r>
              <a:rPr lang="en-GB"/>
              <a:t>accessible</a:t>
            </a:r>
            <a:r>
              <a:rPr lang="en-GB"/>
              <a:t> to non-experts or your target audience</a:t>
            </a:r>
            <a:endParaRPr/>
          </a:p>
          <a:p>
            <a:pPr indent="-342888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457188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Plan out the final whiteboard image</a:t>
            </a:r>
            <a:endParaRPr/>
          </a:p>
          <a:p>
            <a:pPr indent="-342888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457188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Keep videos concise (5 minutes max)</a:t>
            </a:r>
            <a:endParaRPr/>
          </a:p>
          <a:p>
            <a:pPr indent="-342888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457188" lvl="0" marL="60958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Maintain quality throughout, removing distracting background audio and avoiding low quality editing or </a:t>
            </a:r>
            <a:r>
              <a:rPr lang="en-GB"/>
              <a:t>transitions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Some good examples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https://www.youtube.com/watch?v=frsYEt3GAhA&amp;feature=emb_title</a:t>
            </a:r>
            <a:r>
              <a:rPr lang="en-GB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https://www.youtube.com/watch?v=soWx_tuJm_g</a:t>
            </a:r>
            <a:r>
              <a:rPr lang="en-GB"/>
              <a:t> &lt;- A particularly creative approach</a:t>
            </a:r>
            <a:endParaRPr/>
          </a:p>
        </p:txBody>
      </p:sp>
      <p:sp>
        <p:nvSpPr>
          <p:cNvPr id="275" name="Google Shape;275;p36"/>
          <p:cNvSpPr txBox="1"/>
          <p:nvPr>
            <p:ph type="title"/>
          </p:nvPr>
        </p:nvSpPr>
        <p:spPr>
          <a:xfrm>
            <a:off x="280125" y="21041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Youtube exercise tips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7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Outreach events</a:t>
            </a:r>
            <a:endParaRPr/>
          </a:p>
        </p:txBody>
      </p:sp>
      <p:sp>
        <p:nvSpPr>
          <p:cNvPr id="281" name="Google Shape;281;p37"/>
          <p:cNvSpPr txBox="1"/>
          <p:nvPr>
            <p:ph idx="1" type="body"/>
          </p:nvPr>
        </p:nvSpPr>
        <p:spPr>
          <a:xfrm>
            <a:off x="503523" y="1489740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188" lvl="0" marL="60958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Pint of science</a:t>
            </a:r>
            <a:r>
              <a:rPr lang="en-GB"/>
              <a:t> / Taste of science</a:t>
            </a:r>
            <a:endParaRPr/>
          </a:p>
          <a:p>
            <a:pPr indent="0" lvl="0" marL="60958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457188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University run outreach events or “discovery” days</a:t>
            </a:r>
            <a:endParaRPr/>
          </a:p>
          <a:p>
            <a:pPr indent="-342888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457188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These events can be quite varied and creative</a:t>
            </a:r>
            <a:endParaRPr/>
          </a:p>
          <a:p>
            <a:pPr indent="-342888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457188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Often aimed at people with an interest in science but not experts</a:t>
            </a:r>
            <a:endParaRPr/>
          </a:p>
          <a:p>
            <a:pPr indent="-342888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457188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Most often in person talks with some questions afterwards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Screen Clipping" id="282" name="Google Shape;28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2168" y="975167"/>
            <a:ext cx="819264" cy="1190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Exercise</a:t>
            </a:r>
            <a:endParaRPr/>
          </a:p>
        </p:txBody>
      </p:sp>
      <p:sp>
        <p:nvSpPr>
          <p:cNvPr id="289" name="Google Shape;289;p38"/>
          <p:cNvSpPr txBox="1"/>
          <p:nvPr/>
        </p:nvSpPr>
        <p:spPr>
          <a:xfrm>
            <a:off x="109825" y="2501600"/>
            <a:ext cx="117762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GB" sz="2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Prepare a pint of science talk (5-10 mins) that should be aimed at the general public. Did you convey your message in an easy to understand manner?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Specific points for communicating a preprint</a:t>
            </a:r>
            <a:endParaRPr/>
          </a:p>
        </p:txBody>
      </p:sp>
      <p:sp>
        <p:nvSpPr>
          <p:cNvPr id="296" name="Google Shape;296;p3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Always communicate that the work has not been peer-reviewed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Link to the full text - preprints are always free to access - and encourage others to read the full article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Utilise hashtags associated with preprints (#preprint), such as the server (#biorxiv)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Ensure you include any necessary caveats to the data, such as limitations to the experiments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If you’re an expert offer critical, but fair and respectful, feedback to the authors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Don’t share if the findings are dubious or if the authors have serious conflicts of interest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Miscommunication and challenging incorrect beliefs/conspiracy theories</a:t>
            </a:r>
            <a:endParaRPr/>
          </a:p>
        </p:txBody>
      </p:sp>
      <p:sp>
        <p:nvSpPr>
          <p:cNvPr id="303" name="Google Shape;303;p40"/>
          <p:cNvSpPr txBox="1"/>
          <p:nvPr>
            <p:ph idx="1" type="body"/>
          </p:nvPr>
        </p:nvSpPr>
        <p:spPr>
          <a:xfrm>
            <a:off x="415650" y="1959100"/>
            <a:ext cx="11360700" cy="41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188" lvl="0" marL="60958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First try to understand the root of the conspiracy theory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457188" lvl="0" marL="60958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Focus your counter-argument on the root of the person's belief, not the specific details</a:t>
            </a:r>
            <a:endParaRPr/>
          </a:p>
          <a:p>
            <a:pPr indent="0" lvl="0" marL="60958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457188" lvl="0" marL="60958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Remain calm and do not get personal. Make sure to always be respectful</a:t>
            </a:r>
            <a:endParaRPr/>
          </a:p>
          <a:p>
            <a:pPr indent="0" lvl="0" marL="60958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457188" lvl="0" marL="60958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Sometimes it is simply better to not engage, particularly if the person is trolling or looking for an argument</a:t>
            </a:r>
            <a:endParaRPr/>
          </a:p>
          <a:p>
            <a:pPr indent="0" lvl="0" marL="60958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457188" lvl="0" marL="60958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questions to help the other person probe their own beliefs</a:t>
            </a:r>
            <a:endParaRPr/>
          </a:p>
          <a:p>
            <a:pPr indent="0" lvl="0" marL="60958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457188" lvl="0" marL="60958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Always use reliable sources, don’t over-state your position or expertise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310" name="Google Shape;310;p4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Choose the most appropriate platform for sharing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When you post a preprint / paper create a twitter thread of the key points and behind-the-scenes extras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Ensure you share responsibly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Tag any experts or people/groups who might be interested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If you’re comfortable then, respectfully, tackle misinformation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What is sci-comm?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415600" y="1536633"/>
            <a:ext cx="11360700" cy="23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188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practice of informing, educating, sharing wonderment, and raising awareness of science-related topics</a:t>
            </a:r>
            <a:endParaRPr/>
          </a:p>
          <a:p>
            <a:pPr indent="-342888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888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888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cxnSp>
        <p:nvCxnSpPr>
          <p:cNvPr id="126" name="Google Shape;126;p19"/>
          <p:cNvCxnSpPr/>
          <p:nvPr/>
        </p:nvCxnSpPr>
        <p:spPr>
          <a:xfrm>
            <a:off x="2680677" y="1938215"/>
            <a:ext cx="953477" cy="0"/>
          </a:xfrm>
          <a:prstGeom prst="straightConnector1">
            <a:avLst/>
          </a:prstGeom>
          <a:noFill/>
          <a:ln cap="flat" cmpd="sng" w="9525">
            <a:solidFill>
              <a:srgbClr val="FDA73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7" name="Google Shape;127;p19"/>
          <p:cNvSpPr txBox="1"/>
          <p:nvPr/>
        </p:nvSpPr>
        <p:spPr>
          <a:xfrm>
            <a:off x="2680677" y="2418601"/>
            <a:ext cx="8226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Reliably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" name="Google Shape;128;p19"/>
          <p:cNvCxnSpPr/>
          <p:nvPr/>
        </p:nvCxnSpPr>
        <p:spPr>
          <a:xfrm flipH="1" rot="10800000">
            <a:off x="3092007" y="1977618"/>
            <a:ext cx="7815" cy="401582"/>
          </a:xfrm>
          <a:prstGeom prst="straightConnector1">
            <a:avLst/>
          </a:prstGeom>
          <a:noFill/>
          <a:ln cap="flat" cmpd="sng" w="9525">
            <a:solidFill>
              <a:srgbClr val="FDA73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9" name="Google Shape;129;p19"/>
          <p:cNvCxnSpPr/>
          <p:nvPr/>
        </p:nvCxnSpPr>
        <p:spPr>
          <a:xfrm flipH="1" rot="10800000">
            <a:off x="7569200" y="1977618"/>
            <a:ext cx="1692031" cy="3907"/>
          </a:xfrm>
          <a:prstGeom prst="straightConnector1">
            <a:avLst/>
          </a:prstGeom>
          <a:noFill/>
          <a:ln cap="flat" cmpd="sng" w="9525">
            <a:solidFill>
              <a:srgbClr val="FDA73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0" name="Google Shape;130;p19"/>
          <p:cNvSpPr txBox="1"/>
          <p:nvPr/>
        </p:nvSpPr>
        <p:spPr>
          <a:xfrm>
            <a:off x="7792869" y="2447774"/>
            <a:ext cx="1569962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Of both scientific findings and the scientific process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1" name="Google Shape;131;p19"/>
          <p:cNvCxnSpPr/>
          <p:nvPr/>
        </p:nvCxnSpPr>
        <p:spPr>
          <a:xfrm flipH="1" rot="10800000">
            <a:off x="8415214" y="2038491"/>
            <a:ext cx="7815" cy="401582"/>
          </a:xfrm>
          <a:prstGeom prst="straightConnector1">
            <a:avLst/>
          </a:prstGeom>
          <a:noFill/>
          <a:ln cap="flat" cmpd="sng" w="9525">
            <a:solidFill>
              <a:srgbClr val="FDA73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2" name="Google Shape;132;p19"/>
          <p:cNvCxnSpPr/>
          <p:nvPr/>
        </p:nvCxnSpPr>
        <p:spPr>
          <a:xfrm>
            <a:off x="3786554" y="1949938"/>
            <a:ext cx="953477" cy="0"/>
          </a:xfrm>
          <a:prstGeom prst="straightConnector1">
            <a:avLst/>
          </a:prstGeom>
          <a:noFill/>
          <a:ln cap="flat" cmpd="sng" w="9525">
            <a:solidFill>
              <a:srgbClr val="FDA73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3" name="Google Shape;133;p19"/>
          <p:cNvSpPr txBox="1"/>
          <p:nvPr/>
        </p:nvSpPr>
        <p:spPr>
          <a:xfrm>
            <a:off x="3892390" y="2418601"/>
            <a:ext cx="1359547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Including correcting misinformation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4" name="Google Shape;134;p19"/>
          <p:cNvCxnSpPr/>
          <p:nvPr/>
        </p:nvCxnSpPr>
        <p:spPr>
          <a:xfrm flipH="1" rot="10800000">
            <a:off x="4303720" y="1977618"/>
            <a:ext cx="7815" cy="401582"/>
          </a:xfrm>
          <a:prstGeom prst="straightConnector1">
            <a:avLst/>
          </a:prstGeom>
          <a:noFill/>
          <a:ln cap="flat" cmpd="sng" w="9525">
            <a:solidFill>
              <a:srgbClr val="FDA73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5" name="Google Shape;135;p19"/>
          <p:cNvSpPr txBox="1"/>
          <p:nvPr/>
        </p:nvSpPr>
        <p:spPr>
          <a:xfrm>
            <a:off x="415600" y="4070350"/>
            <a:ext cx="111807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188" lvl="0" marL="609584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b="0" i="0" lang="en-GB" sz="18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Effective sci-comm will be tailored to the specific audiences and platforms used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Why do it (as a scientist)?</a:t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415600" y="14858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188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Benefits:</a:t>
            </a:r>
            <a:endParaRPr/>
          </a:p>
          <a:p>
            <a:pPr indent="-423323" lvl="1" marL="1219170" rtl="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 increased visibility of research, publications</a:t>
            </a:r>
            <a:endParaRPr/>
          </a:p>
          <a:p>
            <a:pPr indent="-423323" lvl="1" marL="1219170" rtl="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Raise your own, independent, profile</a:t>
            </a:r>
            <a:endParaRPr/>
          </a:p>
          <a:p>
            <a:pPr indent="-423323" lvl="1" marL="1219170" rtl="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Enjoyment and engagement with other scientists and the general public</a:t>
            </a:r>
            <a:endParaRPr/>
          </a:p>
          <a:p>
            <a:pPr indent="-334422" lvl="1" marL="1219169" rtl="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457188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Moral / funder responsibility </a:t>
            </a:r>
            <a:endParaRPr/>
          </a:p>
          <a:p>
            <a:pPr indent="-423323" lvl="1" marL="1219170" rtl="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Part of being a scientist is sharing knowledge</a:t>
            </a:r>
            <a:endParaRPr/>
          </a:p>
          <a:p>
            <a:pPr indent="-334423" lvl="1" marL="1219170" rtl="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457188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Different measure of impact (Check out Altmetric.com or ImpactStory)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Feedback for your work</a:t>
            </a:r>
            <a:endParaRPr/>
          </a:p>
        </p:txBody>
      </p:sp>
      <p:pic>
        <p:nvPicPr>
          <p:cNvPr id="148" name="Google Shape;148;p21"/>
          <p:cNvPicPr preferRelativeResize="0"/>
          <p:nvPr/>
        </p:nvPicPr>
        <p:blipFill rotWithShape="1">
          <a:blip r:embed="rId3">
            <a:alphaModFix/>
          </a:blip>
          <a:srcRect b="50409" l="0" r="22773" t="0"/>
          <a:stretch/>
        </p:blipFill>
        <p:spPr>
          <a:xfrm>
            <a:off x="581250" y="1607225"/>
            <a:ext cx="5977579" cy="411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1"/>
          <p:cNvSpPr txBox="1"/>
          <p:nvPr/>
        </p:nvSpPr>
        <p:spPr>
          <a:xfrm>
            <a:off x="1401625" y="5836525"/>
            <a:ext cx="38256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sng" cap="none" strike="noStrike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https://www.biorxiv.org/content/10.1101/833400v1.full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6752900" y="2454625"/>
            <a:ext cx="32166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a survey of bioRxiv users, most respondents said that feedback on papers posted on bioRxiv came from Twitter.</a:t>
            </a:r>
            <a:endParaRPr b="0" i="0" sz="16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Share responsibly!</a:t>
            </a:r>
            <a:endParaRPr/>
          </a:p>
        </p:txBody>
      </p:sp>
      <p:pic>
        <p:nvPicPr>
          <p:cNvPr descr="Screen Clipping" id="156" name="Google Shape;15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5203" y="1699972"/>
            <a:ext cx="9621593" cy="3458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3165000" y="2523975"/>
            <a:ext cx="5862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Whose responsibility is sci-comm?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486128" y="533150"/>
            <a:ext cx="18483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Scientists</a:t>
            </a:r>
            <a:endParaRPr/>
          </a:p>
        </p:txBody>
      </p:sp>
      <p:pic>
        <p:nvPicPr>
          <p:cNvPr descr="Screen Clipping" id="168" name="Google Shape;16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238" y="1277708"/>
            <a:ext cx="2162477" cy="32675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Clipping" id="169" name="Google Shape;16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95802" y="1296761"/>
            <a:ext cx="6744641" cy="3248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Clipping" id="174" name="Google Shape;174;p25"/>
          <p:cNvPicPr preferRelativeResize="0"/>
          <p:nvPr/>
        </p:nvPicPr>
        <p:blipFill rotWithShape="1">
          <a:blip r:embed="rId3">
            <a:alphaModFix/>
          </a:blip>
          <a:srcRect b="0" l="4376" r="0" t="4606"/>
          <a:stretch/>
        </p:blipFill>
        <p:spPr>
          <a:xfrm>
            <a:off x="82025" y="581326"/>
            <a:ext cx="1785455" cy="32624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Clipping" id="175" name="Google Shape;17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49534" y="995185"/>
            <a:ext cx="5792009" cy="19243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Clipping" id="176" name="Google Shape;176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64385" y="2947359"/>
            <a:ext cx="1562318" cy="3400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Clipping" id="177" name="Google Shape;177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63919" y="4116699"/>
            <a:ext cx="5744377" cy="2105319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5"/>
          <p:cNvSpPr txBox="1"/>
          <p:nvPr>
            <p:ph idx="4294967295" type="title"/>
          </p:nvPr>
        </p:nvSpPr>
        <p:spPr>
          <a:xfrm>
            <a:off x="1377541" y="107275"/>
            <a:ext cx="198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Journalists</a:t>
            </a:r>
            <a:endParaRPr/>
          </a:p>
        </p:txBody>
      </p:sp>
      <p:sp>
        <p:nvSpPr>
          <p:cNvPr id="179" name="Google Shape;179;p25"/>
          <p:cNvSpPr txBox="1"/>
          <p:nvPr>
            <p:ph idx="4294967295" type="title"/>
          </p:nvPr>
        </p:nvSpPr>
        <p:spPr>
          <a:xfrm>
            <a:off x="5239691" y="3136350"/>
            <a:ext cx="198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Politicians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SAPbi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