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78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95" r:id="rId34"/>
    <p:sldId id="285" r:id="rId35"/>
    <p:sldId id="286" r:id="rId36"/>
    <p:sldId id="287" r:id="rId37"/>
    <p:sldId id="288" r:id="rId38"/>
    <p:sldId id="289" r:id="rId39"/>
    <p:sldId id="296" r:id="rId40"/>
    <p:sldId id="290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517EE-934A-4B6A-BDCB-6ECB0CF7AE5C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ru-RU"/>
        </a:p>
      </dgm:t>
    </dgm:pt>
    <dgm:pt modelId="{2BB812EB-8E80-457C-AD5E-6E83570C1A55}">
      <dgm:prSet/>
      <dgm:spPr/>
      <dgm:t>
        <a:bodyPr/>
        <a:lstStyle/>
        <a:p>
          <a:pPr rtl="0"/>
          <a:r>
            <a:rPr lang="uk-UA" b="1" i="1" dirty="0" smtClean="0">
              <a:latin typeface="Times New Roman" pitchFamily="18" charset="0"/>
              <a:cs typeface="Times New Roman" pitchFamily="18" charset="0"/>
            </a:rPr>
            <a:t>- пошук морських шляхів на Схід, щоб звільнитися від залежності Туреччини та арабів;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5F6FEFC5-BD22-4E9C-B778-0F902EC95459}" type="parTrans" cxnId="{79F66A99-0729-465E-B417-1A606D4500A8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922BE376-344B-4D10-8530-7A2732917ADF}" type="sibTrans" cxnId="{79F66A99-0729-465E-B417-1A606D4500A8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C2C7D7FC-875D-41DD-A4CF-BE7CAB288C67}">
      <dgm:prSet/>
      <dgm:spPr/>
      <dgm:t>
        <a:bodyPr/>
        <a:lstStyle/>
        <a:p>
          <a:pPr rtl="0"/>
          <a:r>
            <a:rPr lang="uk-UA" b="1" i="1" smtClean="0">
              <a:latin typeface="Times New Roman" pitchFamily="18" charset="0"/>
              <a:cs typeface="Times New Roman" pitchFamily="18" charset="0"/>
            </a:rPr>
            <a:t>- необхідність одержання дорогоцінних металів золота та срібла, нестача якого стримувала розвиток торгівлі та збагачення феодалів І купців; </a:t>
          </a:r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BFAFF99E-9EA8-4CEC-978D-06FA44305222}" type="parTrans" cxnId="{E3D80C6C-9D53-451E-B3C0-29AA3EB42E29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4CB68163-5633-4190-86A7-48C51A87470F}" type="sibTrans" cxnId="{E3D80C6C-9D53-451E-B3C0-29AA3EB42E29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02325A9A-3F39-46C8-AD5B-AF3911FE1DD0}">
      <dgm:prSet/>
      <dgm:spPr/>
      <dgm:t>
        <a:bodyPr/>
        <a:lstStyle/>
        <a:p>
          <a:pPr rtl="0"/>
          <a:r>
            <a:rPr lang="uk-UA" b="1" i="1" smtClean="0">
              <a:latin typeface="Times New Roman" pitchFamily="18" charset="0"/>
              <a:cs typeface="Times New Roman" pitchFamily="18" charset="0"/>
            </a:rPr>
            <a:t>- збільшення надходження різних прянощів, які користувалися великим попитом.</a:t>
          </a:r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ECAF6B39-9ABB-4688-AF07-0683E61E06FA}" type="parTrans" cxnId="{6DF43750-415F-4AEC-BD2F-4A5C0F504E61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0B2D1474-B9B9-4411-B79C-61A0AE578FEB}" type="sibTrans" cxnId="{6DF43750-415F-4AEC-BD2F-4A5C0F504E61}">
      <dgm:prSet/>
      <dgm:spPr/>
      <dgm:t>
        <a:bodyPr/>
        <a:lstStyle/>
        <a:p>
          <a:endParaRPr lang="ru-RU" b="1">
            <a:latin typeface="Times New Roman" pitchFamily="18" charset="0"/>
            <a:cs typeface="Times New Roman" pitchFamily="18" charset="0"/>
          </a:endParaRPr>
        </a:p>
      </dgm:t>
    </dgm:pt>
    <dgm:pt modelId="{678641D7-023A-4658-9348-A514CBB06558}" type="pres">
      <dgm:prSet presAssocID="{14E517EE-934A-4B6A-BDCB-6ECB0CF7AE5C}" presName="Name0" presStyleCnt="0">
        <dgm:presLayoutVars>
          <dgm:chMax val="7"/>
          <dgm:chPref val="7"/>
          <dgm:dir/>
        </dgm:presLayoutVars>
      </dgm:prSet>
      <dgm:spPr/>
    </dgm:pt>
    <dgm:pt modelId="{40DA26A6-F0ED-4EC9-B15C-508EEE9F9764}" type="pres">
      <dgm:prSet presAssocID="{14E517EE-934A-4B6A-BDCB-6ECB0CF7AE5C}" presName="Name1" presStyleCnt="0"/>
      <dgm:spPr/>
    </dgm:pt>
    <dgm:pt modelId="{8ECA08C2-C793-4466-80AB-143712713812}" type="pres">
      <dgm:prSet presAssocID="{14E517EE-934A-4B6A-BDCB-6ECB0CF7AE5C}" presName="cycle" presStyleCnt="0"/>
      <dgm:spPr/>
    </dgm:pt>
    <dgm:pt modelId="{99544D32-7947-446B-8F54-57EB1B9BDECA}" type="pres">
      <dgm:prSet presAssocID="{14E517EE-934A-4B6A-BDCB-6ECB0CF7AE5C}" presName="srcNode" presStyleLbl="node1" presStyleIdx="0" presStyleCnt="3"/>
      <dgm:spPr/>
    </dgm:pt>
    <dgm:pt modelId="{EB391E4A-E34F-424A-9461-98FB650F538A}" type="pres">
      <dgm:prSet presAssocID="{14E517EE-934A-4B6A-BDCB-6ECB0CF7AE5C}" presName="conn" presStyleLbl="parChTrans1D2" presStyleIdx="0" presStyleCnt="1"/>
      <dgm:spPr/>
    </dgm:pt>
    <dgm:pt modelId="{4AC4B7EB-25F4-4A5C-8B51-69921A030580}" type="pres">
      <dgm:prSet presAssocID="{14E517EE-934A-4B6A-BDCB-6ECB0CF7AE5C}" presName="extraNode" presStyleLbl="node1" presStyleIdx="0" presStyleCnt="3"/>
      <dgm:spPr/>
    </dgm:pt>
    <dgm:pt modelId="{3CF5D39B-D210-4486-A885-6BA2F7075E6C}" type="pres">
      <dgm:prSet presAssocID="{14E517EE-934A-4B6A-BDCB-6ECB0CF7AE5C}" presName="dstNode" presStyleLbl="node1" presStyleIdx="0" presStyleCnt="3"/>
      <dgm:spPr/>
    </dgm:pt>
    <dgm:pt modelId="{F7E7A973-7974-468E-8568-96805A1E8F84}" type="pres">
      <dgm:prSet presAssocID="{2BB812EB-8E80-457C-AD5E-6E83570C1A55}" presName="text_1" presStyleLbl="node1" presStyleIdx="0" presStyleCnt="3">
        <dgm:presLayoutVars>
          <dgm:bulletEnabled val="1"/>
        </dgm:presLayoutVars>
      </dgm:prSet>
      <dgm:spPr/>
    </dgm:pt>
    <dgm:pt modelId="{C6E0F3A3-DC2D-4898-BE84-A8134D4E2C33}" type="pres">
      <dgm:prSet presAssocID="{2BB812EB-8E80-457C-AD5E-6E83570C1A55}" presName="accent_1" presStyleCnt="0"/>
      <dgm:spPr/>
    </dgm:pt>
    <dgm:pt modelId="{EA6FF0FB-4CAF-48B4-978C-AE750CD7C626}" type="pres">
      <dgm:prSet presAssocID="{2BB812EB-8E80-457C-AD5E-6E83570C1A55}" presName="accentRepeatNode" presStyleLbl="solidFgAcc1" presStyleIdx="0" presStyleCnt="3"/>
      <dgm:spPr/>
    </dgm:pt>
    <dgm:pt modelId="{1FB4A392-2E87-4611-8624-2A38D37A9D2E}" type="pres">
      <dgm:prSet presAssocID="{C2C7D7FC-875D-41DD-A4CF-BE7CAB288C67}" presName="text_2" presStyleLbl="node1" presStyleIdx="1" presStyleCnt="3">
        <dgm:presLayoutVars>
          <dgm:bulletEnabled val="1"/>
        </dgm:presLayoutVars>
      </dgm:prSet>
      <dgm:spPr/>
    </dgm:pt>
    <dgm:pt modelId="{75760846-8009-43AD-A889-7C9AE8491628}" type="pres">
      <dgm:prSet presAssocID="{C2C7D7FC-875D-41DD-A4CF-BE7CAB288C67}" presName="accent_2" presStyleCnt="0"/>
      <dgm:spPr/>
    </dgm:pt>
    <dgm:pt modelId="{B7F72E15-50A4-4F33-927A-037187679FEB}" type="pres">
      <dgm:prSet presAssocID="{C2C7D7FC-875D-41DD-A4CF-BE7CAB288C67}" presName="accentRepeatNode" presStyleLbl="solidFgAcc1" presStyleIdx="1" presStyleCnt="3"/>
      <dgm:spPr/>
    </dgm:pt>
    <dgm:pt modelId="{366E76A1-6687-4A2C-9501-778160115856}" type="pres">
      <dgm:prSet presAssocID="{02325A9A-3F39-46C8-AD5B-AF3911FE1DD0}" presName="text_3" presStyleLbl="node1" presStyleIdx="2" presStyleCnt="3">
        <dgm:presLayoutVars>
          <dgm:bulletEnabled val="1"/>
        </dgm:presLayoutVars>
      </dgm:prSet>
      <dgm:spPr/>
    </dgm:pt>
    <dgm:pt modelId="{08B6C46F-7B59-4B0B-962A-9E8E3569ED90}" type="pres">
      <dgm:prSet presAssocID="{02325A9A-3F39-46C8-AD5B-AF3911FE1DD0}" presName="accent_3" presStyleCnt="0"/>
      <dgm:spPr/>
    </dgm:pt>
    <dgm:pt modelId="{782882B8-2BB8-4D6D-BA0E-29256A465305}" type="pres">
      <dgm:prSet presAssocID="{02325A9A-3F39-46C8-AD5B-AF3911FE1DD0}" presName="accentRepeatNode" presStyleLbl="solidFgAcc1" presStyleIdx="2" presStyleCnt="3"/>
      <dgm:spPr/>
    </dgm:pt>
  </dgm:ptLst>
  <dgm:cxnLst>
    <dgm:cxn modelId="{79F66A99-0729-465E-B417-1A606D4500A8}" srcId="{14E517EE-934A-4B6A-BDCB-6ECB0CF7AE5C}" destId="{2BB812EB-8E80-457C-AD5E-6E83570C1A55}" srcOrd="0" destOrd="0" parTransId="{5F6FEFC5-BD22-4E9C-B778-0F902EC95459}" sibTransId="{922BE376-344B-4D10-8530-7A2732917ADF}"/>
    <dgm:cxn modelId="{1A933FB3-0EF8-4B13-AE92-80C4CEA5AFC9}" type="presOf" srcId="{922BE376-344B-4D10-8530-7A2732917ADF}" destId="{EB391E4A-E34F-424A-9461-98FB650F538A}" srcOrd="0" destOrd="0" presId="urn:microsoft.com/office/officeart/2008/layout/VerticalCurvedList"/>
    <dgm:cxn modelId="{F6DF7AFF-96E3-441E-A334-D9BC873A63DF}" type="presOf" srcId="{02325A9A-3F39-46C8-AD5B-AF3911FE1DD0}" destId="{366E76A1-6687-4A2C-9501-778160115856}" srcOrd="0" destOrd="0" presId="urn:microsoft.com/office/officeart/2008/layout/VerticalCurvedList"/>
    <dgm:cxn modelId="{736D7F3F-93A7-44A8-8C24-28F741D251AB}" type="presOf" srcId="{2BB812EB-8E80-457C-AD5E-6E83570C1A55}" destId="{F7E7A973-7974-468E-8568-96805A1E8F84}" srcOrd="0" destOrd="0" presId="urn:microsoft.com/office/officeart/2008/layout/VerticalCurvedList"/>
    <dgm:cxn modelId="{55D206E2-07A2-4659-8401-3D389901626E}" type="presOf" srcId="{14E517EE-934A-4B6A-BDCB-6ECB0CF7AE5C}" destId="{678641D7-023A-4658-9348-A514CBB06558}" srcOrd="0" destOrd="0" presId="urn:microsoft.com/office/officeart/2008/layout/VerticalCurvedList"/>
    <dgm:cxn modelId="{6DF43750-415F-4AEC-BD2F-4A5C0F504E61}" srcId="{14E517EE-934A-4B6A-BDCB-6ECB0CF7AE5C}" destId="{02325A9A-3F39-46C8-AD5B-AF3911FE1DD0}" srcOrd="2" destOrd="0" parTransId="{ECAF6B39-9ABB-4688-AF07-0683E61E06FA}" sibTransId="{0B2D1474-B9B9-4411-B79C-61A0AE578FEB}"/>
    <dgm:cxn modelId="{E3D80C6C-9D53-451E-B3C0-29AA3EB42E29}" srcId="{14E517EE-934A-4B6A-BDCB-6ECB0CF7AE5C}" destId="{C2C7D7FC-875D-41DD-A4CF-BE7CAB288C67}" srcOrd="1" destOrd="0" parTransId="{BFAFF99E-9EA8-4CEC-978D-06FA44305222}" sibTransId="{4CB68163-5633-4190-86A7-48C51A87470F}"/>
    <dgm:cxn modelId="{DDF829A9-28E7-432D-9EB5-509265D3A95B}" type="presOf" srcId="{C2C7D7FC-875D-41DD-A4CF-BE7CAB288C67}" destId="{1FB4A392-2E87-4611-8624-2A38D37A9D2E}" srcOrd="0" destOrd="0" presId="urn:microsoft.com/office/officeart/2008/layout/VerticalCurvedList"/>
    <dgm:cxn modelId="{89F5C000-4C97-458F-A164-1C26EDE5A866}" type="presParOf" srcId="{678641D7-023A-4658-9348-A514CBB06558}" destId="{40DA26A6-F0ED-4EC9-B15C-508EEE9F9764}" srcOrd="0" destOrd="0" presId="urn:microsoft.com/office/officeart/2008/layout/VerticalCurvedList"/>
    <dgm:cxn modelId="{90F0A029-DFA7-4BB6-9310-70B3EAF19DF0}" type="presParOf" srcId="{40DA26A6-F0ED-4EC9-B15C-508EEE9F9764}" destId="{8ECA08C2-C793-4466-80AB-143712713812}" srcOrd="0" destOrd="0" presId="urn:microsoft.com/office/officeart/2008/layout/VerticalCurvedList"/>
    <dgm:cxn modelId="{3F00CF73-6F0C-4286-969D-7DAE8ACA2F19}" type="presParOf" srcId="{8ECA08C2-C793-4466-80AB-143712713812}" destId="{99544D32-7947-446B-8F54-57EB1B9BDECA}" srcOrd="0" destOrd="0" presId="urn:microsoft.com/office/officeart/2008/layout/VerticalCurvedList"/>
    <dgm:cxn modelId="{60BD9598-6623-4B40-9375-11753644E396}" type="presParOf" srcId="{8ECA08C2-C793-4466-80AB-143712713812}" destId="{EB391E4A-E34F-424A-9461-98FB650F538A}" srcOrd="1" destOrd="0" presId="urn:microsoft.com/office/officeart/2008/layout/VerticalCurvedList"/>
    <dgm:cxn modelId="{AE05E23F-DB64-40E8-A60F-82E5A3D3EDD4}" type="presParOf" srcId="{8ECA08C2-C793-4466-80AB-143712713812}" destId="{4AC4B7EB-25F4-4A5C-8B51-69921A030580}" srcOrd="2" destOrd="0" presId="urn:microsoft.com/office/officeart/2008/layout/VerticalCurvedList"/>
    <dgm:cxn modelId="{6C550BD1-9D76-4768-9F91-D6AA3F240655}" type="presParOf" srcId="{8ECA08C2-C793-4466-80AB-143712713812}" destId="{3CF5D39B-D210-4486-A885-6BA2F7075E6C}" srcOrd="3" destOrd="0" presId="urn:microsoft.com/office/officeart/2008/layout/VerticalCurvedList"/>
    <dgm:cxn modelId="{A6F83581-8E2F-40C1-8EE4-1B3F2A6CC9D2}" type="presParOf" srcId="{40DA26A6-F0ED-4EC9-B15C-508EEE9F9764}" destId="{F7E7A973-7974-468E-8568-96805A1E8F84}" srcOrd="1" destOrd="0" presId="urn:microsoft.com/office/officeart/2008/layout/VerticalCurvedList"/>
    <dgm:cxn modelId="{071263B0-3C3B-491F-87E2-2CEB31DC8861}" type="presParOf" srcId="{40DA26A6-F0ED-4EC9-B15C-508EEE9F9764}" destId="{C6E0F3A3-DC2D-4898-BE84-A8134D4E2C33}" srcOrd="2" destOrd="0" presId="urn:microsoft.com/office/officeart/2008/layout/VerticalCurvedList"/>
    <dgm:cxn modelId="{336AD730-E07D-4A9C-9765-B1364553CB2C}" type="presParOf" srcId="{C6E0F3A3-DC2D-4898-BE84-A8134D4E2C33}" destId="{EA6FF0FB-4CAF-48B4-978C-AE750CD7C626}" srcOrd="0" destOrd="0" presId="urn:microsoft.com/office/officeart/2008/layout/VerticalCurvedList"/>
    <dgm:cxn modelId="{4F586CE7-EBB2-41E1-B711-6BE9D83B6F93}" type="presParOf" srcId="{40DA26A6-F0ED-4EC9-B15C-508EEE9F9764}" destId="{1FB4A392-2E87-4611-8624-2A38D37A9D2E}" srcOrd="3" destOrd="0" presId="urn:microsoft.com/office/officeart/2008/layout/VerticalCurvedList"/>
    <dgm:cxn modelId="{50E430A5-B6DC-4FE7-A6AC-6FB0AB00483F}" type="presParOf" srcId="{40DA26A6-F0ED-4EC9-B15C-508EEE9F9764}" destId="{75760846-8009-43AD-A889-7C9AE8491628}" srcOrd="4" destOrd="0" presId="urn:microsoft.com/office/officeart/2008/layout/VerticalCurvedList"/>
    <dgm:cxn modelId="{252D84AB-D950-4D5E-AB81-893CF092182E}" type="presParOf" srcId="{75760846-8009-43AD-A889-7C9AE8491628}" destId="{B7F72E15-50A4-4F33-927A-037187679FEB}" srcOrd="0" destOrd="0" presId="urn:microsoft.com/office/officeart/2008/layout/VerticalCurvedList"/>
    <dgm:cxn modelId="{C9451C08-DD00-4646-A0A3-4A1B5D75C2B1}" type="presParOf" srcId="{40DA26A6-F0ED-4EC9-B15C-508EEE9F9764}" destId="{366E76A1-6687-4A2C-9501-778160115856}" srcOrd="5" destOrd="0" presId="urn:microsoft.com/office/officeart/2008/layout/VerticalCurvedList"/>
    <dgm:cxn modelId="{91E86389-8382-402B-8DDD-0D6DDC620CF3}" type="presParOf" srcId="{40DA26A6-F0ED-4EC9-B15C-508EEE9F9764}" destId="{08B6C46F-7B59-4B0B-962A-9E8E3569ED90}" srcOrd="6" destOrd="0" presId="urn:microsoft.com/office/officeart/2008/layout/VerticalCurvedList"/>
    <dgm:cxn modelId="{B7DD3E0A-752B-4CBA-9A1A-A36AFB2447B2}" type="presParOf" srcId="{08B6C46F-7B59-4B0B-962A-9E8E3569ED90}" destId="{782882B8-2BB8-4D6D-BA0E-29256A465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91E4A-E34F-424A-9461-98FB650F538A}">
      <dsp:nvSpPr>
        <dsp:cNvPr id="0" name=""/>
        <dsp:cNvSpPr/>
      </dsp:nvSpPr>
      <dsp:spPr>
        <a:xfrm>
          <a:off x="-5372847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7A973-7974-468E-8568-96805A1E8F84}">
      <dsp:nvSpPr>
        <dsp:cNvPr id="0" name=""/>
        <dsp:cNvSpPr/>
      </dsp:nvSpPr>
      <dsp:spPr>
        <a:xfrm>
          <a:off x="659650" y="475252"/>
          <a:ext cx="8239252" cy="950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46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1" i="1" kern="1200" dirty="0" smtClean="0">
              <a:latin typeface="Times New Roman" pitchFamily="18" charset="0"/>
              <a:cs typeface="Times New Roman" pitchFamily="18" charset="0"/>
            </a:rPr>
            <a:t>- пошук морських шляхів на Схід, щоб звільнитися від залежності Туреччини та арабів;</a:t>
          </a:r>
          <a:endParaRPr lang="ru-RU" sz="21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9650" y="475252"/>
        <a:ext cx="8239252" cy="950505"/>
      </dsp:txXfrm>
    </dsp:sp>
    <dsp:sp modelId="{EA6FF0FB-4CAF-48B4-978C-AE750CD7C626}">
      <dsp:nvSpPr>
        <dsp:cNvPr id="0" name=""/>
        <dsp:cNvSpPr/>
      </dsp:nvSpPr>
      <dsp:spPr>
        <a:xfrm>
          <a:off x="65584" y="356439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4A392-2E87-4611-8624-2A38D37A9D2E}">
      <dsp:nvSpPr>
        <dsp:cNvPr id="0" name=""/>
        <dsp:cNvSpPr/>
      </dsp:nvSpPr>
      <dsp:spPr>
        <a:xfrm>
          <a:off x="1005159" y="1901011"/>
          <a:ext cx="7893743" cy="950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46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1" i="1" kern="1200" smtClean="0">
              <a:latin typeface="Times New Roman" pitchFamily="18" charset="0"/>
              <a:cs typeface="Times New Roman" pitchFamily="18" charset="0"/>
            </a:rPr>
            <a:t>- необхідність одержання дорогоцінних металів золота та срібла, нестача якого стримувала розвиток торгівлі та збагачення феодалів І купців; </a:t>
          </a:r>
          <a:endParaRPr lang="ru-RU" sz="2100" b="1" kern="1200">
            <a:latin typeface="Times New Roman" pitchFamily="18" charset="0"/>
            <a:cs typeface="Times New Roman" pitchFamily="18" charset="0"/>
          </a:endParaRPr>
        </a:p>
      </dsp:txBody>
      <dsp:txXfrm>
        <a:off x="1005159" y="1901011"/>
        <a:ext cx="7893743" cy="950505"/>
      </dsp:txXfrm>
    </dsp:sp>
    <dsp:sp modelId="{B7F72E15-50A4-4F33-927A-037187679FEB}">
      <dsp:nvSpPr>
        <dsp:cNvPr id="0" name=""/>
        <dsp:cNvSpPr/>
      </dsp:nvSpPr>
      <dsp:spPr>
        <a:xfrm>
          <a:off x="411093" y="1782198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E76A1-6687-4A2C-9501-778160115856}">
      <dsp:nvSpPr>
        <dsp:cNvPr id="0" name=""/>
        <dsp:cNvSpPr/>
      </dsp:nvSpPr>
      <dsp:spPr>
        <a:xfrm>
          <a:off x="659650" y="3326769"/>
          <a:ext cx="8239252" cy="9505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464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1" i="1" kern="1200" smtClean="0">
              <a:latin typeface="Times New Roman" pitchFamily="18" charset="0"/>
              <a:cs typeface="Times New Roman" pitchFamily="18" charset="0"/>
            </a:rPr>
            <a:t>- збільшення надходження різних прянощів, які користувалися великим попитом.</a:t>
          </a:r>
          <a:endParaRPr lang="ru-RU" sz="2100" b="1" kern="1200">
            <a:latin typeface="Times New Roman" pitchFamily="18" charset="0"/>
            <a:cs typeface="Times New Roman" pitchFamily="18" charset="0"/>
          </a:endParaRPr>
        </a:p>
      </dsp:txBody>
      <dsp:txXfrm>
        <a:off x="659650" y="3326769"/>
        <a:ext cx="8239252" cy="950505"/>
      </dsp:txXfrm>
    </dsp:sp>
    <dsp:sp modelId="{782882B8-2BB8-4D6D-BA0E-29256A465305}">
      <dsp:nvSpPr>
        <dsp:cNvPr id="0" name=""/>
        <dsp:cNvSpPr/>
      </dsp:nvSpPr>
      <dsp:spPr>
        <a:xfrm>
          <a:off x="65584" y="3207956"/>
          <a:ext cx="1188132" cy="11881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2501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826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735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3384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905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9396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8556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68951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661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2792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55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17A5-8CF3-4863-8635-28BA41AC1A55}" type="datetimeFigureOut">
              <a:rPr lang="ru-RU" smtClean="0"/>
              <a:t>23.02.2014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4B7B-E299-47EE-B32D-65C82B87B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432048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Тема 5.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передумов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ринкової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економіки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європейської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err="1">
                <a:latin typeface="Times New Roman" pitchFamily="18" charset="0"/>
                <a:cs typeface="Times New Roman" pitchFamily="18" charset="0"/>
              </a:rPr>
              <a:t>цивілізації</a:t>
            </a:r>
            <a:r>
              <a:rPr lang="ru-RU" sz="4800" b="1" dirty="0">
                <a:latin typeface="Times New Roman" pitchFamily="18" charset="0"/>
                <a:cs typeface="Times New Roman" pitchFamily="18" charset="0"/>
              </a:rPr>
              <a:t> (XVI - перша половина XVII ст.)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212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4925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Однак головною причиною «революції цін» було не так значне збільшення кількості золота та срібла, як стрімке падіння їх вартості. Це було пов'язано з тим, що золото та срібло видобувалося дешевою працею рабів, а то й просто грабунками туземного населення, тоді як умови виробництва товарів у країнах Західної Європи залишалися в основному без змін.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904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324035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	«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Революція цін»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призвела до збагачення мануфактуристів та падіння реальної заробітної платні найманих робітників, оскільки зростали ціни на продукти харчування та предмети широко вжитку. Так, в </a:t>
            </a:r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ціни на товари підвищились на 155 %, а заробітна плата робітників - тільки на 30 %.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077072"/>
            <a:ext cx="8208912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Унаслідок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революції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відбувається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швидке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розорення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класу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феодалів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падіння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платні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найманих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робітників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одночасно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цим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зростають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прибутки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мануфактуристів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купецтва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4047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406104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цілому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революція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прискорила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падіння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феодальної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прискорила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капіталістичного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призвела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накопичення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великих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сум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грошей у руках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незначної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людей.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5631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269" y="1772816"/>
            <a:ext cx="8208912" cy="47525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в XIII-XIV ст.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Англія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вивозила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сиру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вовну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переробку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за кордон,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зокрема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Голландії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XV ст. в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починають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будуватися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мануфактури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сукна з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власної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сировини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попит на яку з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кожним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роком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зростав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. У XVI ст.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виготовленням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вовняних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тканин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займалося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близько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половини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робочого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населення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, а на початок XVII ст.   90 %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англійського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експорту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складала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продукція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суконного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401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uk-UA" sz="3200" b="1" i="1" dirty="0">
                <a:latin typeface="Times New Roman" pitchFamily="18" charset="0"/>
                <a:cs typeface="Times New Roman" pitchFamily="18" charset="0"/>
              </a:rPr>
              <a:t>У класичному вигляді процес первісного нагромадження капіталу відбувався в Англії: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0012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391703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b="1" i="1" dirty="0" err="1" smtClean="0">
                <a:latin typeface="Times New Roman" pitchFamily="18" charset="0"/>
                <a:cs typeface="Times New Roman" pitchFamily="18" charset="0"/>
              </a:rPr>
              <a:t>Отже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внаслідок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проведення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обгороджування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насильницьким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шляхом,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мануфактури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одержали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сировину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дешеву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робочу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силу,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сприяло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забезпечувало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власникам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накопичення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капіталів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397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93022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Другою стороною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первісного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накопичення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значних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сум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грошей у руках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окремих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людей. Тут для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характерні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, як: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273630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державних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боргів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високих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відсотків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них;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здійснення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політики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протекціонізму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давало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державі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встановлювати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високі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митні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тарифи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захищали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конкуренції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власного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301208"/>
            <a:ext cx="864096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Позитивно на процес нагромадження капіталу вплинув і політичний фактор - буржуазна революція (1640-1649 рр.), яка привела до політичної влади буржуазію.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0738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Голландія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первісного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тут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почався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раніше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ніж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наприкінці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XIV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ст. 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Голландії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сталося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руйнування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феодальних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відносин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селі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утворення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фермерських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господарств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і як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наслідок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значної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вільної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робочої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сили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3940021"/>
            <a:ext cx="878497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700" b="1" i="1" dirty="0" smtClean="0">
                <a:latin typeface="Times New Roman" pitchFamily="18" charset="0"/>
                <a:cs typeface="Times New Roman" pitchFamily="18" charset="0"/>
              </a:rPr>
              <a:t>	Буржуазна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революція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Голландії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другій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половині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XVI 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ст.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прискорила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первісного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відбувався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рахунок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таких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джерел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, як: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фінансових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сільського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грабування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колоній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нееквівалентного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обміну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товарами з ними;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прибутків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b="1" i="1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sz="2700" b="1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7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5350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266429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мануфактурного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викликав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погіршання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умов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робітників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збільшення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тривалості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робочого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дня,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жіночої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дитячої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зниження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реальної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платні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сприяло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загостренню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соціальних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протиріч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103201"/>
            <a:ext cx="8280920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Нідерландах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(1566-1609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Англії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(1640-1649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Франції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(1789-1794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США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(1775-1783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.).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5200" y="3140968"/>
            <a:ext cx="8293263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Значний внесок у розвиток мануфактурного виробництва зробили перші буржуазні революції: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599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Ці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революції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створили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для приходу до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політичної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влади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буржуазії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прийняла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закони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спрямовані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подальший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мануфактурного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розширення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фінансової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справи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ліквідацію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феодальних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пережитків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гальмували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економічний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країн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Головний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підсумок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буржуазних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революцій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остаточній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перемозі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феодалізмом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встановленням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буржуазно-демократичного устрою. 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6399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Історико-економічні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передумови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та теоретико-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методологічні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особливості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28803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457200" algn="just">
              <a:buNone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Тривалий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період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панування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віддзеркалив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тенденції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економічної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думки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економічну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політику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більшості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європейських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країн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XV—XVIII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століття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941168"/>
            <a:ext cx="864096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/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походить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лат. </a:t>
            </a:r>
            <a:r>
              <a:rPr lang="en-US" sz="3200" b="1" i="1" dirty="0" err="1">
                <a:latin typeface="Times New Roman" pitchFamily="18" charset="0"/>
                <a:cs typeface="Times New Roman" pitchFamily="18" charset="0"/>
              </a:rPr>
              <a:t>Merkari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торгувати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mercantile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перекладається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англійської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французької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торговий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30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CCCCFF"/>
            </a:gs>
            <a:gs pos="14000">
              <a:srgbClr val="99CCFF"/>
            </a:gs>
            <a:gs pos="40000">
              <a:srgbClr val="9966FF"/>
            </a:gs>
            <a:gs pos="57000">
              <a:srgbClr val="CC99FF"/>
            </a:gs>
            <a:gs pos="78000">
              <a:srgbClr val="99CCFF"/>
            </a:gs>
            <a:gs pos="100000">
              <a:srgbClr val="CCCC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передумов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ринкової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економіки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європейської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цивілізації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XVI -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перша половина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XVII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ст.).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Історико-економічні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передумови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та теоретико-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методологічні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особливості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етапи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меркантилістської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доктрини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61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 algn="just"/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поступове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витіснення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натурального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товарним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виробництвом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товарообігу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поглиблення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товарно-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грошових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відносин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розширення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торговельних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зв'язків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інтенсивний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міжнародної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світового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ринку,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започатковане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великими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географічними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відкриттями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XV—XVI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ст.;</a:t>
            </a:r>
          </a:p>
          <a:p>
            <a:pPr lvl="0" algn="just"/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ліквідація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політичної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роздробленості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західноєвропейських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бурхливий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становлення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централізованих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національних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держав,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утвердження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системі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світогосподарських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зв'язків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утворення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перших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колоніальних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імперій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Нового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світу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/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поглиблення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суспільного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поділу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мануфактурного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великих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підприємств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зорієнтованих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зростаючий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ринковий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попит та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задоволення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експортних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потреб;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346646"/>
            <a:ext cx="8568952" cy="6340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Головні передумови генезису меркантилізму: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60848"/>
            <a:ext cx="8496944" cy="439248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занепаду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середньовічного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феодалізму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Європі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(ХІУ-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ХУст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первісного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передумов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переходу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простого товарного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приватнопідприємницького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ринкового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утвердження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зміцнення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європейських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держав,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найсильніші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яких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захоплювали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колонії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вели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боротьбу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поділ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сфер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впливу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346646"/>
            <a:ext cx="8568952" cy="12101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Економічні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ідеї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відобразили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історичні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реалії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епохи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46646"/>
            <a:ext cx="8568952" cy="128215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економічній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літературі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розглядається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- Як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економічна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політика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феодально-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абсолютистських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держав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епохи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первісного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відображала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інтереси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торговельного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сприяла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переходу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простого до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розвинутого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приватнопідприємницького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товарного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Характерною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ознакою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економічної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політики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яскраво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виражений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протекціонізм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спрямований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перевищення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експорту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імпортом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метою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країні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підтримку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експансії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торговельного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капіталу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заохочення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монопольних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торговельних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об'єднань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захист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заохочення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національної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промисловості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нарощування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експорт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пільг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субсидій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експортерам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привілеїв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монопольних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прав,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експортних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премій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субсидій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24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обмеження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імпорту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готової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продукції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особливо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предметів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розкоші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шляхом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встановлення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високих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ввізних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митних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зборів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квот,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тарифів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заборону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обмеження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вивезення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сировини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заохочення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ввезення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 метою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підтримки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низькому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рівні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експортних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готову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продукцію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удосконалення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флоту,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мореплавства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 метою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загарбання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колоній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поширення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колоніальної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1853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3200" b="1" i="1" dirty="0">
                <a:latin typeface="Times New Roman" pitchFamily="18" charset="0"/>
                <a:cs typeface="Times New Roman" pitchFamily="18" charset="0"/>
              </a:rPr>
              <a:t>Теоретико-методологічні особливості меркантилізму: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8457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трактування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грошей як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найвищої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абсолютної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ототожнення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грошей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золотом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сріблом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аналіз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зовнішньої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обґрунтування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доктрини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активного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торговельного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балансу, мета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— "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продавати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— мало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купувати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пошук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шляхів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збагачення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нації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нееквівалентності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зовнішньоторговельного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обміну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антагонізму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економічних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інтересів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конкуруючих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світовому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ринку держав.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світову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дивились як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боротьбу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державами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того,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них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вдасться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забрати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собі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найбільшу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частку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існуючого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золота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срібла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2646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вмотивування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становлення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національних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держав,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необхідності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сильної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централізованої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влади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активної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уряду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накопичення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країни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грошовій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трактування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сфери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сільськогосподарського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мануфактурного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як переду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мови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успішного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постачання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необхідних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для продажу;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обґрунтування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необхідності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високої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зайнятості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населення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переконання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імпортні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сировина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напівфабрикати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капіталомісткими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експорт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готових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інтенсивне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2380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924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457200" algn="just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цих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економічних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процесів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явищ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формується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вчення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4400" lvl="1" indent="-514350" algn="just">
              <a:buFont typeface="+mj-lt"/>
              <a:buAutoNum type="arabi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розглядаються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як абсолютна форма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14400" lvl="1" indent="-514350" algn="just">
              <a:buFont typeface="+mj-lt"/>
              <a:buAutoNum type="arabi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об'єктом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виключно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сфера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обігу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14400" lvl="1" indent="-514350" algn="just">
              <a:buFont typeface="+mj-lt"/>
              <a:buAutoNum type="arabicParenR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джерело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грошовій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зовнішня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видобування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благородних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металів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етапи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меркантилістської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доктрини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своєму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пройшов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два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історичні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етапи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02190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457200" algn="just">
              <a:buNone/>
            </a:pPr>
            <a:r>
              <a:rPr lang="uk-UA" i="1" dirty="0">
                <a:latin typeface="Times New Roman" pitchFamily="18" charset="0"/>
                <a:cs typeface="Times New Roman" pitchFamily="18" charset="0"/>
              </a:rPr>
              <a:t>-  ранній меркантилізм, якому відповідає теорія грошового балансу та утвердження монетарної системи (14 - 15 ст.);</a:t>
            </a:r>
          </a:p>
          <a:p>
            <a:pPr marL="0" indent="457200" algn="just">
              <a:buNone/>
            </a:pPr>
            <a:r>
              <a:rPr lang="uk-UA" i="1" dirty="0">
                <a:latin typeface="Times New Roman" pitchFamily="18" charset="0"/>
                <a:cs typeface="Times New Roman" pitchFamily="18" charset="0"/>
              </a:rPr>
              <a:t>- пізній меркантилізм, якому відповідає теорія торговельного балансу та утвердження мануфактурної системи 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i="1" dirty="0">
                <a:latin typeface="Times New Roman" pitchFamily="18" charset="0"/>
                <a:cs typeface="Times New Roman" pitchFamily="18" charset="0"/>
              </a:rPr>
              <a:t>16-17 ст.).</a:t>
            </a:r>
            <a:endParaRPr lang="uk-UA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41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Ранній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монетарна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система)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виник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 початку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епохи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великих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географічних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відкриттів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актуальним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середини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XVI ст.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872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Найбільш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відомими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представниками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раннього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англієць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В. Стаффорд (1554-1612),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італійці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Г.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Скаруффі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(1519—1584), Б.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Даванцаті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(1529—1606) 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005064"/>
            <a:ext cx="828092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Центральним пунктом економічного учення ранніх меркантилістів була доктрина активного грошового балансу, спрямована на обґрунтування політики накопичення золота та срібла у національних масштабах шляхом жорсткої регламентації грошового обігу та зовнішньої торгівлі.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передумов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ринкової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економіки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європейської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цивілізації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(XVI - перша половина XVII ст.)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065315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XVI-XVIII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ст. в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Західної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Європи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поступово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створюються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для переходу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феодального до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індустріального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суспільства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пов'язано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розвитком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товарно-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грошових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відносин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містах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початком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руйнування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натурального феодального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зростанням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обсягів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виникають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перші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великі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капітали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розвивається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лихварство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457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категорично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заборонялося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вивезення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золота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срібла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межі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країни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стимулювалося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вивезення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кордон та продаж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максимально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високими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цінами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всебічно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обмежувався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імпорт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шляхом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запровадження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високих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митних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зборів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товари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ввозяться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діяльність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іноземних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купців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підлягала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строгому контролю.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32656"/>
            <a:ext cx="820891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Згідно з доктриною активного грошового балансу (монетарною системою):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Стаффорд</a:t>
            </a:r>
            <a:r>
              <a:rPr lang="uk-UA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Уїльям (1554-1612) - англійський економіст, представник раннього меркантилізму. </a:t>
            </a:r>
            <a:endParaRPr lang="uk-UA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uk-UA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Передбачуваний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 памфлету </a:t>
            </a:r>
            <a:r>
              <a:rPr lang="uk-UA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«Короткий виклад деяких звичних скарг різних наших співвітчизників»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(опублікований в 1581 р. під ініціалами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W.S.). </a:t>
            </a:r>
          </a:p>
          <a:p>
            <a:pPr marL="0" indent="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багатьох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економічних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проблем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бачив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забороні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вивозу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благородних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металів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регламентації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метою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обмеження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імпорту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(особливо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мануфактурних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предметів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розкоші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заохоченні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господарської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пов'язаної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притокою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країну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грошей;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відстоював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вітчизняної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промисловості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529516"/>
            <a:ext cx="820891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Економічні погляди </a:t>
            </a:r>
            <a:r>
              <a:rPr lang="uk-UA" sz="2800" b="1" i="1" dirty="0" err="1">
                <a:latin typeface="Times New Roman" pitchFamily="18" charset="0"/>
                <a:cs typeface="Times New Roman" pitchFamily="18" charset="0"/>
              </a:rPr>
              <a:t>Стаффорда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0486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супротивником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орієнтації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і на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сільськогосподарське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виробництво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вважаючи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вивіз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готових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промислових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сукно) в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порівнянні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вивозом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сировини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шерсть)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більшою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мірою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сприяє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зростанню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зайнятості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збільшенню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багатства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країни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засуджував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псування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монети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приносить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вигоду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державі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але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своїм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результатом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підвищення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погіршення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матеріального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положення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народу; </a:t>
            </a:r>
          </a:p>
          <a:p>
            <a:pPr algn="just"/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виступав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проти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номіналізму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доводячи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держава не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свій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розсуд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визначати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вартість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монети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прихильник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металевої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теорії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грошей,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ототожнював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гроші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благородними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металами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68571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672407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Гаспар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Скаруффі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(1519-1584)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будучи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професійним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банкіром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написав у 1582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році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Роздуми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 монету і 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справжню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пропорційність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золотом і </a:t>
            </a:r>
            <a:r>
              <a:rPr lang="ru-RU" sz="3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сріблом</a:t>
            </a: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розвивав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ідеї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близькі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монетаризму.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67544" y="332656"/>
            <a:ext cx="820891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800" b="1" i="1" dirty="0" err="1">
                <a:latin typeface="Times New Roman" pitchFamily="18" charset="0"/>
                <a:cs typeface="Times New Roman" pitchFamily="18" charset="0"/>
              </a:rPr>
              <a:t>Скаруффі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 запропонував: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070734"/>
            <a:ext cx="8208912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1. Проект скликання загальноєвропейської конференції під керівництвом папи або імператора з метою налагодити грошовий обіг у міжнародному масштабі. </a:t>
            </a:r>
          </a:p>
          <a:p>
            <a:pPr algn="just"/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2. У різних країнах, а іноді й у різних регіонах в межах країни, існували різні грошові системи, що звичайно ускладнювало розрахунки і перекази грошей з одного місця в друге. </a:t>
            </a:r>
          </a:p>
          <a:p>
            <a:pPr algn="just"/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3. Запропонував встановити єдину загальноєвропейську грошову систему, визнати золото та срібло валютними металами, прирівняти одну вагову частину золота до 12 вагових частин срібла. </a:t>
            </a:r>
          </a:p>
          <a:p>
            <a:pPr algn="just"/>
            <a:r>
              <a:rPr lang="uk-UA" sz="2400" i="1" dirty="0">
                <a:latin typeface="Times New Roman" pitchFamily="18" charset="0"/>
                <a:cs typeface="Times New Roman" pitchFamily="18" charset="0"/>
              </a:rPr>
              <a:t>4. На відміну від інших монетаристів рекомендував ліквідувати національні бар'єри, що обмежують обіг; золото і срібло трактував як звичайні товари.</a:t>
            </a:r>
            <a:endParaRPr lang="uk-UA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Пізній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мануфактурна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система)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виник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другій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половині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XVI ст., досягнувши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розквіту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XVII ст.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844824"/>
            <a:ext cx="8208912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	Його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найбільш відомими представниками були англієць Т.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Мен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(1571 —1641), французи Ж.Б.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Кольбер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(1619—1683), А.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Монкретьєн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(1575—1621), італієць А.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Серра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(XVI—XVII ст.) та ін.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573016"/>
            <a:ext cx="8208912" cy="3108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	Пізній 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меркантилізм</a:t>
            </a:r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- базувався на теорії «торгового балансу»</a:t>
            </a:r>
            <a:r>
              <a:rPr lang="uk-UA" sz="2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згідно з якою держава тим багатіша, чим більше надлишок вивезених товарів над ввезеними.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свою чергу перевага експорту над імпортом (активний торговий баланс) веде до припливу золота й срібла з-за кордону (активний грошовий баланс).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стимулювання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вивіз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сприяння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посередницькій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купців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своєї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країни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 кордоном - перепродаж там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іноземних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заборона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ввезення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предметів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розкоші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протекціонізм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» 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торгівлі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заохочування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експорту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місцевих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і разом з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високе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мито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імпорту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гроші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засіб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засіб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обігу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332656"/>
            <a:ext cx="820891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Для цього використовувалися: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532440" cy="20882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Найбільш стисло і точно суть меркантилізму викладена в книзі 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Т. </a:t>
            </a:r>
            <a:r>
              <a:rPr lang="uk-UA" sz="2800" b="1" i="1" dirty="0" err="1">
                <a:latin typeface="Times New Roman" pitchFamily="18" charset="0"/>
                <a:cs typeface="Times New Roman" pitchFamily="18" charset="0"/>
              </a:rPr>
              <a:t>Мена</a:t>
            </a:r>
            <a:r>
              <a:rPr lang="uk-UA" sz="2800" b="1" i="1" dirty="0">
                <a:latin typeface="Times New Roman" pitchFamily="18" charset="0"/>
                <a:cs typeface="Times New Roman" pitchFamily="18" charset="0"/>
              </a:rPr>
              <a:t> «Багатство Англії у зовнішній торгівлі, або баланс нашої зовнішньої торгівлі як принцип нашого багатства» (1664 р.):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636912"/>
            <a:ext cx="849694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2800" i="1" dirty="0"/>
              <a:t>1. Т. </a:t>
            </a:r>
            <a:r>
              <a:rPr lang="uk-UA" sz="2800" i="1" dirty="0" err="1"/>
              <a:t>Мен</a:t>
            </a:r>
            <a:r>
              <a:rPr lang="uk-UA" sz="2800" i="1" dirty="0"/>
              <a:t> бачив багатство переважно  в його грошовому виразі - у золоті і сріблі. Розвиток виробництва він розглядав як засіб розширення торгівлі.</a:t>
            </a:r>
            <a:endParaRPr lang="ru-RU" sz="2800" dirty="0"/>
          </a:p>
          <a:p>
            <a:pPr algn="just"/>
            <a:r>
              <a:rPr lang="uk-UA" sz="2800" i="1" dirty="0"/>
              <a:t>2. Т. </a:t>
            </a:r>
            <a:r>
              <a:rPr lang="uk-UA" sz="2800" i="1" dirty="0" err="1"/>
              <a:t>Мен</a:t>
            </a:r>
            <a:r>
              <a:rPr lang="uk-UA" sz="2800" i="1" dirty="0"/>
              <a:t>, хоч і визнавав, що приплив дорогоцінних металів підвищить внутрішні ціни, все ж наполягав саме на цьому положенні. Він був переконаний, що товар потрібно </a:t>
            </a:r>
            <a:r>
              <a:rPr lang="ru-RU" sz="2800" i="1" dirty="0"/>
              <a:t>«</a:t>
            </a:r>
            <a:r>
              <a:rPr lang="uk-UA" sz="2800" i="1" dirty="0"/>
              <a:t>продавати якомога дешевше, аби лише не втратити збуту...</a:t>
            </a:r>
            <a:r>
              <a:rPr lang="ru-RU" sz="2800" dirty="0"/>
              <a:t>»</a:t>
            </a:r>
            <a:r>
              <a:rPr lang="uk-UA" sz="2800" i="1" dirty="0"/>
              <a:t>. </a:t>
            </a:r>
            <a:endParaRPr lang="uk-UA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uk-UA" i="1" dirty="0"/>
              <a:t>3</a:t>
            </a:r>
            <a:r>
              <a:rPr lang="uk-UA" b="1" i="1" dirty="0"/>
              <a:t>.</a:t>
            </a:r>
            <a:r>
              <a:rPr lang="uk-UA" i="1" dirty="0"/>
              <a:t> Т. </a:t>
            </a:r>
            <a:r>
              <a:rPr lang="uk-UA" i="1" dirty="0" err="1"/>
              <a:t>Мен</a:t>
            </a:r>
            <a:r>
              <a:rPr lang="uk-UA" i="1" dirty="0"/>
              <a:t>, як і інші меркантилісти, був далекий від намагання створити певну </a:t>
            </a:r>
            <a:r>
              <a:rPr lang="ru-RU" b="1" i="1" dirty="0"/>
              <a:t>«</a:t>
            </a:r>
            <a:r>
              <a:rPr lang="uk-UA" i="1" dirty="0"/>
              <a:t>систему</a:t>
            </a:r>
            <a:r>
              <a:rPr lang="ru-RU" dirty="0"/>
              <a:t>»</a:t>
            </a:r>
            <a:r>
              <a:rPr lang="uk-UA" i="1" dirty="0"/>
              <a:t> економічних поглядів. Однак економічні думки мають свою логіку, і Т. </a:t>
            </a:r>
            <a:r>
              <a:rPr lang="uk-UA" i="1" dirty="0" err="1"/>
              <a:t>Мен</a:t>
            </a:r>
            <a:r>
              <a:rPr lang="uk-UA" i="1" dirty="0"/>
              <a:t>, відображаючи реальність, змушений був оперувати такими теоретичними термінами, як товар, гроші, прибуток, капітал тощо. І намагався при цьому встановити причинний зв'язок між ними.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1468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2484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Вирішальна роль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у процесі розкладу феодального господарства та переходу до індустріального суспільства належить розвитку науки, техніки, сільськогосподарського виробництва, які створили передумови для здійснення </a:t>
            </a:r>
            <a:r>
              <a:rPr lang="uk-UA" i="1" dirty="0">
                <a:latin typeface="Times New Roman" pitchFamily="18" charset="0"/>
                <a:cs typeface="Times New Roman" pitchFamily="18" charset="0"/>
              </a:rPr>
              <a:t>Великих географічних відкриттів кінця XV - початку XVIII ст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92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Теоретичні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основи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меркантилізму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Франції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закладені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Трактаті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політичної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економії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» (1615),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автором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Антуан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Монкретьєн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вперше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ввів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соціально-економічну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літературу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термін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u="sng" dirty="0" err="1">
                <a:latin typeface="Times New Roman" pitchFamily="18" charset="0"/>
                <a:cs typeface="Times New Roman" pitchFamily="18" charset="0"/>
              </a:rPr>
              <a:t>політична</a:t>
            </a:r>
            <a:r>
              <a:rPr lang="ru-RU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latin typeface="Times New Roman" pitchFamily="18" charset="0"/>
                <a:cs typeface="Times New Roman" pitchFamily="18" charset="0"/>
              </a:rPr>
              <a:t>економія</a:t>
            </a: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87850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Автор «Трактату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політичної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економії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передбачав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найбільш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корисним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станом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вважав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купців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торгівлю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характеризував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як мету ремесла;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активне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втручання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держави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економіку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розглядав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найважливіший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фактор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нагромадження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зміцнення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країни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рекомендував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розвивати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мануфактури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створювати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ремісничі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школи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підвищувати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якість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розширювати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торгівлю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товарами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національного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витісняючи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французького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ринку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іноземних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купців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0389333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3600" b="1" i="1" dirty="0" smtClean="0"/>
              <a:t>	Меркантилізм</a:t>
            </a:r>
            <a:r>
              <a:rPr lang="uk-UA" sz="3600" dirty="0" smtClean="0"/>
              <a:t> </a:t>
            </a:r>
            <a:r>
              <a:rPr lang="uk-UA" sz="3600" dirty="0"/>
              <a:t>як течія економічної думки ще не є економічною наукою. Його, доктрина зводиться до практичних рекомендацій щодо накопичення приватного і національного багатства.</a:t>
            </a:r>
            <a:endParaRPr lang="ru-RU" sz="3600" dirty="0"/>
          </a:p>
          <a:p>
            <a:pPr algn="just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9898912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b="1" i="1" dirty="0"/>
              <a:t>Пізні меркантилісти</a:t>
            </a:r>
            <a:r>
              <a:rPr lang="uk-UA" dirty="0"/>
              <a:t> відстоювали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політику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протекціонізму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спрямовану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активного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торговельного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балансу і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захоплення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зовнішніх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ринків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обґрунтовували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необхідність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адміністративних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економічних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заходів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реалізації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цієї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мети: </a:t>
            </a:r>
          </a:p>
          <a:p>
            <a:pPr algn="just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державної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підтримки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вітчизняного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заохочення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мануфактур,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торговельних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компаній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акціонерних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товариств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регулювання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експортно-імпортних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через систему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митних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заходів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встановлення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заохочувальних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премій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вітчизняним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товаровиробникам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тощо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31790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uk-UA" sz="3600" b="1" i="1" dirty="0"/>
              <a:t>Слід зазначити</a:t>
            </a:r>
            <a:r>
              <a:rPr lang="uk-UA" sz="3600" dirty="0"/>
              <a:t>, що ототожнюючи багатство з грошима, пізній меркантилізм (на відміну від раннього) вбачав головну функцію грошей не у накопиченні скарбів, а у постійному їх русі, обігу. По суті гроші трактувались як капітал, висувалась вимога всілякого прискорення їх руху у сфері зовнішньоторговельного обміну з тим, щоб вони приносили нові, більші гроші</a:t>
            </a:r>
            <a:r>
              <a:rPr lang="uk-UA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67766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uk-UA" i="1" dirty="0">
                <a:latin typeface="Times New Roman" pitchFamily="18" charset="0"/>
                <a:cs typeface="Times New Roman" pitchFamily="18" charset="0"/>
              </a:rPr>
              <a:t>Досягнення західноєвропейських країн у кінці XV - на початку XVI ст. у промисловості й сільському господарстві дали можливість значно збільшити обсяги виробництва товарів та товарообіг. Однак для зростаючого товарообігу в Західній Європі вже не вистачало золота та срібла як засобу обертання і платні, з якого карбувалися гроші, адже паперових грошей європейці ще не знали.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41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719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sz="3600" b="1" i="1" dirty="0">
                <a:latin typeface="Times New Roman" pitchFamily="18" charset="0"/>
                <a:cs typeface="Times New Roman" pitchFamily="18" charset="0"/>
              </a:rPr>
              <a:t>Головними причинами організації європейцями морських експедицій у кінці XV ст. були: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46334454"/>
              </p:ext>
            </p:extLst>
          </p:nvPr>
        </p:nvGraphicFramePr>
        <p:xfrm>
          <a:off x="0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7223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76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найважливіші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1488 р.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Португальські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мореплавники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Кан та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Діаш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обстежили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узбережжя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західної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південної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Африки.</a:t>
            </a:r>
          </a:p>
          <a:p>
            <a:pPr algn="just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1492 р.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Колумб,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вважаючи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Індія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знаходиться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заході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Атлантичного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узбережжя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відкрив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Америку, Кубу,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острови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Гаїті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1497-1499 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Васко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де Гама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відкрив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морський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шлях з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Західної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Європи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навколо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південної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Африки в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Індію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32656"/>
            <a:ext cx="828092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Морські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експедиції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здійснили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європейці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кінця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XV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до початку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XVIII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ст.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увійшли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історію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Великі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географічні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відкриття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економіки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країн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Західної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Європи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дуже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велике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944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2068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найважливіші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1498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Англійський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капітан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Кабот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відкриває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Ньюфаундленд.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1499 р.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Португальці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відкривають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Бразилію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1513-1525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Іспанські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завойовники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перейшли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Панамський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перешийок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досягли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Тихого океану. Кортес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завойовує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Мексику.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1506 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Португальці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відкривають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острів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Мадагаскар.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1519-1522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Магеллан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здійснює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вперше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навколосвітню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подорож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відкриває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багато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земель,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зокрема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острови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сучасної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Індонезії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1531-1532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Писарро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завойовує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території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Південної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Америки.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1606-1644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голландські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мореплавники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відкривають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новий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континент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Австралію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Нову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Зеландію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59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176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колоніальної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першими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колоніальними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державами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стають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Іспанія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Португалія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великі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географічні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відкриття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привели до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утворення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світового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ринку;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створюються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міжнародного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поділу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світового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господарства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світового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ринку;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утворюються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торговельні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компанії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активно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включилися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  у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боротьбу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нові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ринки.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найбільшими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англійська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голландська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Ост-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Індська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компанії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активно проводили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нееквівалентну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торгівлю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колоніями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одержуючи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величезні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прибутки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6632"/>
            <a:ext cx="8280920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Головна мета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морських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експедицій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полягала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якомога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скоріше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досягти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країн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Сходу та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оволодіти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latin typeface="Times New Roman" pitchFamily="18" charset="0"/>
                <a:cs typeface="Times New Roman" pitchFamily="18" charset="0"/>
              </a:rPr>
              <a:t>багатствами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628800"/>
            <a:ext cx="828092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Найвагомішим наслідком Великих географічних відкриттів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було: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615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2234</Words>
  <Application>Microsoft Office PowerPoint</Application>
  <PresentationFormat>Экран (4:3)</PresentationFormat>
  <Paragraphs>149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Тема 5. Формування передумов ринкової економіки в країнах європейської цивілізації (XVI - перша половина XVII ст.)</vt:lpstr>
      <vt:lpstr>План</vt:lpstr>
      <vt:lpstr>1. Формування передумов ринкової економіки в країнах європейської цивілізації (XVI - перша половина XVII ст.)</vt:lpstr>
      <vt:lpstr>Презентация PowerPoint</vt:lpstr>
      <vt:lpstr>Презентация PowerPoint</vt:lpstr>
      <vt:lpstr>Головними причинами організації європейцями морських експедицій у кінці XV ст. були: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 класичному вигляді процес первісного нагромадження капіталу відбувався в Англії:</vt:lpstr>
      <vt:lpstr>Презентация PowerPoint</vt:lpstr>
      <vt:lpstr>Другою стороною первісного нагромадження капіталу було накопичення значних сум грошей у руках окремих людей. Тут для Англії були характерні такі джерела, як:</vt:lpstr>
      <vt:lpstr>Голландія. </vt:lpstr>
      <vt:lpstr>Презентация PowerPoint</vt:lpstr>
      <vt:lpstr>Презентация PowerPoint</vt:lpstr>
      <vt:lpstr>2. Історико-економічні передумови виникнення та теоретико-методологічні особливості меркантилізму</vt:lpstr>
      <vt:lpstr>Головні передумови генезису меркантилізму:</vt:lpstr>
      <vt:lpstr>Економічні ідеї меркантилізму відобразили історичні реалії епохи:</vt:lpstr>
      <vt:lpstr>В економічній літературі меркантилізм розглядається: </vt:lpstr>
      <vt:lpstr>Характерною ознакою економічної політики меркантилізму був яскраво виражений протекціонізм , спрямований:</vt:lpstr>
      <vt:lpstr>Презентация PowerPoint</vt:lpstr>
      <vt:lpstr>Теоретико-методологічні особливості меркантилізму:</vt:lpstr>
      <vt:lpstr>Презентация PowerPoint</vt:lpstr>
      <vt:lpstr>3. Основні етапи меркантилістської доктрини</vt:lpstr>
      <vt:lpstr>У своєму розвитку меркантилізм пройшов два історичні етапи:</vt:lpstr>
      <vt:lpstr>Ранній меркантилізм (монетарна система) виник до початку епохи великих географічних ( відкриттів і був актуальним до середини XVI ст.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Пізній меркантилізм (мануфактурна система) виник у другій половині XVI ст., досягнувши розквіту в XVII ст.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Автор «Трактату політичної економії» передбачав:</vt:lpstr>
      <vt:lpstr>Презентация PowerPoint</vt:lpstr>
      <vt:lpstr>Пізні меркантилісти відстоювали: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5. Формування передумов ринкової економіки в країнах європейської цивілізації (XVI - перша половина XVII ст.)</dc:title>
  <dc:creator>Яна</dc:creator>
  <cp:lastModifiedBy>Яна</cp:lastModifiedBy>
  <cp:revision>83</cp:revision>
  <dcterms:created xsi:type="dcterms:W3CDTF">2013-12-25T18:52:34Z</dcterms:created>
  <dcterms:modified xsi:type="dcterms:W3CDTF">2014-02-23T19:29:47Z</dcterms:modified>
</cp:coreProperties>
</file>