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f016afc4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f016afc4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f016afc4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f016afc4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3f016afc41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f016afc41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133840d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133840d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133840d8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133840d8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133840d8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133840d8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f016afc41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f016afc41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133840d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133840d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133840d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133840d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133840d8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133840d8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f016afc41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f016afc41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ja"/>
              <a:t>株式会社ユニクロ様</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a:t>
            </a:r>
            <a:r>
              <a:rPr lang="ja"/>
              <a:t>ステテコ・リラコページのリニューアル』</a:t>
            </a:r>
            <a:endParaRPr/>
          </a:p>
          <a:p>
            <a:pPr indent="0" lvl="0" marL="0">
              <a:spcBef>
                <a:spcPts val="0"/>
              </a:spcBef>
              <a:spcAft>
                <a:spcPts val="0"/>
              </a:spcAft>
              <a:buNone/>
            </a:pPr>
            <a:r>
              <a:rPr lang="ja"/>
              <a:t>のご提案</a:t>
            </a:r>
            <a:endParaRPr/>
          </a:p>
        </p:txBody>
      </p:sp>
      <p:sp>
        <p:nvSpPr>
          <p:cNvPr id="56" name="Google Shape;56;p13"/>
          <p:cNvSpPr txBox="1"/>
          <p:nvPr/>
        </p:nvSpPr>
        <p:spPr>
          <a:xfrm>
            <a:off x="4091250" y="3859250"/>
            <a:ext cx="1549200" cy="85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ー東京A班ー</a:t>
            </a:r>
            <a:endParaRPr>
              <a:solidFill>
                <a:schemeClr val="dk2"/>
              </a:solidFill>
            </a:endParaRPr>
          </a:p>
        </p:txBody>
      </p:sp>
      <p:sp>
        <p:nvSpPr>
          <p:cNvPr id="57" name="Google Shape;57;p13"/>
          <p:cNvSpPr/>
          <p:nvPr/>
        </p:nvSpPr>
        <p:spPr>
          <a:xfrm>
            <a:off x="9250" y="3198950"/>
            <a:ext cx="1896300" cy="1944600"/>
          </a:xfrm>
          <a:prstGeom prst="rtTriangle">
            <a:avLst/>
          </a:prstGeom>
          <a:solidFill>
            <a:srgbClr val="CFE2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13"/>
          <p:cNvSpPr/>
          <p:nvPr/>
        </p:nvSpPr>
        <p:spPr>
          <a:xfrm rot="10800000">
            <a:off x="7247700" y="0"/>
            <a:ext cx="1896300" cy="1944600"/>
          </a:xfrm>
          <a:prstGeom prst="rtTriangle">
            <a:avLst/>
          </a:prstGeom>
          <a:solidFill>
            <a:srgbClr val="CFE2F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p:nvPr/>
        </p:nvSpPr>
        <p:spPr>
          <a:xfrm>
            <a:off x="0" y="0"/>
            <a:ext cx="9144000" cy="691800"/>
          </a:xfrm>
          <a:prstGeom prst="rect">
            <a:avLst/>
          </a:prstGeom>
          <a:solidFill>
            <a:srgbClr val="CFE2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ja"/>
              <a:t>ワイヤーフレーム（1）</a:t>
            </a:r>
            <a:endParaRPr/>
          </a:p>
        </p:txBody>
      </p:sp>
      <p:sp>
        <p:nvSpPr>
          <p:cNvPr id="147" name="Google Shape;147;p22"/>
          <p:cNvSpPr/>
          <p:nvPr/>
        </p:nvSpPr>
        <p:spPr>
          <a:xfrm>
            <a:off x="545800" y="858475"/>
            <a:ext cx="2599500" cy="231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Google Shape;148;p22"/>
          <p:cNvSpPr txBox="1"/>
          <p:nvPr/>
        </p:nvSpPr>
        <p:spPr>
          <a:xfrm>
            <a:off x="545800" y="1473750"/>
            <a:ext cx="2599500" cy="691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9" name="Google Shape;149;p22"/>
          <p:cNvSpPr txBox="1"/>
          <p:nvPr/>
        </p:nvSpPr>
        <p:spPr>
          <a:xfrm>
            <a:off x="1346050" y="789175"/>
            <a:ext cx="999000" cy="36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ヘッダー</a:t>
            </a:r>
            <a:endParaRPr>
              <a:solidFill>
                <a:schemeClr val="dk2"/>
              </a:solidFill>
            </a:endParaRPr>
          </a:p>
        </p:txBody>
      </p:sp>
      <p:sp>
        <p:nvSpPr>
          <p:cNvPr id="150" name="Google Shape;150;p22"/>
          <p:cNvSpPr/>
          <p:nvPr/>
        </p:nvSpPr>
        <p:spPr>
          <a:xfrm>
            <a:off x="545800" y="1166113"/>
            <a:ext cx="673200" cy="231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Google Shape;151;p22"/>
          <p:cNvSpPr/>
          <p:nvPr/>
        </p:nvSpPr>
        <p:spPr>
          <a:xfrm>
            <a:off x="1262500" y="1166100"/>
            <a:ext cx="673200" cy="231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Google Shape;152;p22"/>
          <p:cNvSpPr txBox="1"/>
          <p:nvPr/>
        </p:nvSpPr>
        <p:spPr>
          <a:xfrm>
            <a:off x="609550" y="1096825"/>
            <a:ext cx="545700" cy="36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tab1</a:t>
            </a:r>
            <a:endParaRPr>
              <a:solidFill>
                <a:schemeClr val="dk2"/>
              </a:solidFill>
            </a:endParaRPr>
          </a:p>
        </p:txBody>
      </p:sp>
      <p:sp>
        <p:nvSpPr>
          <p:cNvPr id="153" name="Google Shape;153;p22"/>
          <p:cNvSpPr txBox="1"/>
          <p:nvPr/>
        </p:nvSpPr>
        <p:spPr>
          <a:xfrm>
            <a:off x="1326250" y="1096825"/>
            <a:ext cx="545700" cy="36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tab2</a:t>
            </a:r>
            <a:endParaRPr>
              <a:solidFill>
                <a:schemeClr val="dk2"/>
              </a:solidFill>
            </a:endParaRPr>
          </a:p>
        </p:txBody>
      </p:sp>
      <p:sp>
        <p:nvSpPr>
          <p:cNvPr id="154" name="Google Shape;154;p22"/>
          <p:cNvSpPr/>
          <p:nvPr/>
        </p:nvSpPr>
        <p:spPr>
          <a:xfrm>
            <a:off x="2030775" y="3429650"/>
            <a:ext cx="95700" cy="9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Google Shape;155;p22"/>
          <p:cNvSpPr/>
          <p:nvPr/>
        </p:nvSpPr>
        <p:spPr>
          <a:xfrm>
            <a:off x="1666825" y="3429650"/>
            <a:ext cx="95700" cy="9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22"/>
          <p:cNvSpPr/>
          <p:nvPr/>
        </p:nvSpPr>
        <p:spPr>
          <a:xfrm>
            <a:off x="1848800" y="3429650"/>
            <a:ext cx="95700" cy="92400"/>
          </a:xfrm>
          <a:prstGeom prst="ellipse">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22"/>
          <p:cNvSpPr/>
          <p:nvPr/>
        </p:nvSpPr>
        <p:spPr>
          <a:xfrm>
            <a:off x="1433500" y="2234725"/>
            <a:ext cx="820800" cy="1124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58" name="Google Shape;158;p22"/>
          <p:cNvCxnSpPr/>
          <p:nvPr/>
        </p:nvCxnSpPr>
        <p:spPr>
          <a:xfrm rot="10800000">
            <a:off x="2744200" y="2227625"/>
            <a:ext cx="397800" cy="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22"/>
          <p:cNvCxnSpPr/>
          <p:nvPr/>
        </p:nvCxnSpPr>
        <p:spPr>
          <a:xfrm rot="10800000">
            <a:off x="545800" y="2227625"/>
            <a:ext cx="397800" cy="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22"/>
          <p:cNvCxnSpPr/>
          <p:nvPr/>
        </p:nvCxnSpPr>
        <p:spPr>
          <a:xfrm flipH="1">
            <a:off x="935800" y="2236875"/>
            <a:ext cx="7800" cy="11091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22"/>
          <p:cNvCxnSpPr/>
          <p:nvPr/>
        </p:nvCxnSpPr>
        <p:spPr>
          <a:xfrm>
            <a:off x="2745825" y="2244750"/>
            <a:ext cx="7800" cy="11013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22"/>
          <p:cNvCxnSpPr/>
          <p:nvPr/>
        </p:nvCxnSpPr>
        <p:spPr>
          <a:xfrm rot="10800000">
            <a:off x="542500" y="3352325"/>
            <a:ext cx="397800" cy="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22"/>
          <p:cNvCxnSpPr/>
          <p:nvPr/>
        </p:nvCxnSpPr>
        <p:spPr>
          <a:xfrm rot="10800000">
            <a:off x="2747500" y="3352325"/>
            <a:ext cx="397800" cy="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22"/>
          <p:cNvCxnSpPr/>
          <p:nvPr/>
        </p:nvCxnSpPr>
        <p:spPr>
          <a:xfrm rot="10800000">
            <a:off x="545800" y="3020300"/>
            <a:ext cx="397800" cy="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22"/>
          <p:cNvCxnSpPr/>
          <p:nvPr/>
        </p:nvCxnSpPr>
        <p:spPr>
          <a:xfrm rot="10800000">
            <a:off x="2747500" y="3020300"/>
            <a:ext cx="397800" cy="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22"/>
          <p:cNvCxnSpPr/>
          <p:nvPr/>
        </p:nvCxnSpPr>
        <p:spPr>
          <a:xfrm rot="10800000">
            <a:off x="1435750" y="3022813"/>
            <a:ext cx="819600" cy="1500"/>
          </a:xfrm>
          <a:prstGeom prst="straightConnector1">
            <a:avLst/>
          </a:prstGeom>
          <a:noFill/>
          <a:ln cap="flat" cmpd="sng" w="9525">
            <a:solidFill>
              <a:schemeClr val="dk2"/>
            </a:solidFill>
            <a:prstDash val="solid"/>
            <a:round/>
            <a:headEnd len="med" w="med" type="none"/>
            <a:tailEnd len="med" w="med" type="none"/>
          </a:ln>
        </p:spPr>
      </p:cxnSp>
      <p:sp>
        <p:nvSpPr>
          <p:cNvPr id="167" name="Google Shape;167;p22"/>
          <p:cNvSpPr txBox="1"/>
          <p:nvPr/>
        </p:nvSpPr>
        <p:spPr>
          <a:xfrm>
            <a:off x="959025" y="2571750"/>
            <a:ext cx="504900" cy="26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a:t>
            </a:r>
            <a:endParaRPr>
              <a:solidFill>
                <a:schemeClr val="dk2"/>
              </a:solidFill>
            </a:endParaRPr>
          </a:p>
        </p:txBody>
      </p:sp>
      <p:sp>
        <p:nvSpPr>
          <p:cNvPr id="168" name="Google Shape;168;p22"/>
          <p:cNvSpPr txBox="1"/>
          <p:nvPr/>
        </p:nvSpPr>
        <p:spPr>
          <a:xfrm>
            <a:off x="2345050" y="2549513"/>
            <a:ext cx="504900" cy="36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a:t>
            </a:r>
            <a:endParaRPr>
              <a:solidFill>
                <a:schemeClr val="dk2"/>
              </a:solidFill>
            </a:endParaRPr>
          </a:p>
        </p:txBody>
      </p:sp>
      <p:cxnSp>
        <p:nvCxnSpPr>
          <p:cNvPr id="169" name="Google Shape;169;p22"/>
          <p:cNvCxnSpPr/>
          <p:nvPr/>
        </p:nvCxnSpPr>
        <p:spPr>
          <a:xfrm>
            <a:off x="559475" y="1488600"/>
            <a:ext cx="2595000" cy="6759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22"/>
          <p:cNvCxnSpPr/>
          <p:nvPr/>
        </p:nvCxnSpPr>
        <p:spPr>
          <a:xfrm>
            <a:off x="559475" y="2234475"/>
            <a:ext cx="360900" cy="7788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22"/>
          <p:cNvCxnSpPr/>
          <p:nvPr/>
        </p:nvCxnSpPr>
        <p:spPr>
          <a:xfrm>
            <a:off x="1438675" y="2247600"/>
            <a:ext cx="812100" cy="7734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22"/>
          <p:cNvCxnSpPr/>
          <p:nvPr/>
        </p:nvCxnSpPr>
        <p:spPr>
          <a:xfrm>
            <a:off x="2738100" y="2221550"/>
            <a:ext cx="409800" cy="791700"/>
          </a:xfrm>
          <a:prstGeom prst="straightConnector1">
            <a:avLst/>
          </a:prstGeom>
          <a:noFill/>
          <a:ln cap="flat" cmpd="sng" w="9525">
            <a:solidFill>
              <a:schemeClr val="dk2"/>
            </a:solidFill>
            <a:prstDash val="solid"/>
            <a:round/>
            <a:headEnd len="med" w="med" type="none"/>
            <a:tailEnd len="med" w="med" type="none"/>
          </a:ln>
        </p:spPr>
      </p:cxnSp>
      <p:sp>
        <p:nvSpPr>
          <p:cNvPr id="173" name="Google Shape;173;p22"/>
          <p:cNvSpPr/>
          <p:nvPr/>
        </p:nvSpPr>
        <p:spPr>
          <a:xfrm>
            <a:off x="780100" y="3616313"/>
            <a:ext cx="2127600" cy="17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Google Shape;174;p22"/>
          <p:cNvSpPr/>
          <p:nvPr/>
        </p:nvSpPr>
        <p:spPr>
          <a:xfrm>
            <a:off x="920375" y="3881600"/>
            <a:ext cx="686400" cy="82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Google Shape;175;p22"/>
          <p:cNvSpPr/>
          <p:nvPr/>
        </p:nvSpPr>
        <p:spPr>
          <a:xfrm>
            <a:off x="2080900" y="3881600"/>
            <a:ext cx="666600" cy="82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22"/>
          <p:cNvSpPr txBox="1"/>
          <p:nvPr/>
        </p:nvSpPr>
        <p:spPr>
          <a:xfrm>
            <a:off x="649750" y="-111450"/>
            <a:ext cx="4455000" cy="51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cxnSp>
        <p:nvCxnSpPr>
          <p:cNvPr id="177" name="Google Shape;177;p22"/>
          <p:cNvCxnSpPr/>
          <p:nvPr/>
        </p:nvCxnSpPr>
        <p:spPr>
          <a:xfrm>
            <a:off x="464125" y="799800"/>
            <a:ext cx="38100" cy="43437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2"/>
          <p:cNvCxnSpPr/>
          <p:nvPr/>
        </p:nvCxnSpPr>
        <p:spPr>
          <a:xfrm>
            <a:off x="3211725" y="799800"/>
            <a:ext cx="38100" cy="43437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2"/>
          <p:cNvCxnSpPr/>
          <p:nvPr/>
        </p:nvCxnSpPr>
        <p:spPr>
          <a:xfrm>
            <a:off x="928200" y="3884475"/>
            <a:ext cx="680700" cy="8121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2"/>
          <p:cNvCxnSpPr/>
          <p:nvPr/>
        </p:nvCxnSpPr>
        <p:spPr>
          <a:xfrm>
            <a:off x="2080650" y="3899950"/>
            <a:ext cx="657600" cy="81210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22"/>
          <p:cNvSpPr/>
          <p:nvPr/>
        </p:nvSpPr>
        <p:spPr>
          <a:xfrm>
            <a:off x="891850" y="4749975"/>
            <a:ext cx="95700" cy="9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22"/>
          <p:cNvSpPr/>
          <p:nvPr/>
        </p:nvSpPr>
        <p:spPr>
          <a:xfrm>
            <a:off x="1059550" y="4749975"/>
            <a:ext cx="95700" cy="9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22"/>
          <p:cNvSpPr/>
          <p:nvPr/>
        </p:nvSpPr>
        <p:spPr>
          <a:xfrm>
            <a:off x="2085375" y="4749975"/>
            <a:ext cx="95700" cy="9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Google Shape;184;p22"/>
          <p:cNvSpPr/>
          <p:nvPr/>
        </p:nvSpPr>
        <p:spPr>
          <a:xfrm>
            <a:off x="920375" y="4881850"/>
            <a:ext cx="686400" cy="24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Google Shape;185;p22"/>
          <p:cNvSpPr/>
          <p:nvPr/>
        </p:nvSpPr>
        <p:spPr>
          <a:xfrm>
            <a:off x="2066050" y="4880300"/>
            <a:ext cx="686400" cy="24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6" name="Google Shape;186;p22"/>
          <p:cNvCxnSpPr>
            <a:stCxn id="153" idx="3"/>
          </p:cNvCxnSpPr>
          <p:nvPr/>
        </p:nvCxnSpPr>
        <p:spPr>
          <a:xfrm flipH="1" rot="10800000">
            <a:off x="1871950" y="922075"/>
            <a:ext cx="2498100" cy="35970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22"/>
          <p:cNvSpPr txBox="1"/>
          <p:nvPr/>
        </p:nvSpPr>
        <p:spPr>
          <a:xfrm>
            <a:off x="4424225" y="691800"/>
            <a:ext cx="4455000" cy="35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tab1,２で</a:t>
            </a:r>
            <a:r>
              <a:rPr lang="ja">
                <a:solidFill>
                  <a:schemeClr val="dk2"/>
                </a:solidFill>
              </a:rPr>
              <a:t>男女のページの切り替えを行う</a:t>
            </a:r>
            <a:endParaRPr>
              <a:solidFill>
                <a:schemeClr val="dk2"/>
              </a:solidFill>
            </a:endParaRPr>
          </a:p>
        </p:txBody>
      </p:sp>
      <p:cxnSp>
        <p:nvCxnSpPr>
          <p:cNvPr id="188" name="Google Shape;188;p22"/>
          <p:cNvCxnSpPr/>
          <p:nvPr/>
        </p:nvCxnSpPr>
        <p:spPr>
          <a:xfrm flipH="1" rot="10800000">
            <a:off x="2849950" y="1332050"/>
            <a:ext cx="1481400" cy="31920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p22"/>
          <p:cNvSpPr txBox="1"/>
          <p:nvPr/>
        </p:nvSpPr>
        <p:spPr>
          <a:xfrm>
            <a:off x="4424225" y="1170600"/>
            <a:ext cx="4455000" cy="51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アイキャッチ写真</a:t>
            </a:r>
            <a:endParaRPr>
              <a:solidFill>
                <a:schemeClr val="dk2"/>
              </a:solidFill>
            </a:endParaRPr>
          </a:p>
          <a:p>
            <a:pPr indent="0" lvl="0" marL="0">
              <a:spcBef>
                <a:spcPts val="0"/>
              </a:spcBef>
              <a:spcAft>
                <a:spcPts val="0"/>
              </a:spcAft>
              <a:buNone/>
            </a:pPr>
            <a:r>
              <a:rPr lang="ja">
                <a:solidFill>
                  <a:schemeClr val="dk2"/>
                </a:solidFill>
              </a:rPr>
              <a:t>１０代ぐらいのモデルさんの写真を使用</a:t>
            </a:r>
            <a:endParaRPr>
              <a:solidFill>
                <a:schemeClr val="dk2"/>
              </a:solidFill>
            </a:endParaRPr>
          </a:p>
        </p:txBody>
      </p:sp>
      <p:cxnSp>
        <p:nvCxnSpPr>
          <p:cNvPr id="190" name="Google Shape;190;p22"/>
          <p:cNvCxnSpPr/>
          <p:nvPr/>
        </p:nvCxnSpPr>
        <p:spPr>
          <a:xfrm flipH="1" rot="10800000">
            <a:off x="1902750" y="2175125"/>
            <a:ext cx="2382300" cy="603300"/>
          </a:xfrm>
          <a:prstGeom prst="straightConnector1">
            <a:avLst/>
          </a:prstGeom>
          <a:noFill/>
          <a:ln cap="flat" cmpd="sng" w="9525">
            <a:solidFill>
              <a:schemeClr val="dk2"/>
            </a:solidFill>
            <a:prstDash val="solid"/>
            <a:round/>
            <a:headEnd len="med" w="med" type="none"/>
            <a:tailEnd len="med" w="med" type="triangle"/>
          </a:ln>
        </p:spPr>
      </p:cxnSp>
      <p:sp>
        <p:nvSpPr>
          <p:cNvPr id="191" name="Google Shape;191;p22"/>
          <p:cNvSpPr txBox="1"/>
          <p:nvPr/>
        </p:nvSpPr>
        <p:spPr>
          <a:xfrm>
            <a:off x="4424225" y="1859400"/>
            <a:ext cx="4455000" cy="157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・リラコ・ステテコ着用の参考となるコーディネートの写真（これも１０代のモデルさん）</a:t>
            </a:r>
            <a:endParaRPr>
              <a:solidFill>
                <a:schemeClr val="dk2"/>
              </a:solidFill>
            </a:endParaRPr>
          </a:p>
          <a:p>
            <a:pPr indent="0" lvl="0" marL="0">
              <a:spcBef>
                <a:spcPts val="0"/>
              </a:spcBef>
              <a:spcAft>
                <a:spcPts val="0"/>
              </a:spcAft>
              <a:buNone/>
            </a:pPr>
            <a:r>
              <a:rPr lang="ja">
                <a:solidFill>
                  <a:schemeClr val="dk2"/>
                </a:solidFill>
              </a:rPr>
              <a:t>・写真の下にはモデルさんの大まかなプロフィールとシンプルな一言を記載</a:t>
            </a:r>
            <a:endParaRPr>
              <a:solidFill>
                <a:schemeClr val="dk2"/>
              </a:solidFill>
            </a:endParaRPr>
          </a:p>
          <a:p>
            <a:pPr indent="0" lvl="0" marL="0">
              <a:spcBef>
                <a:spcPts val="0"/>
              </a:spcBef>
              <a:spcAft>
                <a:spcPts val="0"/>
              </a:spcAft>
              <a:buNone/>
            </a:pPr>
            <a:r>
              <a:rPr lang="ja">
                <a:solidFill>
                  <a:schemeClr val="dk2"/>
                </a:solidFill>
              </a:rPr>
              <a:t>・この部分は自動的に横にスライドするように設計</a:t>
            </a:r>
            <a:endParaRPr>
              <a:solidFill>
                <a:schemeClr val="dk2"/>
              </a:solidFill>
            </a:endParaRPr>
          </a:p>
          <a:p>
            <a:pPr indent="0" lvl="0" marL="0">
              <a:spcBef>
                <a:spcPts val="0"/>
              </a:spcBef>
              <a:spcAft>
                <a:spcPts val="0"/>
              </a:spcAft>
              <a:buNone/>
            </a:pPr>
            <a:r>
              <a:rPr lang="ja">
                <a:solidFill>
                  <a:schemeClr val="dk2"/>
                </a:solidFill>
              </a:rPr>
              <a:t>・気になるコーディネートの画像をタップすることで</a:t>
            </a:r>
            <a:endParaRPr>
              <a:solidFill>
                <a:schemeClr val="dk2"/>
              </a:solidFill>
            </a:endParaRPr>
          </a:p>
          <a:p>
            <a:pPr indent="0" lvl="0" marL="0">
              <a:spcBef>
                <a:spcPts val="0"/>
              </a:spcBef>
              <a:spcAft>
                <a:spcPts val="0"/>
              </a:spcAft>
              <a:buNone/>
            </a:pPr>
            <a:r>
              <a:rPr lang="ja">
                <a:solidFill>
                  <a:schemeClr val="dk2"/>
                </a:solidFill>
              </a:rPr>
              <a:t>画面下の商品一覧まで画面が動く</a:t>
            </a:r>
            <a:endParaRPr>
              <a:solidFill>
                <a:schemeClr val="dk2"/>
              </a:solidFill>
            </a:endParaRPr>
          </a:p>
        </p:txBody>
      </p:sp>
      <p:cxnSp>
        <p:nvCxnSpPr>
          <p:cNvPr id="192" name="Google Shape;192;p22"/>
          <p:cNvCxnSpPr>
            <a:stCxn id="156" idx="4"/>
          </p:cNvCxnSpPr>
          <p:nvPr/>
        </p:nvCxnSpPr>
        <p:spPr>
          <a:xfrm>
            <a:off x="1896650" y="3522050"/>
            <a:ext cx="2396100" cy="207600"/>
          </a:xfrm>
          <a:prstGeom prst="straightConnector1">
            <a:avLst/>
          </a:prstGeom>
          <a:noFill/>
          <a:ln cap="flat" cmpd="sng" w="9525">
            <a:solidFill>
              <a:schemeClr val="dk2"/>
            </a:solidFill>
            <a:prstDash val="solid"/>
            <a:round/>
            <a:headEnd len="med" w="med" type="none"/>
            <a:tailEnd len="med" w="med" type="triangle"/>
          </a:ln>
        </p:spPr>
      </p:cxnSp>
      <p:sp>
        <p:nvSpPr>
          <p:cNvPr id="193" name="Google Shape;193;p22"/>
          <p:cNvSpPr txBox="1"/>
          <p:nvPr/>
        </p:nvSpPr>
        <p:spPr>
          <a:xfrm>
            <a:off x="4424225" y="3598500"/>
            <a:ext cx="4455000" cy="51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横</a:t>
            </a:r>
            <a:r>
              <a:rPr lang="ja">
                <a:solidFill>
                  <a:schemeClr val="dk2"/>
                </a:solidFill>
              </a:rPr>
              <a:t>スライドで流れる画像が何枚目の画像なのか</a:t>
            </a:r>
            <a:endParaRPr>
              <a:solidFill>
                <a:schemeClr val="dk2"/>
              </a:solidFill>
            </a:endParaRPr>
          </a:p>
          <a:p>
            <a:pPr indent="0" lvl="0" marL="0">
              <a:spcBef>
                <a:spcPts val="0"/>
              </a:spcBef>
              <a:spcAft>
                <a:spcPts val="0"/>
              </a:spcAft>
              <a:buNone/>
            </a:pPr>
            <a:r>
              <a:rPr lang="ja">
                <a:solidFill>
                  <a:schemeClr val="dk2"/>
                </a:solidFill>
              </a:rPr>
              <a:t>わかりやすくする部分</a:t>
            </a:r>
            <a:endParaRPr>
              <a:solidFill>
                <a:schemeClr val="dk2"/>
              </a:solidFill>
            </a:endParaRPr>
          </a:p>
        </p:txBody>
      </p:sp>
      <p:cxnSp>
        <p:nvCxnSpPr>
          <p:cNvPr id="194" name="Google Shape;194;p22"/>
          <p:cNvCxnSpPr/>
          <p:nvPr/>
        </p:nvCxnSpPr>
        <p:spPr>
          <a:xfrm flipH="1" rot="10800000">
            <a:off x="469000" y="802738"/>
            <a:ext cx="2749800" cy="8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p:nvPr/>
        </p:nvSpPr>
        <p:spPr>
          <a:xfrm>
            <a:off x="0" y="0"/>
            <a:ext cx="9144000" cy="691800"/>
          </a:xfrm>
          <a:prstGeom prst="rect">
            <a:avLst/>
          </a:prstGeom>
          <a:solidFill>
            <a:srgbClr val="CFE2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2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ワイヤーフレーム（2）</a:t>
            </a:r>
            <a:endParaRPr/>
          </a:p>
        </p:txBody>
      </p:sp>
      <p:sp>
        <p:nvSpPr>
          <p:cNvPr id="201" name="Google Shape;201;p23"/>
          <p:cNvSpPr txBox="1"/>
          <p:nvPr/>
        </p:nvSpPr>
        <p:spPr>
          <a:xfrm>
            <a:off x="1346050" y="789175"/>
            <a:ext cx="999000" cy="36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2"/>
              </a:solidFill>
            </a:endParaRPr>
          </a:p>
        </p:txBody>
      </p:sp>
      <p:sp>
        <p:nvSpPr>
          <p:cNvPr id="202" name="Google Shape;202;p23"/>
          <p:cNvSpPr/>
          <p:nvPr/>
        </p:nvSpPr>
        <p:spPr>
          <a:xfrm>
            <a:off x="943575" y="799800"/>
            <a:ext cx="686400" cy="82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Google Shape;203;p23"/>
          <p:cNvSpPr/>
          <p:nvPr/>
        </p:nvSpPr>
        <p:spPr>
          <a:xfrm>
            <a:off x="2087550" y="799800"/>
            <a:ext cx="666600" cy="82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Google Shape;204;p23"/>
          <p:cNvSpPr txBox="1"/>
          <p:nvPr/>
        </p:nvSpPr>
        <p:spPr>
          <a:xfrm>
            <a:off x="649750" y="-111450"/>
            <a:ext cx="4455000" cy="51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205" name="Google Shape;205;p23"/>
          <p:cNvCxnSpPr/>
          <p:nvPr/>
        </p:nvCxnSpPr>
        <p:spPr>
          <a:xfrm>
            <a:off x="464125" y="799800"/>
            <a:ext cx="38100" cy="43437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23"/>
          <p:cNvCxnSpPr/>
          <p:nvPr/>
        </p:nvCxnSpPr>
        <p:spPr>
          <a:xfrm>
            <a:off x="3211725" y="799800"/>
            <a:ext cx="38100" cy="4343700"/>
          </a:xfrm>
          <a:prstGeom prst="straightConnector1">
            <a:avLst/>
          </a:prstGeom>
          <a:noFill/>
          <a:ln cap="flat" cmpd="sng" w="9525">
            <a:solidFill>
              <a:schemeClr val="dk2"/>
            </a:solidFill>
            <a:prstDash val="solid"/>
            <a:round/>
            <a:headEnd len="med" w="med" type="none"/>
            <a:tailEnd len="med" w="med" type="none"/>
          </a:ln>
        </p:spPr>
      </p:cxnSp>
      <p:sp>
        <p:nvSpPr>
          <p:cNvPr id="207" name="Google Shape;207;p23"/>
          <p:cNvSpPr/>
          <p:nvPr/>
        </p:nvSpPr>
        <p:spPr>
          <a:xfrm>
            <a:off x="943575" y="2212950"/>
            <a:ext cx="686400" cy="82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Google Shape;208;p23"/>
          <p:cNvSpPr/>
          <p:nvPr/>
        </p:nvSpPr>
        <p:spPr>
          <a:xfrm>
            <a:off x="2067750" y="2212950"/>
            <a:ext cx="686400" cy="82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Google Shape;209;p23"/>
          <p:cNvSpPr/>
          <p:nvPr/>
        </p:nvSpPr>
        <p:spPr>
          <a:xfrm>
            <a:off x="943575" y="1666175"/>
            <a:ext cx="95700" cy="9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23"/>
          <p:cNvSpPr/>
          <p:nvPr/>
        </p:nvSpPr>
        <p:spPr>
          <a:xfrm>
            <a:off x="1084425" y="1666175"/>
            <a:ext cx="95700" cy="9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23"/>
          <p:cNvSpPr/>
          <p:nvPr/>
        </p:nvSpPr>
        <p:spPr>
          <a:xfrm>
            <a:off x="2077650" y="1666175"/>
            <a:ext cx="95700" cy="9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23"/>
          <p:cNvSpPr/>
          <p:nvPr/>
        </p:nvSpPr>
        <p:spPr>
          <a:xfrm>
            <a:off x="2216850" y="1666175"/>
            <a:ext cx="95700" cy="9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Google Shape;213;p23"/>
          <p:cNvSpPr/>
          <p:nvPr/>
        </p:nvSpPr>
        <p:spPr>
          <a:xfrm>
            <a:off x="943575" y="3080150"/>
            <a:ext cx="95700" cy="9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Google Shape;214;p23"/>
          <p:cNvSpPr/>
          <p:nvPr/>
        </p:nvSpPr>
        <p:spPr>
          <a:xfrm>
            <a:off x="2077650" y="3080150"/>
            <a:ext cx="95700" cy="9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15" name="Google Shape;215;p23"/>
          <p:cNvCxnSpPr/>
          <p:nvPr/>
        </p:nvCxnSpPr>
        <p:spPr>
          <a:xfrm>
            <a:off x="951400" y="821575"/>
            <a:ext cx="672900" cy="7968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23"/>
          <p:cNvCxnSpPr/>
          <p:nvPr/>
        </p:nvCxnSpPr>
        <p:spPr>
          <a:xfrm>
            <a:off x="2096125" y="813850"/>
            <a:ext cx="657300" cy="8199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23"/>
          <p:cNvCxnSpPr/>
          <p:nvPr/>
        </p:nvCxnSpPr>
        <p:spPr>
          <a:xfrm>
            <a:off x="951400" y="2221550"/>
            <a:ext cx="672900" cy="8121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23"/>
          <p:cNvCxnSpPr/>
          <p:nvPr/>
        </p:nvCxnSpPr>
        <p:spPr>
          <a:xfrm>
            <a:off x="2080650" y="2221550"/>
            <a:ext cx="672900" cy="835200"/>
          </a:xfrm>
          <a:prstGeom prst="straightConnector1">
            <a:avLst/>
          </a:prstGeom>
          <a:noFill/>
          <a:ln cap="flat" cmpd="sng" w="9525">
            <a:solidFill>
              <a:schemeClr val="dk2"/>
            </a:solidFill>
            <a:prstDash val="solid"/>
            <a:round/>
            <a:headEnd len="med" w="med" type="none"/>
            <a:tailEnd len="med" w="med" type="none"/>
          </a:ln>
        </p:spPr>
      </p:cxnSp>
      <p:sp>
        <p:nvSpPr>
          <p:cNvPr id="219" name="Google Shape;219;p23"/>
          <p:cNvSpPr/>
          <p:nvPr/>
        </p:nvSpPr>
        <p:spPr>
          <a:xfrm>
            <a:off x="951400" y="1803875"/>
            <a:ext cx="686400" cy="24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Google Shape;220;p23"/>
          <p:cNvSpPr/>
          <p:nvPr/>
        </p:nvSpPr>
        <p:spPr>
          <a:xfrm>
            <a:off x="2081563" y="1798275"/>
            <a:ext cx="686400" cy="24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23"/>
          <p:cNvSpPr/>
          <p:nvPr/>
        </p:nvSpPr>
        <p:spPr>
          <a:xfrm>
            <a:off x="943575" y="3210850"/>
            <a:ext cx="686400" cy="24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23"/>
          <p:cNvSpPr/>
          <p:nvPr/>
        </p:nvSpPr>
        <p:spPr>
          <a:xfrm>
            <a:off x="2077650" y="3195950"/>
            <a:ext cx="686400" cy="24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Google Shape;223;p23"/>
          <p:cNvSpPr/>
          <p:nvPr/>
        </p:nvSpPr>
        <p:spPr>
          <a:xfrm>
            <a:off x="780100" y="3616313"/>
            <a:ext cx="2127600" cy="17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Google Shape;224;p23"/>
          <p:cNvSpPr/>
          <p:nvPr/>
        </p:nvSpPr>
        <p:spPr>
          <a:xfrm>
            <a:off x="920375" y="3881600"/>
            <a:ext cx="686400" cy="82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25" name="Google Shape;225;p23"/>
          <p:cNvCxnSpPr/>
          <p:nvPr/>
        </p:nvCxnSpPr>
        <p:spPr>
          <a:xfrm>
            <a:off x="928200" y="3884475"/>
            <a:ext cx="680700" cy="812100"/>
          </a:xfrm>
          <a:prstGeom prst="straightConnector1">
            <a:avLst/>
          </a:prstGeom>
          <a:noFill/>
          <a:ln cap="flat" cmpd="sng" w="9525">
            <a:solidFill>
              <a:schemeClr val="dk2"/>
            </a:solidFill>
            <a:prstDash val="solid"/>
            <a:round/>
            <a:headEnd len="med" w="med" type="none"/>
            <a:tailEnd len="med" w="med" type="none"/>
          </a:ln>
        </p:spPr>
      </p:cxnSp>
      <p:sp>
        <p:nvSpPr>
          <p:cNvPr id="226" name="Google Shape;226;p23"/>
          <p:cNvSpPr/>
          <p:nvPr/>
        </p:nvSpPr>
        <p:spPr>
          <a:xfrm>
            <a:off x="2080900" y="3881600"/>
            <a:ext cx="666600" cy="82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27" name="Google Shape;227;p23"/>
          <p:cNvCxnSpPr/>
          <p:nvPr/>
        </p:nvCxnSpPr>
        <p:spPr>
          <a:xfrm>
            <a:off x="2080650" y="3899950"/>
            <a:ext cx="657600" cy="812100"/>
          </a:xfrm>
          <a:prstGeom prst="straightConnector1">
            <a:avLst/>
          </a:prstGeom>
          <a:noFill/>
          <a:ln cap="flat" cmpd="sng" w="9525">
            <a:solidFill>
              <a:schemeClr val="dk2"/>
            </a:solidFill>
            <a:prstDash val="solid"/>
            <a:round/>
            <a:headEnd len="med" w="med" type="none"/>
            <a:tailEnd len="med" w="med" type="none"/>
          </a:ln>
        </p:spPr>
      </p:cxnSp>
      <p:sp>
        <p:nvSpPr>
          <p:cNvPr id="228" name="Google Shape;228;p23"/>
          <p:cNvSpPr/>
          <p:nvPr/>
        </p:nvSpPr>
        <p:spPr>
          <a:xfrm>
            <a:off x="891850" y="4749975"/>
            <a:ext cx="95700" cy="9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Google Shape;229;p23"/>
          <p:cNvSpPr/>
          <p:nvPr/>
        </p:nvSpPr>
        <p:spPr>
          <a:xfrm>
            <a:off x="1059550" y="4749975"/>
            <a:ext cx="95700" cy="9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23"/>
          <p:cNvSpPr/>
          <p:nvPr/>
        </p:nvSpPr>
        <p:spPr>
          <a:xfrm>
            <a:off x="2085375" y="4749975"/>
            <a:ext cx="95700" cy="9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23"/>
          <p:cNvSpPr/>
          <p:nvPr/>
        </p:nvSpPr>
        <p:spPr>
          <a:xfrm>
            <a:off x="920375" y="4881850"/>
            <a:ext cx="686400" cy="24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23"/>
          <p:cNvSpPr/>
          <p:nvPr/>
        </p:nvSpPr>
        <p:spPr>
          <a:xfrm>
            <a:off x="2066050" y="4880300"/>
            <a:ext cx="686400" cy="24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33" name="Google Shape;233;p23"/>
          <p:cNvCxnSpPr/>
          <p:nvPr/>
        </p:nvCxnSpPr>
        <p:spPr>
          <a:xfrm flipH="1" rot="10800000">
            <a:off x="2552450" y="922050"/>
            <a:ext cx="1817700" cy="1857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3"/>
          <p:cNvSpPr txBox="1"/>
          <p:nvPr/>
        </p:nvSpPr>
        <p:spPr>
          <a:xfrm>
            <a:off x="4756800" y="691800"/>
            <a:ext cx="3797700" cy="36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リラコ・ステテコの商品写真</a:t>
            </a:r>
            <a:endParaRPr>
              <a:solidFill>
                <a:schemeClr val="dk2"/>
              </a:solidFill>
            </a:endParaRPr>
          </a:p>
          <a:p>
            <a:pPr indent="0" lvl="0" marL="0">
              <a:spcBef>
                <a:spcPts val="0"/>
              </a:spcBef>
              <a:spcAft>
                <a:spcPts val="0"/>
              </a:spcAft>
              <a:buNone/>
            </a:pPr>
            <a:r>
              <a:rPr lang="ja">
                <a:solidFill>
                  <a:schemeClr val="dk2"/>
                </a:solidFill>
              </a:rPr>
              <a:t>クリックすると商品の詳細ページに移る</a:t>
            </a:r>
            <a:endParaRPr>
              <a:solidFill>
                <a:schemeClr val="dk2"/>
              </a:solidFill>
            </a:endParaRPr>
          </a:p>
        </p:txBody>
      </p:sp>
      <p:cxnSp>
        <p:nvCxnSpPr>
          <p:cNvPr id="235" name="Google Shape;235;p23"/>
          <p:cNvCxnSpPr/>
          <p:nvPr/>
        </p:nvCxnSpPr>
        <p:spPr>
          <a:xfrm flipH="1" rot="10800000">
            <a:off x="2266275" y="1687750"/>
            <a:ext cx="2096100" cy="46500"/>
          </a:xfrm>
          <a:prstGeom prst="straightConnector1">
            <a:avLst/>
          </a:prstGeom>
          <a:noFill/>
          <a:ln cap="flat" cmpd="sng" w="9525">
            <a:solidFill>
              <a:schemeClr val="dk2"/>
            </a:solidFill>
            <a:prstDash val="solid"/>
            <a:round/>
            <a:headEnd len="med" w="med" type="none"/>
            <a:tailEnd len="med" w="med" type="triangle"/>
          </a:ln>
        </p:spPr>
      </p:cxnSp>
      <p:sp>
        <p:nvSpPr>
          <p:cNvPr id="236" name="Google Shape;236;p23"/>
          <p:cNvSpPr txBox="1"/>
          <p:nvPr/>
        </p:nvSpPr>
        <p:spPr>
          <a:xfrm>
            <a:off x="4756800" y="1345050"/>
            <a:ext cx="4455000" cy="51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写真に写っているのとは別の色を選択したいときにタップする部分</a:t>
            </a:r>
            <a:endParaRPr>
              <a:solidFill>
                <a:schemeClr val="dk2"/>
              </a:solidFill>
            </a:endParaRPr>
          </a:p>
        </p:txBody>
      </p:sp>
      <p:sp>
        <p:nvSpPr>
          <p:cNvPr id="237" name="Google Shape;237;p23"/>
          <p:cNvSpPr txBox="1"/>
          <p:nvPr/>
        </p:nvSpPr>
        <p:spPr>
          <a:xfrm>
            <a:off x="4756800" y="2043375"/>
            <a:ext cx="4455000" cy="51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商品の説明</a:t>
            </a:r>
            <a:endParaRPr>
              <a:solidFill>
                <a:schemeClr val="dk2"/>
              </a:solidFill>
            </a:endParaRPr>
          </a:p>
          <a:p>
            <a:pPr indent="0" lvl="0" marL="0">
              <a:spcBef>
                <a:spcPts val="0"/>
              </a:spcBef>
              <a:spcAft>
                <a:spcPts val="0"/>
              </a:spcAft>
              <a:buNone/>
            </a:pPr>
            <a:r>
              <a:rPr lang="ja">
                <a:solidFill>
                  <a:schemeClr val="dk2"/>
                </a:solidFill>
              </a:rPr>
              <a:t>商品名、値段（あれば値下げの表記とその値段）</a:t>
            </a:r>
            <a:endParaRPr>
              <a:solidFill>
                <a:schemeClr val="dk2"/>
              </a:solidFill>
            </a:endParaRPr>
          </a:p>
        </p:txBody>
      </p:sp>
      <p:cxnSp>
        <p:nvCxnSpPr>
          <p:cNvPr id="238" name="Google Shape;238;p23"/>
          <p:cNvCxnSpPr/>
          <p:nvPr/>
        </p:nvCxnSpPr>
        <p:spPr>
          <a:xfrm>
            <a:off x="2767963" y="2012613"/>
            <a:ext cx="1563600" cy="282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4"/>
          <p:cNvSpPr/>
          <p:nvPr/>
        </p:nvSpPr>
        <p:spPr>
          <a:xfrm>
            <a:off x="0" y="0"/>
            <a:ext cx="9144000" cy="691800"/>
          </a:xfrm>
          <a:prstGeom prst="rect">
            <a:avLst/>
          </a:prstGeom>
          <a:solidFill>
            <a:srgbClr val="CFE2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Google Shape;244;p2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ワイヤーフレーム（3）</a:t>
            </a:r>
            <a:endParaRPr/>
          </a:p>
        </p:txBody>
      </p:sp>
      <p:sp>
        <p:nvSpPr>
          <p:cNvPr id="245" name="Google Shape;245;p24"/>
          <p:cNvSpPr txBox="1"/>
          <p:nvPr/>
        </p:nvSpPr>
        <p:spPr>
          <a:xfrm>
            <a:off x="649750" y="-111450"/>
            <a:ext cx="4455000" cy="51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246" name="Google Shape;246;p24"/>
          <p:cNvCxnSpPr/>
          <p:nvPr/>
        </p:nvCxnSpPr>
        <p:spPr>
          <a:xfrm>
            <a:off x="464125" y="799800"/>
            <a:ext cx="24600" cy="39321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24"/>
          <p:cNvCxnSpPr/>
          <p:nvPr/>
        </p:nvCxnSpPr>
        <p:spPr>
          <a:xfrm>
            <a:off x="3211725" y="799800"/>
            <a:ext cx="18600" cy="3923700"/>
          </a:xfrm>
          <a:prstGeom prst="straightConnector1">
            <a:avLst/>
          </a:prstGeom>
          <a:noFill/>
          <a:ln cap="flat" cmpd="sng" w="9525">
            <a:solidFill>
              <a:schemeClr val="dk2"/>
            </a:solidFill>
            <a:prstDash val="solid"/>
            <a:round/>
            <a:headEnd len="med" w="med" type="none"/>
            <a:tailEnd len="med" w="med" type="none"/>
          </a:ln>
        </p:spPr>
      </p:cxnSp>
      <p:sp>
        <p:nvSpPr>
          <p:cNvPr id="248" name="Google Shape;248;p24"/>
          <p:cNvSpPr/>
          <p:nvPr/>
        </p:nvSpPr>
        <p:spPr>
          <a:xfrm>
            <a:off x="943575" y="799800"/>
            <a:ext cx="686400" cy="82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49" name="Google Shape;249;p24"/>
          <p:cNvCxnSpPr/>
          <p:nvPr/>
        </p:nvCxnSpPr>
        <p:spPr>
          <a:xfrm>
            <a:off x="951400" y="821575"/>
            <a:ext cx="672900" cy="79680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24"/>
          <p:cNvSpPr/>
          <p:nvPr/>
        </p:nvSpPr>
        <p:spPr>
          <a:xfrm>
            <a:off x="943575" y="1666175"/>
            <a:ext cx="95700" cy="9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24"/>
          <p:cNvSpPr/>
          <p:nvPr/>
        </p:nvSpPr>
        <p:spPr>
          <a:xfrm>
            <a:off x="1084425" y="1666175"/>
            <a:ext cx="95700" cy="9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24"/>
          <p:cNvSpPr/>
          <p:nvPr/>
        </p:nvSpPr>
        <p:spPr>
          <a:xfrm>
            <a:off x="2087550" y="799800"/>
            <a:ext cx="666600" cy="82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53" name="Google Shape;253;p24"/>
          <p:cNvCxnSpPr/>
          <p:nvPr/>
        </p:nvCxnSpPr>
        <p:spPr>
          <a:xfrm>
            <a:off x="2096125" y="813850"/>
            <a:ext cx="657300" cy="819900"/>
          </a:xfrm>
          <a:prstGeom prst="straightConnector1">
            <a:avLst/>
          </a:prstGeom>
          <a:noFill/>
          <a:ln cap="flat" cmpd="sng" w="9525">
            <a:solidFill>
              <a:schemeClr val="dk2"/>
            </a:solidFill>
            <a:prstDash val="solid"/>
            <a:round/>
            <a:headEnd len="med" w="med" type="none"/>
            <a:tailEnd len="med" w="med" type="none"/>
          </a:ln>
        </p:spPr>
      </p:cxnSp>
      <p:sp>
        <p:nvSpPr>
          <p:cNvPr id="254" name="Google Shape;254;p24"/>
          <p:cNvSpPr/>
          <p:nvPr/>
        </p:nvSpPr>
        <p:spPr>
          <a:xfrm>
            <a:off x="2077650" y="1666175"/>
            <a:ext cx="95700" cy="9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Google Shape;255;p24"/>
          <p:cNvSpPr/>
          <p:nvPr/>
        </p:nvSpPr>
        <p:spPr>
          <a:xfrm>
            <a:off x="2216850" y="1666175"/>
            <a:ext cx="95700" cy="9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24"/>
          <p:cNvSpPr/>
          <p:nvPr/>
        </p:nvSpPr>
        <p:spPr>
          <a:xfrm>
            <a:off x="951400" y="1803875"/>
            <a:ext cx="686400" cy="24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24"/>
          <p:cNvSpPr/>
          <p:nvPr/>
        </p:nvSpPr>
        <p:spPr>
          <a:xfrm>
            <a:off x="2081563" y="1798275"/>
            <a:ext cx="686400" cy="24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24"/>
          <p:cNvSpPr/>
          <p:nvPr/>
        </p:nvSpPr>
        <p:spPr>
          <a:xfrm>
            <a:off x="557225" y="2234475"/>
            <a:ext cx="2599500" cy="2446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59" name="Google Shape;259;p24"/>
          <p:cNvCxnSpPr/>
          <p:nvPr/>
        </p:nvCxnSpPr>
        <p:spPr>
          <a:xfrm>
            <a:off x="556925" y="2244750"/>
            <a:ext cx="2606700" cy="24441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24"/>
          <p:cNvCxnSpPr/>
          <p:nvPr/>
        </p:nvCxnSpPr>
        <p:spPr>
          <a:xfrm flipH="1" rot="10800000">
            <a:off x="2668475" y="2275650"/>
            <a:ext cx="1809900" cy="481800"/>
          </a:xfrm>
          <a:prstGeom prst="straightConnector1">
            <a:avLst/>
          </a:prstGeom>
          <a:noFill/>
          <a:ln cap="flat" cmpd="sng" w="9525">
            <a:solidFill>
              <a:schemeClr val="dk2"/>
            </a:solidFill>
            <a:prstDash val="solid"/>
            <a:round/>
            <a:headEnd len="med" w="med" type="none"/>
            <a:tailEnd len="med" w="med" type="triangle"/>
          </a:ln>
        </p:spPr>
      </p:cxnSp>
      <p:sp>
        <p:nvSpPr>
          <p:cNvPr id="261" name="Google Shape;261;p24"/>
          <p:cNvSpPr txBox="1"/>
          <p:nvPr/>
        </p:nvSpPr>
        <p:spPr>
          <a:xfrm>
            <a:off x="4725925" y="1383450"/>
            <a:ext cx="4455000" cy="290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他</a:t>
            </a:r>
            <a:r>
              <a:rPr lang="ja">
                <a:solidFill>
                  <a:schemeClr val="dk2"/>
                </a:solidFill>
              </a:rPr>
              <a:t>SNS（今回はペルソナに合わせ、Twitter）の</a:t>
            </a:r>
            <a:endParaRPr>
              <a:solidFill>
                <a:schemeClr val="dk2"/>
              </a:solidFill>
            </a:endParaRPr>
          </a:p>
          <a:p>
            <a:pPr indent="0" lvl="0" marL="0">
              <a:spcBef>
                <a:spcPts val="0"/>
              </a:spcBef>
              <a:spcAft>
                <a:spcPts val="0"/>
              </a:spcAft>
              <a:buNone/>
            </a:pPr>
            <a:r>
              <a:rPr lang="ja">
                <a:solidFill>
                  <a:schemeClr val="dk2"/>
                </a:solidFill>
              </a:rPr>
              <a:t>＃ユニクロ</a:t>
            </a:r>
            <a:endParaRPr>
              <a:solidFill>
                <a:schemeClr val="dk2"/>
              </a:solidFill>
            </a:endParaRPr>
          </a:p>
          <a:p>
            <a:pPr indent="0" lvl="0" marL="0">
              <a:spcBef>
                <a:spcPts val="0"/>
              </a:spcBef>
              <a:spcAft>
                <a:spcPts val="0"/>
              </a:spcAft>
              <a:buNone/>
            </a:pPr>
            <a:r>
              <a:rPr lang="ja">
                <a:solidFill>
                  <a:schemeClr val="dk2"/>
                </a:solidFill>
              </a:rPr>
              <a:t>＃ステテコ</a:t>
            </a:r>
            <a:endParaRPr>
              <a:solidFill>
                <a:schemeClr val="dk2"/>
              </a:solidFill>
            </a:endParaRPr>
          </a:p>
          <a:p>
            <a:pPr indent="0" lvl="0" marL="0">
              <a:spcBef>
                <a:spcPts val="0"/>
              </a:spcBef>
              <a:spcAft>
                <a:spcPts val="0"/>
              </a:spcAft>
              <a:buNone/>
            </a:pPr>
            <a:r>
              <a:rPr lang="ja">
                <a:solidFill>
                  <a:schemeClr val="dk2"/>
                </a:solidFill>
              </a:rPr>
              <a:t>＃リラコ</a:t>
            </a:r>
            <a:endParaRPr>
              <a:solidFill>
                <a:schemeClr val="dk2"/>
              </a:solidFill>
            </a:endParaRPr>
          </a:p>
          <a:p>
            <a:pPr indent="0" lvl="0" marL="0">
              <a:spcBef>
                <a:spcPts val="0"/>
              </a:spcBef>
              <a:spcAft>
                <a:spcPts val="0"/>
              </a:spcAft>
              <a:buNone/>
            </a:pPr>
            <a:r>
              <a:rPr lang="ja">
                <a:solidFill>
                  <a:schemeClr val="dk2"/>
                </a:solidFill>
              </a:rPr>
              <a:t>が入った投稿をピックアップし掲載</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rPr lang="ja">
                <a:solidFill>
                  <a:schemeClr val="dk2"/>
                </a:solidFill>
              </a:rPr>
              <a:t>気になるツイートをタップするとTwitterにとべる</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rPr lang="ja">
                <a:solidFill>
                  <a:schemeClr val="dk2"/>
                </a:solidFill>
              </a:rPr>
              <a:t>週に何度か運営側でこの部分の更新を</a:t>
            </a:r>
            <a:endParaRPr>
              <a:solidFill>
                <a:schemeClr val="dk2"/>
              </a:solidFill>
            </a:endParaRPr>
          </a:p>
          <a:p>
            <a:pPr indent="0" lvl="0" marL="0">
              <a:spcBef>
                <a:spcPts val="0"/>
              </a:spcBef>
              <a:spcAft>
                <a:spcPts val="0"/>
              </a:spcAft>
              <a:buNone/>
            </a:pPr>
            <a:r>
              <a:rPr lang="ja">
                <a:solidFill>
                  <a:schemeClr val="dk2"/>
                </a:solidFill>
              </a:rPr>
              <a:t>行わなければならない</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t/>
            </a:r>
            <a:endParaRPr>
              <a:solidFill>
                <a:schemeClr val="dk2"/>
              </a:solidFill>
            </a:endParaRPr>
          </a:p>
        </p:txBody>
      </p:sp>
      <p:cxnSp>
        <p:nvCxnSpPr>
          <p:cNvPr id="262" name="Google Shape;262;p24"/>
          <p:cNvCxnSpPr/>
          <p:nvPr/>
        </p:nvCxnSpPr>
        <p:spPr>
          <a:xfrm flipH="1" rot="10800000">
            <a:off x="488675" y="4723500"/>
            <a:ext cx="2749800" cy="8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64" name="Google Shape;6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65" name="Google Shape;65;p14"/>
          <p:cNvPicPr preferRelativeResize="0"/>
          <p:nvPr/>
        </p:nvPicPr>
        <p:blipFill>
          <a:blip r:embed="rId3">
            <a:alphaModFix/>
          </a:blip>
          <a:stretch>
            <a:fillRect/>
          </a:stretch>
        </p:blipFill>
        <p:spPr>
          <a:xfrm>
            <a:off x="925792" y="96488"/>
            <a:ext cx="7150759" cy="495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p:nvPr/>
        </p:nvSpPr>
        <p:spPr>
          <a:xfrm>
            <a:off x="0" y="0"/>
            <a:ext cx="9144000" cy="691800"/>
          </a:xfrm>
          <a:prstGeom prst="rect">
            <a:avLst/>
          </a:prstGeom>
          <a:solidFill>
            <a:srgbClr val="CFE2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Google Shape;71;p15"/>
          <p:cNvSpPr txBox="1"/>
          <p:nvPr>
            <p:ph type="title"/>
          </p:nvPr>
        </p:nvSpPr>
        <p:spPr>
          <a:xfrm>
            <a:off x="293400" y="74975"/>
            <a:ext cx="8557200" cy="5985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ja" sz="3000">
                <a:solidFill>
                  <a:srgbClr val="000000"/>
                </a:solidFill>
              </a:rPr>
              <a:t>今回の課題</a:t>
            </a:r>
            <a:endParaRPr b="1" sz="3000">
              <a:solidFill>
                <a:srgbClr val="000000"/>
              </a:solidFill>
            </a:endParaRPr>
          </a:p>
        </p:txBody>
      </p:sp>
      <p:sp>
        <p:nvSpPr>
          <p:cNvPr id="72" name="Google Shape;72;p15"/>
          <p:cNvSpPr txBox="1"/>
          <p:nvPr>
            <p:ph idx="1" type="body"/>
          </p:nvPr>
        </p:nvSpPr>
        <p:spPr>
          <a:xfrm>
            <a:off x="311700" y="1935300"/>
            <a:ext cx="8520600" cy="1272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2400"/>
              <a:t>ユニクロ「ステテコ・リラコ」ページを</a:t>
            </a:r>
            <a:endParaRPr sz="2400"/>
          </a:p>
          <a:p>
            <a:pPr indent="0" lvl="0" marL="0" rtl="0" algn="ctr">
              <a:spcBef>
                <a:spcPts val="1600"/>
              </a:spcBef>
              <a:spcAft>
                <a:spcPts val="0"/>
              </a:spcAft>
              <a:buNone/>
            </a:pPr>
            <a:r>
              <a:rPr lang="ja" sz="2400"/>
              <a:t>１０代の若者向けに改修し、商品の売り上げを上げたい</a:t>
            </a:r>
            <a:endParaRPr sz="2400"/>
          </a:p>
          <a:p>
            <a:pPr indent="0" lvl="0" marL="0">
              <a:spcBef>
                <a:spcPts val="1600"/>
              </a:spcBef>
              <a:spcAft>
                <a:spcPts val="1600"/>
              </a:spcAft>
              <a:buNone/>
            </a:pPr>
            <a:r>
              <a:rPr lang="ja" sz="1400"/>
              <a:t>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p:nvPr/>
        </p:nvSpPr>
        <p:spPr>
          <a:xfrm>
            <a:off x="4919275" y="1484700"/>
            <a:ext cx="4051800" cy="35802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16"/>
          <p:cNvSpPr/>
          <p:nvPr/>
        </p:nvSpPr>
        <p:spPr>
          <a:xfrm>
            <a:off x="74000" y="1469050"/>
            <a:ext cx="4051800" cy="35802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b="1"/>
          </a:p>
        </p:txBody>
      </p:sp>
      <p:sp>
        <p:nvSpPr>
          <p:cNvPr id="79" name="Google Shape;79;p16"/>
          <p:cNvSpPr/>
          <p:nvPr/>
        </p:nvSpPr>
        <p:spPr>
          <a:xfrm>
            <a:off x="0" y="0"/>
            <a:ext cx="9144000" cy="691800"/>
          </a:xfrm>
          <a:prstGeom prst="rect">
            <a:avLst/>
          </a:prstGeom>
          <a:solidFill>
            <a:srgbClr val="CFE2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ja">
                <a:solidFill>
                  <a:srgbClr val="000000"/>
                </a:solidFill>
              </a:rPr>
              <a:t>現在のページの問題点と解決案</a:t>
            </a:r>
            <a:endParaRPr b="1">
              <a:solidFill>
                <a:srgbClr val="000000"/>
              </a:solidFill>
            </a:endParaRPr>
          </a:p>
        </p:txBody>
      </p:sp>
      <p:sp>
        <p:nvSpPr>
          <p:cNvPr id="81" name="Google Shape;81;p16"/>
          <p:cNvSpPr txBox="1"/>
          <p:nvPr>
            <p:ph idx="1" type="body"/>
          </p:nvPr>
        </p:nvSpPr>
        <p:spPr>
          <a:xfrm>
            <a:off x="184400" y="1522500"/>
            <a:ext cx="39414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sz="1400"/>
              <a:t>・全体的に四角形が多くシャープな印象で　　　　10代の人が好むデザインに見えない</a:t>
            </a:r>
            <a:endParaRPr sz="1400"/>
          </a:p>
          <a:p>
            <a:pPr indent="0" lvl="0" marL="0" rtl="0">
              <a:spcBef>
                <a:spcPts val="1600"/>
              </a:spcBef>
              <a:spcAft>
                <a:spcPts val="0"/>
              </a:spcAft>
              <a:buNone/>
            </a:pPr>
            <a:r>
              <a:rPr lang="ja" sz="1400"/>
              <a:t>・写真のモデルさんが20代～30代の人が多く　    若いひとがあまりいない</a:t>
            </a:r>
            <a:endParaRPr sz="1400"/>
          </a:p>
          <a:p>
            <a:pPr indent="0" lvl="0" marL="0" rtl="0">
              <a:spcBef>
                <a:spcPts val="1600"/>
              </a:spcBef>
              <a:spcAft>
                <a:spcPts val="0"/>
              </a:spcAft>
              <a:buNone/>
            </a:pPr>
            <a:r>
              <a:rPr lang="ja" sz="1400"/>
              <a:t>・白が貴重となっているページのためページ　　    自体がシンプルで、ポップなイメージや　　　       若さが感じられにくい</a:t>
            </a:r>
            <a:endParaRPr sz="1400"/>
          </a:p>
          <a:p>
            <a:pPr indent="0" lvl="0" marL="0" rtl="0">
              <a:spcBef>
                <a:spcPts val="1600"/>
              </a:spcBef>
              <a:spcAft>
                <a:spcPts val="0"/>
              </a:spcAft>
              <a:buNone/>
            </a:pPr>
            <a:r>
              <a:rPr lang="ja" sz="1400"/>
              <a:t>・値下げ表記があるが元々の値段がわからない　    ため実際どれぐらい安くなったかわからない</a:t>
            </a:r>
            <a:endParaRPr sz="1400"/>
          </a:p>
          <a:p>
            <a:pPr indent="0" lvl="0" marL="0">
              <a:spcBef>
                <a:spcPts val="1600"/>
              </a:spcBef>
              <a:spcAft>
                <a:spcPts val="1600"/>
              </a:spcAft>
              <a:buNone/>
            </a:pPr>
            <a:r>
              <a:rPr lang="ja" sz="1400"/>
              <a:t>・他SNSとの連携がない</a:t>
            </a:r>
            <a:endParaRPr sz="1400"/>
          </a:p>
        </p:txBody>
      </p:sp>
      <p:sp>
        <p:nvSpPr>
          <p:cNvPr id="82" name="Google Shape;82;p16"/>
          <p:cNvSpPr txBox="1"/>
          <p:nvPr/>
        </p:nvSpPr>
        <p:spPr>
          <a:xfrm>
            <a:off x="5075275" y="1522500"/>
            <a:ext cx="3895800" cy="350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a:t>
            </a:r>
            <a:r>
              <a:rPr lang="ja">
                <a:solidFill>
                  <a:schemeClr val="dk2"/>
                </a:solidFill>
              </a:rPr>
              <a:t>全体的に仕切りの角を取り丸みを帯びた</a:t>
            </a:r>
            <a:endParaRPr>
              <a:solidFill>
                <a:schemeClr val="dk2"/>
              </a:solidFill>
            </a:endParaRPr>
          </a:p>
          <a:p>
            <a:pPr indent="0" lvl="0" marL="0">
              <a:spcBef>
                <a:spcPts val="0"/>
              </a:spcBef>
              <a:spcAft>
                <a:spcPts val="0"/>
              </a:spcAft>
              <a:buNone/>
            </a:pPr>
            <a:r>
              <a:rPr lang="ja">
                <a:solidFill>
                  <a:schemeClr val="dk2"/>
                </a:solidFill>
              </a:rPr>
              <a:t>　デザインをメインにする</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rPr lang="ja">
                <a:solidFill>
                  <a:schemeClr val="dk2"/>
                </a:solidFill>
              </a:rPr>
              <a:t>・写真のモデルさんを10代の男女に変え、</a:t>
            </a:r>
            <a:endParaRPr>
              <a:solidFill>
                <a:schemeClr val="dk2"/>
              </a:solidFill>
            </a:endParaRPr>
          </a:p>
          <a:p>
            <a:pPr indent="0" lvl="0" marL="0">
              <a:spcBef>
                <a:spcPts val="0"/>
              </a:spcBef>
              <a:spcAft>
                <a:spcPts val="0"/>
              </a:spcAft>
              <a:buNone/>
            </a:pPr>
            <a:r>
              <a:rPr lang="ja">
                <a:solidFill>
                  <a:schemeClr val="dk2"/>
                </a:solidFill>
              </a:rPr>
              <a:t>　新しい写真を使う</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rPr lang="ja">
                <a:solidFill>
                  <a:schemeClr val="dk2"/>
                </a:solidFill>
              </a:rPr>
              <a:t>・背景色を白から変更しポップだけど</a:t>
            </a:r>
            <a:endParaRPr>
              <a:solidFill>
                <a:schemeClr val="dk2"/>
              </a:solidFill>
            </a:endParaRPr>
          </a:p>
          <a:p>
            <a:pPr indent="0" lvl="0" marL="0">
              <a:spcBef>
                <a:spcPts val="0"/>
              </a:spcBef>
              <a:spcAft>
                <a:spcPts val="0"/>
              </a:spcAft>
              <a:buNone/>
            </a:pPr>
            <a:r>
              <a:rPr lang="ja">
                <a:solidFill>
                  <a:schemeClr val="dk2"/>
                </a:solidFill>
              </a:rPr>
              <a:t>　コンセプトにあったやわらかい印象を</a:t>
            </a:r>
            <a:endParaRPr>
              <a:solidFill>
                <a:schemeClr val="dk2"/>
              </a:solidFill>
            </a:endParaRPr>
          </a:p>
          <a:p>
            <a:pPr indent="0" lvl="0" marL="0">
              <a:spcBef>
                <a:spcPts val="0"/>
              </a:spcBef>
              <a:spcAft>
                <a:spcPts val="0"/>
              </a:spcAft>
              <a:buNone/>
            </a:pPr>
            <a:r>
              <a:rPr lang="ja">
                <a:solidFill>
                  <a:schemeClr val="dk2"/>
                </a:solidFill>
              </a:rPr>
              <a:t>　与える色に変える</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rPr lang="ja">
                <a:solidFill>
                  <a:schemeClr val="dk2"/>
                </a:solidFill>
              </a:rPr>
              <a:t>・元の値段も記入の上で、元の値段から</a:t>
            </a:r>
            <a:endParaRPr>
              <a:solidFill>
                <a:schemeClr val="dk2"/>
              </a:solidFill>
            </a:endParaRPr>
          </a:p>
          <a:p>
            <a:pPr indent="0" lvl="0" marL="0">
              <a:spcBef>
                <a:spcPts val="0"/>
              </a:spcBef>
              <a:spcAft>
                <a:spcPts val="0"/>
              </a:spcAft>
              <a:buNone/>
            </a:pPr>
            <a:r>
              <a:rPr lang="ja">
                <a:solidFill>
                  <a:schemeClr val="dk2"/>
                </a:solidFill>
              </a:rPr>
              <a:t>　矢印を引いたり元の値段の上に×印を</a:t>
            </a:r>
            <a:endParaRPr>
              <a:solidFill>
                <a:schemeClr val="dk2"/>
              </a:solidFill>
            </a:endParaRPr>
          </a:p>
          <a:p>
            <a:pPr indent="0" lvl="0" marL="0">
              <a:spcBef>
                <a:spcPts val="0"/>
              </a:spcBef>
              <a:spcAft>
                <a:spcPts val="0"/>
              </a:spcAft>
              <a:buNone/>
            </a:pPr>
            <a:r>
              <a:rPr lang="ja">
                <a:solidFill>
                  <a:schemeClr val="dk2"/>
                </a:solidFill>
              </a:rPr>
              <a:t>　入れたりして元の値段を表示する</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rPr lang="ja">
                <a:solidFill>
                  <a:schemeClr val="dk2"/>
                </a:solidFill>
              </a:rPr>
              <a:t>・他SNSでのリラコ・ステテコについての</a:t>
            </a:r>
            <a:endParaRPr>
              <a:solidFill>
                <a:schemeClr val="dk2"/>
              </a:solidFill>
            </a:endParaRPr>
          </a:p>
          <a:p>
            <a:pPr indent="0" lvl="0" marL="0">
              <a:spcBef>
                <a:spcPts val="0"/>
              </a:spcBef>
              <a:spcAft>
                <a:spcPts val="0"/>
              </a:spcAft>
              <a:buNone/>
            </a:pPr>
            <a:r>
              <a:rPr lang="ja">
                <a:solidFill>
                  <a:schemeClr val="dk2"/>
                </a:solidFill>
              </a:rPr>
              <a:t>　投稿をページ内で見られるようにする</a:t>
            </a:r>
            <a:endParaRPr>
              <a:solidFill>
                <a:schemeClr val="dk2"/>
              </a:solidFill>
            </a:endParaRPr>
          </a:p>
          <a:p>
            <a:pPr indent="0" lvl="0" marL="0">
              <a:spcBef>
                <a:spcPts val="0"/>
              </a:spcBef>
              <a:spcAft>
                <a:spcPts val="0"/>
              </a:spcAft>
              <a:buNone/>
            </a:pPr>
            <a:r>
              <a:t/>
            </a:r>
            <a:endParaRPr>
              <a:solidFill>
                <a:schemeClr val="dk2"/>
              </a:solidFill>
            </a:endParaRPr>
          </a:p>
        </p:txBody>
      </p:sp>
      <p:sp>
        <p:nvSpPr>
          <p:cNvPr id="83" name="Google Shape;83;p16"/>
          <p:cNvSpPr/>
          <p:nvPr/>
        </p:nvSpPr>
        <p:spPr>
          <a:xfrm>
            <a:off x="4339638" y="2904250"/>
            <a:ext cx="454800" cy="315600"/>
          </a:xfrm>
          <a:prstGeom prst="rightArrow">
            <a:avLst>
              <a:gd fmla="val 50000" name="adj1"/>
              <a:gd fmla="val 50000" name="adj2"/>
            </a:avLst>
          </a:prstGeom>
          <a:solidFill>
            <a:srgbClr val="CFE2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16"/>
          <p:cNvSpPr txBox="1"/>
          <p:nvPr/>
        </p:nvSpPr>
        <p:spPr>
          <a:xfrm>
            <a:off x="1258125" y="796350"/>
            <a:ext cx="1470900" cy="62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sz="3000">
                <a:solidFill>
                  <a:schemeClr val="dk2"/>
                </a:solidFill>
              </a:rPr>
              <a:t>問題点</a:t>
            </a:r>
            <a:endParaRPr sz="3000">
              <a:solidFill>
                <a:schemeClr val="dk2"/>
              </a:solidFill>
            </a:endParaRPr>
          </a:p>
        </p:txBody>
      </p:sp>
      <p:sp>
        <p:nvSpPr>
          <p:cNvPr id="85" name="Google Shape;85;p16"/>
          <p:cNvSpPr txBox="1"/>
          <p:nvPr/>
        </p:nvSpPr>
        <p:spPr>
          <a:xfrm>
            <a:off x="6239575" y="796350"/>
            <a:ext cx="1567200" cy="62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sz="3000">
                <a:solidFill>
                  <a:schemeClr val="dk2"/>
                </a:solidFill>
              </a:rPr>
              <a:t>改善案</a:t>
            </a:r>
            <a:endParaRPr sz="3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p:nvPr/>
        </p:nvSpPr>
        <p:spPr>
          <a:xfrm>
            <a:off x="0" y="0"/>
            <a:ext cx="9144000" cy="691800"/>
          </a:xfrm>
          <a:prstGeom prst="rect">
            <a:avLst/>
          </a:prstGeom>
          <a:solidFill>
            <a:srgbClr val="CFE2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Google Shape;91;p17"/>
          <p:cNvSpPr txBox="1"/>
          <p:nvPr>
            <p:ph type="title"/>
          </p:nvPr>
        </p:nvSpPr>
        <p:spPr>
          <a:xfrm>
            <a:off x="293400" y="74975"/>
            <a:ext cx="8557200" cy="59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ja" sz="3000">
                <a:solidFill>
                  <a:srgbClr val="000000"/>
                </a:solidFill>
              </a:rPr>
              <a:t>本プロジェクトによって実現できること</a:t>
            </a:r>
            <a:endParaRPr b="1" sz="3000">
              <a:solidFill>
                <a:srgbClr val="000000"/>
              </a:solidFill>
            </a:endParaRPr>
          </a:p>
        </p:txBody>
      </p:sp>
      <p:sp>
        <p:nvSpPr>
          <p:cNvPr id="92" name="Google Shape;92;p17"/>
          <p:cNvSpPr txBox="1"/>
          <p:nvPr>
            <p:ph idx="1" type="body"/>
          </p:nvPr>
        </p:nvSpPr>
        <p:spPr>
          <a:xfrm>
            <a:off x="311700" y="1144725"/>
            <a:ext cx="8520600" cy="34164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ja" sz="2400"/>
              <a:t>・若年購買層の増加</a:t>
            </a:r>
            <a:endParaRPr sz="2400"/>
          </a:p>
          <a:p>
            <a:pPr indent="0" lvl="0" marL="0" rtl="0">
              <a:spcBef>
                <a:spcPts val="1600"/>
              </a:spcBef>
              <a:spcAft>
                <a:spcPts val="0"/>
              </a:spcAft>
              <a:buNone/>
            </a:pPr>
            <a:r>
              <a:t/>
            </a:r>
            <a:endParaRPr sz="2400"/>
          </a:p>
          <a:p>
            <a:pPr indent="0" lvl="0" marL="0" rtl="0">
              <a:spcBef>
                <a:spcPts val="1600"/>
              </a:spcBef>
              <a:spcAft>
                <a:spcPts val="0"/>
              </a:spcAft>
              <a:buNone/>
            </a:pPr>
            <a:r>
              <a:rPr lang="ja" sz="2400"/>
              <a:t>・SNSを通した購買意欲の促進</a:t>
            </a:r>
            <a:endParaRPr sz="2400"/>
          </a:p>
          <a:p>
            <a:pPr indent="0" lvl="0" marL="0" rtl="0">
              <a:spcBef>
                <a:spcPts val="1600"/>
              </a:spcBef>
              <a:spcAft>
                <a:spcPts val="0"/>
              </a:spcAft>
              <a:buNone/>
            </a:pPr>
            <a:r>
              <a:t/>
            </a:r>
            <a:endParaRPr sz="2400"/>
          </a:p>
          <a:p>
            <a:pPr indent="0" lvl="0" marL="0" rtl="0">
              <a:spcBef>
                <a:spcPts val="1600"/>
              </a:spcBef>
              <a:spcAft>
                <a:spcPts val="0"/>
              </a:spcAft>
              <a:buNone/>
            </a:pPr>
            <a:r>
              <a:rPr lang="ja" sz="2400"/>
              <a:t>・外出時に着用するものとしてのイメージ定着</a:t>
            </a:r>
            <a:endParaRPr sz="2400"/>
          </a:p>
          <a:p>
            <a:pPr indent="0" lvl="0" marL="0" rtl="0">
              <a:spcBef>
                <a:spcPts val="1600"/>
              </a:spcBef>
              <a:spcAft>
                <a:spcPts val="1600"/>
              </a:spcAft>
              <a:buNone/>
            </a:pPr>
            <a:r>
              <a:rPr lang="ja" sz="1400"/>
              <a:t>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p:nvPr/>
        </p:nvSpPr>
        <p:spPr>
          <a:xfrm>
            <a:off x="0" y="0"/>
            <a:ext cx="9144000" cy="691800"/>
          </a:xfrm>
          <a:prstGeom prst="rect">
            <a:avLst/>
          </a:prstGeom>
          <a:solidFill>
            <a:srgbClr val="CFE2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Google Shape;98;p1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ja">
                <a:solidFill>
                  <a:srgbClr val="000000"/>
                </a:solidFill>
              </a:rPr>
              <a:t>コンセプ</a:t>
            </a:r>
            <a:r>
              <a:rPr b="1" lang="ja">
                <a:solidFill>
                  <a:srgbClr val="000000"/>
                </a:solidFill>
              </a:rPr>
              <a:t>ト</a:t>
            </a:r>
            <a:endParaRPr b="1">
              <a:solidFill>
                <a:srgbClr val="000000"/>
              </a:solidFill>
            </a:endParaRPr>
          </a:p>
        </p:txBody>
      </p:sp>
      <p:sp>
        <p:nvSpPr>
          <p:cNvPr id="99" name="Google Shape;99;p18"/>
          <p:cNvSpPr txBox="1"/>
          <p:nvPr>
            <p:ph idx="1" type="body"/>
          </p:nvPr>
        </p:nvSpPr>
        <p:spPr>
          <a:xfrm>
            <a:off x="311700" y="1793175"/>
            <a:ext cx="8520600" cy="2535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〈キャッチコピー〉</a:t>
            </a:r>
            <a:endParaRPr/>
          </a:p>
          <a:p>
            <a:pPr indent="0" lvl="0" marL="0" rtl="0">
              <a:spcBef>
                <a:spcPts val="1600"/>
              </a:spcBef>
              <a:spcAft>
                <a:spcPts val="0"/>
              </a:spcAft>
              <a:buNone/>
            </a:pPr>
            <a:r>
              <a:rPr lang="ja" u="sng"/>
              <a:t>「ゆったり派高校生ファッション」「外へのお出かけにもステテコを」</a:t>
            </a:r>
            <a:endParaRPr u="sng"/>
          </a:p>
          <a:p>
            <a:pPr indent="0" lvl="0" marL="0" rtl="0">
              <a:spcBef>
                <a:spcPts val="1600"/>
              </a:spcBef>
              <a:spcAft>
                <a:spcPts val="0"/>
              </a:spcAft>
              <a:buNone/>
            </a:pPr>
            <a:r>
              <a:rPr lang="ja"/>
              <a:t>シチュエーションにあわせたステテコ・リラコのコーディネートを提案し、</a:t>
            </a:r>
            <a:endParaRPr/>
          </a:p>
          <a:p>
            <a:pPr indent="0" lvl="0" marL="0" rtl="0">
              <a:spcBef>
                <a:spcPts val="1600"/>
              </a:spcBef>
              <a:spcAft>
                <a:spcPts val="0"/>
              </a:spcAft>
              <a:buNone/>
            </a:pPr>
            <a:r>
              <a:rPr lang="ja"/>
              <a:t>同世代の子が着ているのを写真を通してみてもらい自分が着ているところを</a:t>
            </a:r>
            <a:endParaRPr/>
          </a:p>
          <a:p>
            <a:pPr indent="0" lvl="0" marL="0" rtl="0">
              <a:spcBef>
                <a:spcPts val="1600"/>
              </a:spcBef>
              <a:spcAft>
                <a:spcPts val="0"/>
              </a:spcAft>
              <a:buNone/>
            </a:pPr>
            <a:r>
              <a:rPr lang="ja"/>
              <a:t>よりリアルに想像してもらうのがねらい</a:t>
            </a:r>
            <a:endParaRPr/>
          </a:p>
          <a:p>
            <a:pPr indent="0" lvl="0" marL="0">
              <a:spcBef>
                <a:spcPts val="1600"/>
              </a:spcBef>
              <a:spcAft>
                <a:spcPts val="1600"/>
              </a:spcAft>
              <a:buNone/>
            </a:pPr>
            <a:r>
              <a:rPr lang="ja"/>
              <a:t>　</a:t>
            </a:r>
            <a:endParaRPr/>
          </a:p>
        </p:txBody>
      </p:sp>
      <p:sp>
        <p:nvSpPr>
          <p:cNvPr id="100" name="Google Shape;100;p18"/>
          <p:cNvSpPr txBox="1"/>
          <p:nvPr/>
        </p:nvSpPr>
        <p:spPr>
          <a:xfrm>
            <a:off x="1833350" y="866100"/>
            <a:ext cx="5612700" cy="50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ja" sz="1800">
                <a:solidFill>
                  <a:schemeClr val="dk2"/>
                </a:solidFill>
              </a:rPr>
              <a:t>シチュエーションに合わせたコーディネートの提案</a:t>
            </a:r>
            <a:endParaRPr b="1"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p:nvPr/>
        </p:nvSpPr>
        <p:spPr>
          <a:xfrm>
            <a:off x="0" y="0"/>
            <a:ext cx="9144000" cy="691800"/>
          </a:xfrm>
          <a:prstGeom prst="rect">
            <a:avLst/>
          </a:prstGeom>
          <a:solidFill>
            <a:srgbClr val="CFE2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Google Shape;106;p1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ja"/>
              <a:t>ターゲット像</a:t>
            </a:r>
            <a:endParaRPr b="1"/>
          </a:p>
        </p:txBody>
      </p:sp>
      <p:sp>
        <p:nvSpPr>
          <p:cNvPr id="107" name="Google Shape;107;p19"/>
          <p:cNvSpPr txBox="1"/>
          <p:nvPr>
            <p:ph idx="1" type="body"/>
          </p:nvPr>
        </p:nvSpPr>
        <p:spPr>
          <a:xfrm>
            <a:off x="311700" y="1186800"/>
            <a:ext cx="3705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ja" sz="1400"/>
              <a:t>高校一年生</a:t>
            </a:r>
            <a:endParaRPr sz="1400"/>
          </a:p>
          <a:p>
            <a:pPr indent="0" lvl="0" marL="0" rtl="0">
              <a:lnSpc>
                <a:spcPct val="100000"/>
              </a:lnSpc>
              <a:spcBef>
                <a:spcPts val="0"/>
              </a:spcBef>
              <a:spcAft>
                <a:spcPts val="0"/>
              </a:spcAft>
              <a:buNone/>
            </a:pPr>
            <a:r>
              <a:rPr lang="ja" sz="1400"/>
              <a:t>男性</a:t>
            </a:r>
            <a:endParaRPr sz="1400"/>
          </a:p>
          <a:p>
            <a:pPr indent="0" lvl="0" marL="0" rtl="0">
              <a:lnSpc>
                <a:spcPct val="100000"/>
              </a:lnSpc>
              <a:spcBef>
                <a:spcPts val="0"/>
              </a:spcBef>
              <a:spcAft>
                <a:spcPts val="0"/>
              </a:spcAft>
              <a:buNone/>
            </a:pPr>
            <a:r>
              <a:rPr lang="ja" sz="1400"/>
              <a:t>16歳</a:t>
            </a:r>
            <a:endParaRPr sz="1400"/>
          </a:p>
          <a:p>
            <a:pPr indent="0" lvl="0" marL="0" rtl="0">
              <a:lnSpc>
                <a:spcPct val="100000"/>
              </a:lnSpc>
              <a:spcBef>
                <a:spcPts val="0"/>
              </a:spcBef>
              <a:spcAft>
                <a:spcPts val="0"/>
              </a:spcAft>
              <a:buNone/>
            </a:pPr>
            <a:r>
              <a:rPr lang="ja" sz="1400"/>
              <a:t>実家暮らし</a:t>
            </a:r>
            <a:endParaRPr sz="1400"/>
          </a:p>
          <a:p>
            <a:pPr indent="0" lvl="0" marL="0" rtl="0">
              <a:lnSpc>
                <a:spcPct val="100000"/>
              </a:lnSpc>
              <a:spcBef>
                <a:spcPts val="0"/>
              </a:spcBef>
              <a:spcAft>
                <a:spcPts val="0"/>
              </a:spcAft>
              <a:buNone/>
            </a:pPr>
            <a:r>
              <a:rPr lang="ja" sz="1400"/>
              <a:t>両親、姉、兄(二人)、六人家族</a:t>
            </a:r>
            <a:endParaRPr sz="1400"/>
          </a:p>
          <a:p>
            <a:pPr indent="0" lvl="0" marL="0" rtl="0">
              <a:lnSpc>
                <a:spcPct val="100000"/>
              </a:lnSpc>
              <a:spcBef>
                <a:spcPts val="0"/>
              </a:spcBef>
              <a:spcAft>
                <a:spcPts val="0"/>
              </a:spcAft>
              <a:buNone/>
            </a:pPr>
            <a:r>
              <a:t/>
            </a:r>
            <a:endParaRPr sz="1400"/>
          </a:p>
          <a:p>
            <a:pPr indent="0" lvl="0" marL="0" rtl="0">
              <a:lnSpc>
                <a:spcPct val="100000"/>
              </a:lnSpc>
              <a:spcBef>
                <a:spcPts val="0"/>
              </a:spcBef>
              <a:spcAft>
                <a:spcPts val="0"/>
              </a:spcAft>
              <a:buNone/>
            </a:pPr>
            <a:r>
              <a:rPr lang="ja" sz="1400"/>
              <a:t>商業高校に通う高校一年生。サッカー部に所属しており、日々部活に励んでいる。普段暑い思いをしているため、パジャマ、私服は涼しい格好がしたいと考えている。</a:t>
            </a:r>
            <a:endParaRPr sz="1400"/>
          </a:p>
          <a:p>
            <a:pPr indent="0" lvl="0" marL="0" rtl="0">
              <a:lnSpc>
                <a:spcPct val="100000"/>
              </a:lnSpc>
              <a:spcBef>
                <a:spcPts val="0"/>
              </a:spcBef>
              <a:spcAft>
                <a:spcPts val="0"/>
              </a:spcAft>
              <a:buNone/>
            </a:pPr>
            <a:r>
              <a:rPr lang="ja" sz="1400"/>
              <a:t>バイトもしていないため服にはお金をかけるつもりはないそう。</a:t>
            </a:r>
            <a:endParaRPr sz="1400"/>
          </a:p>
          <a:p>
            <a:pPr indent="0" lvl="0" marL="0">
              <a:lnSpc>
                <a:spcPct val="100000"/>
              </a:lnSpc>
              <a:spcBef>
                <a:spcPts val="0"/>
              </a:spcBef>
              <a:spcAft>
                <a:spcPts val="0"/>
              </a:spcAft>
              <a:buNone/>
            </a:pPr>
            <a:r>
              <a:rPr lang="ja" sz="1400"/>
              <a:t>休日は日々の鬱憤を晴らすために部活友達と遊ぶことが多い。遊ぶときの格好はいつも決まった服装ばかりしている。</a:t>
            </a:r>
            <a:endParaRPr sz="1400"/>
          </a:p>
        </p:txBody>
      </p:sp>
      <p:sp>
        <p:nvSpPr>
          <p:cNvPr id="108" name="Google Shape;108;p19"/>
          <p:cNvSpPr txBox="1"/>
          <p:nvPr/>
        </p:nvSpPr>
        <p:spPr>
          <a:xfrm>
            <a:off x="4910025" y="1186800"/>
            <a:ext cx="3797400" cy="341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高校二年生</a:t>
            </a:r>
            <a:endParaRPr>
              <a:solidFill>
                <a:schemeClr val="dk2"/>
              </a:solidFill>
            </a:endParaRPr>
          </a:p>
          <a:p>
            <a:pPr indent="0" lvl="0" marL="0">
              <a:spcBef>
                <a:spcPts val="0"/>
              </a:spcBef>
              <a:spcAft>
                <a:spcPts val="0"/>
              </a:spcAft>
              <a:buNone/>
            </a:pPr>
            <a:r>
              <a:rPr lang="ja">
                <a:solidFill>
                  <a:schemeClr val="dk2"/>
                </a:solidFill>
              </a:rPr>
              <a:t>女性</a:t>
            </a:r>
            <a:endParaRPr>
              <a:solidFill>
                <a:schemeClr val="dk2"/>
              </a:solidFill>
            </a:endParaRPr>
          </a:p>
          <a:p>
            <a:pPr indent="0" lvl="0" marL="0">
              <a:spcBef>
                <a:spcPts val="0"/>
              </a:spcBef>
              <a:spcAft>
                <a:spcPts val="0"/>
              </a:spcAft>
              <a:buNone/>
            </a:pPr>
            <a:r>
              <a:rPr lang="ja">
                <a:solidFill>
                  <a:schemeClr val="dk2"/>
                </a:solidFill>
              </a:rPr>
              <a:t>17歳</a:t>
            </a:r>
            <a:endParaRPr>
              <a:solidFill>
                <a:schemeClr val="dk2"/>
              </a:solidFill>
            </a:endParaRPr>
          </a:p>
          <a:p>
            <a:pPr indent="0" lvl="0" marL="0">
              <a:spcBef>
                <a:spcPts val="0"/>
              </a:spcBef>
              <a:spcAft>
                <a:spcPts val="0"/>
              </a:spcAft>
              <a:buNone/>
            </a:pPr>
            <a:r>
              <a:rPr lang="ja">
                <a:solidFill>
                  <a:schemeClr val="dk2"/>
                </a:solidFill>
              </a:rPr>
              <a:t>実家暮らし</a:t>
            </a:r>
            <a:endParaRPr>
              <a:solidFill>
                <a:schemeClr val="dk2"/>
              </a:solidFill>
            </a:endParaRPr>
          </a:p>
          <a:p>
            <a:pPr indent="0" lvl="0" marL="0">
              <a:spcBef>
                <a:spcPts val="0"/>
              </a:spcBef>
              <a:spcAft>
                <a:spcPts val="0"/>
              </a:spcAft>
              <a:buNone/>
            </a:pPr>
            <a:r>
              <a:rPr lang="ja">
                <a:solidFill>
                  <a:schemeClr val="dk2"/>
                </a:solidFill>
              </a:rPr>
              <a:t>一戸建て</a:t>
            </a:r>
            <a:endParaRPr>
              <a:solidFill>
                <a:schemeClr val="dk2"/>
              </a:solidFill>
            </a:endParaRPr>
          </a:p>
          <a:p>
            <a:pPr indent="0" lvl="0" marL="0">
              <a:spcBef>
                <a:spcPts val="0"/>
              </a:spcBef>
              <a:spcAft>
                <a:spcPts val="0"/>
              </a:spcAft>
              <a:buNone/>
            </a:pPr>
            <a:r>
              <a:rPr lang="ja">
                <a:solidFill>
                  <a:schemeClr val="dk2"/>
                </a:solidFill>
              </a:rPr>
              <a:t>両親、妹の四人家族</a:t>
            </a:r>
            <a:endParaRPr>
              <a:solidFill>
                <a:schemeClr val="dk2"/>
              </a:solidFill>
            </a:endParaRPr>
          </a:p>
          <a:p>
            <a:pPr indent="0" lvl="0" marL="0">
              <a:spcBef>
                <a:spcPts val="0"/>
              </a:spcBef>
              <a:spcAft>
                <a:spcPts val="0"/>
              </a:spcAft>
              <a:buNone/>
            </a:pPr>
            <a:r>
              <a:t/>
            </a:r>
            <a:endParaRPr>
              <a:solidFill>
                <a:schemeClr val="dk2"/>
              </a:solidFill>
            </a:endParaRPr>
          </a:p>
          <a:p>
            <a:pPr indent="0" lvl="0" marL="0">
              <a:spcBef>
                <a:spcPts val="0"/>
              </a:spcBef>
              <a:spcAft>
                <a:spcPts val="0"/>
              </a:spcAft>
              <a:buNone/>
            </a:pPr>
            <a:r>
              <a:rPr lang="ja">
                <a:solidFill>
                  <a:schemeClr val="dk2"/>
                </a:solidFill>
              </a:rPr>
              <a:t>国立の高校に通う高校二年生。</a:t>
            </a:r>
            <a:endParaRPr>
              <a:solidFill>
                <a:schemeClr val="dk2"/>
              </a:solidFill>
            </a:endParaRPr>
          </a:p>
          <a:p>
            <a:pPr indent="0" lvl="0" marL="0">
              <a:spcBef>
                <a:spcPts val="0"/>
              </a:spcBef>
              <a:spcAft>
                <a:spcPts val="0"/>
              </a:spcAft>
              <a:buNone/>
            </a:pPr>
            <a:r>
              <a:rPr lang="ja">
                <a:solidFill>
                  <a:schemeClr val="dk2"/>
                </a:solidFill>
              </a:rPr>
              <a:t>バレーボール部に所属し、平日放課後は部活に打ち込んでいる。</a:t>
            </a:r>
            <a:endParaRPr>
              <a:solidFill>
                <a:schemeClr val="dk2"/>
              </a:solidFill>
            </a:endParaRPr>
          </a:p>
          <a:p>
            <a:pPr indent="0" lvl="0" marL="0">
              <a:spcBef>
                <a:spcPts val="0"/>
              </a:spcBef>
              <a:spcAft>
                <a:spcPts val="0"/>
              </a:spcAft>
              <a:buNone/>
            </a:pPr>
            <a:r>
              <a:rPr lang="ja">
                <a:solidFill>
                  <a:schemeClr val="dk2"/>
                </a:solidFill>
              </a:rPr>
              <a:t>放課後等に部活動をするぶん、休日は友人と出かけたり、お泊りをしたりして楽しんでいる。</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p:nvPr/>
        </p:nvSpPr>
        <p:spPr>
          <a:xfrm>
            <a:off x="0" y="0"/>
            <a:ext cx="9144000" cy="691800"/>
          </a:xfrm>
          <a:prstGeom prst="rect">
            <a:avLst/>
          </a:prstGeom>
          <a:solidFill>
            <a:srgbClr val="CFE2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20"/>
          <p:cNvSpPr txBox="1"/>
          <p:nvPr>
            <p:ph type="title"/>
          </p:nvPr>
        </p:nvSpPr>
        <p:spPr>
          <a:xfrm>
            <a:off x="197175" y="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ja">
                <a:solidFill>
                  <a:srgbClr val="000000"/>
                </a:solidFill>
              </a:rPr>
              <a:t>高校２年生の女性</a:t>
            </a:r>
            <a:endParaRPr b="1">
              <a:solidFill>
                <a:srgbClr val="000000"/>
              </a:solidFill>
            </a:endParaRPr>
          </a:p>
        </p:txBody>
      </p:sp>
      <p:sp>
        <p:nvSpPr>
          <p:cNvPr id="115" name="Google Shape;115;p20"/>
          <p:cNvSpPr txBox="1"/>
          <p:nvPr>
            <p:ph idx="1" type="body"/>
          </p:nvPr>
        </p:nvSpPr>
        <p:spPr>
          <a:xfrm>
            <a:off x="1799350" y="792600"/>
            <a:ext cx="6820200" cy="389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ja"/>
              <a:t>エピソード</a:t>
            </a:r>
            <a:endParaRPr sz="1200"/>
          </a:p>
        </p:txBody>
      </p:sp>
      <p:pic>
        <p:nvPicPr>
          <p:cNvPr id="116" name="Google Shape;116;p20"/>
          <p:cNvPicPr preferRelativeResize="0"/>
          <p:nvPr/>
        </p:nvPicPr>
        <p:blipFill rotWithShape="1">
          <a:blip r:embed="rId3">
            <a:alphaModFix/>
          </a:blip>
          <a:srcRect b="45734" l="0" r="0" t="0"/>
          <a:stretch/>
        </p:blipFill>
        <p:spPr>
          <a:xfrm flipH="1">
            <a:off x="0" y="572700"/>
            <a:ext cx="1600600" cy="1919526"/>
          </a:xfrm>
          <a:prstGeom prst="rect">
            <a:avLst/>
          </a:prstGeom>
          <a:noFill/>
          <a:ln>
            <a:noFill/>
          </a:ln>
        </p:spPr>
      </p:pic>
      <p:sp>
        <p:nvSpPr>
          <p:cNvPr id="117" name="Google Shape;117;p20"/>
          <p:cNvSpPr txBox="1"/>
          <p:nvPr/>
        </p:nvSpPr>
        <p:spPr>
          <a:xfrm>
            <a:off x="1799350" y="1116375"/>
            <a:ext cx="7344600" cy="145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solidFill>
                  <a:schemeClr val="dk2"/>
                </a:solidFill>
              </a:rPr>
              <a:t>地元の中学校から勉強をがんばり近くの国立高校に通う。</a:t>
            </a:r>
            <a:endParaRPr>
              <a:solidFill>
                <a:schemeClr val="dk2"/>
              </a:solidFill>
            </a:endParaRPr>
          </a:p>
          <a:p>
            <a:pPr indent="0" lvl="0" marL="0">
              <a:spcBef>
                <a:spcPts val="0"/>
              </a:spcBef>
              <a:spcAft>
                <a:spcPts val="0"/>
              </a:spcAft>
              <a:buNone/>
            </a:pPr>
            <a:r>
              <a:rPr lang="ja">
                <a:solidFill>
                  <a:schemeClr val="dk2"/>
                </a:solidFill>
              </a:rPr>
              <a:t>小学生のころから地域のバレーボールチームに所属し、ライトアタッカーをつとめる。主将を何度か任せられたこともある。</a:t>
            </a:r>
            <a:endParaRPr>
              <a:solidFill>
                <a:schemeClr val="dk2"/>
              </a:solidFill>
            </a:endParaRPr>
          </a:p>
          <a:p>
            <a:pPr indent="0" lvl="0" marL="0">
              <a:spcBef>
                <a:spcPts val="0"/>
              </a:spcBef>
              <a:spcAft>
                <a:spcPts val="0"/>
              </a:spcAft>
              <a:buNone/>
            </a:pPr>
            <a:r>
              <a:rPr lang="ja">
                <a:solidFill>
                  <a:schemeClr val="dk2"/>
                </a:solidFill>
              </a:rPr>
              <a:t>小・中とバレー部に所属していたため、高校生になってからもバレーにうちこんでいる。最近は自分の腕試しや将来のためにポジションの移動を考えている。</a:t>
            </a:r>
            <a:endParaRPr>
              <a:solidFill>
                <a:schemeClr val="dk2"/>
              </a:solidFill>
            </a:endParaRPr>
          </a:p>
          <a:p>
            <a:pPr indent="0" lvl="0" marL="0">
              <a:spcBef>
                <a:spcPts val="0"/>
              </a:spcBef>
              <a:spcAft>
                <a:spcPts val="0"/>
              </a:spcAft>
              <a:buNone/>
            </a:pPr>
            <a:r>
              <a:rPr lang="ja">
                <a:solidFill>
                  <a:schemeClr val="dk2"/>
                </a:solidFill>
              </a:rPr>
              <a:t>成績は中の上ぐらい。休日に友達と一緒に勉強をすることもある。</a:t>
            </a:r>
            <a:endParaRPr>
              <a:solidFill>
                <a:schemeClr val="dk2"/>
              </a:solidFill>
            </a:endParaRPr>
          </a:p>
          <a:p>
            <a:pPr indent="0" lvl="0" marL="0">
              <a:spcBef>
                <a:spcPts val="0"/>
              </a:spcBef>
              <a:spcAft>
                <a:spcPts val="0"/>
              </a:spcAft>
              <a:buNone/>
            </a:pPr>
            <a:r>
              <a:t/>
            </a:r>
            <a:endParaRPr>
              <a:solidFill>
                <a:schemeClr val="dk2"/>
              </a:solidFill>
            </a:endParaRPr>
          </a:p>
        </p:txBody>
      </p:sp>
      <p:sp>
        <p:nvSpPr>
          <p:cNvPr id="118" name="Google Shape;118;p20"/>
          <p:cNvSpPr txBox="1"/>
          <p:nvPr/>
        </p:nvSpPr>
        <p:spPr>
          <a:xfrm>
            <a:off x="197175" y="2423200"/>
            <a:ext cx="1600500" cy="43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sz="1800">
                <a:solidFill>
                  <a:schemeClr val="dk2"/>
                </a:solidFill>
              </a:rPr>
              <a:t>個人情報</a:t>
            </a:r>
            <a:endParaRPr sz="1800">
              <a:solidFill>
                <a:schemeClr val="dk2"/>
              </a:solidFill>
            </a:endParaRPr>
          </a:p>
        </p:txBody>
      </p:sp>
      <p:sp>
        <p:nvSpPr>
          <p:cNvPr id="119" name="Google Shape;119;p20"/>
          <p:cNvSpPr txBox="1"/>
          <p:nvPr/>
        </p:nvSpPr>
        <p:spPr>
          <a:xfrm>
            <a:off x="407900" y="2813500"/>
            <a:ext cx="9900" cy="3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0" name="Google Shape;120;p20"/>
          <p:cNvSpPr txBox="1"/>
          <p:nvPr/>
        </p:nvSpPr>
        <p:spPr>
          <a:xfrm>
            <a:off x="197175" y="2744238"/>
            <a:ext cx="2730900" cy="1203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sz="1200">
                <a:solidFill>
                  <a:schemeClr val="dk2"/>
                </a:solidFill>
              </a:rPr>
              <a:t>・</a:t>
            </a:r>
            <a:r>
              <a:rPr lang="ja" sz="1200">
                <a:solidFill>
                  <a:schemeClr val="dk2"/>
                </a:solidFill>
              </a:rPr>
              <a:t>年齢：17歳</a:t>
            </a:r>
            <a:endParaRPr sz="1200">
              <a:solidFill>
                <a:schemeClr val="dk2"/>
              </a:solidFill>
            </a:endParaRPr>
          </a:p>
          <a:p>
            <a:pPr indent="0" lvl="0" marL="0">
              <a:spcBef>
                <a:spcPts val="0"/>
              </a:spcBef>
              <a:spcAft>
                <a:spcPts val="0"/>
              </a:spcAft>
              <a:buNone/>
            </a:pPr>
            <a:r>
              <a:rPr lang="ja" sz="1200">
                <a:solidFill>
                  <a:schemeClr val="dk2"/>
                </a:solidFill>
              </a:rPr>
              <a:t>・学校：〇△国立高校</a:t>
            </a:r>
            <a:endParaRPr sz="1200">
              <a:solidFill>
                <a:schemeClr val="dk2"/>
              </a:solidFill>
            </a:endParaRPr>
          </a:p>
          <a:p>
            <a:pPr indent="0" lvl="0" marL="0">
              <a:spcBef>
                <a:spcPts val="0"/>
              </a:spcBef>
              <a:spcAft>
                <a:spcPts val="0"/>
              </a:spcAft>
              <a:buNone/>
            </a:pPr>
            <a:r>
              <a:rPr lang="ja" sz="1200">
                <a:solidFill>
                  <a:schemeClr val="dk2"/>
                </a:solidFill>
              </a:rPr>
              <a:t>・部活：バレーボール部</a:t>
            </a:r>
            <a:endParaRPr sz="1200">
              <a:solidFill>
                <a:schemeClr val="dk2"/>
              </a:solidFill>
            </a:endParaRPr>
          </a:p>
          <a:p>
            <a:pPr indent="0" lvl="0" marL="0">
              <a:spcBef>
                <a:spcPts val="0"/>
              </a:spcBef>
              <a:spcAft>
                <a:spcPts val="0"/>
              </a:spcAft>
              <a:buNone/>
            </a:pPr>
            <a:r>
              <a:rPr lang="ja" sz="1200">
                <a:solidFill>
                  <a:schemeClr val="dk2"/>
                </a:solidFill>
              </a:rPr>
              <a:t>・居住地：東北南部（実家）</a:t>
            </a:r>
            <a:endParaRPr sz="1200">
              <a:solidFill>
                <a:schemeClr val="dk2"/>
              </a:solidFill>
            </a:endParaRPr>
          </a:p>
          <a:p>
            <a:pPr indent="0" lvl="0" marL="0">
              <a:spcBef>
                <a:spcPts val="0"/>
              </a:spcBef>
              <a:spcAft>
                <a:spcPts val="0"/>
              </a:spcAft>
              <a:buNone/>
            </a:pPr>
            <a:r>
              <a:rPr lang="ja" sz="1200">
                <a:solidFill>
                  <a:schemeClr val="dk2"/>
                </a:solidFill>
              </a:rPr>
              <a:t>・家族構成：両親、妹の四人</a:t>
            </a:r>
            <a:endParaRPr sz="1200">
              <a:solidFill>
                <a:schemeClr val="dk2"/>
              </a:solidFill>
            </a:endParaRPr>
          </a:p>
        </p:txBody>
      </p:sp>
      <p:sp>
        <p:nvSpPr>
          <p:cNvPr id="121" name="Google Shape;121;p20"/>
          <p:cNvSpPr txBox="1"/>
          <p:nvPr/>
        </p:nvSpPr>
        <p:spPr>
          <a:xfrm>
            <a:off x="3288800" y="2496088"/>
            <a:ext cx="2730900" cy="38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sz="1800">
                <a:solidFill>
                  <a:schemeClr val="dk2"/>
                </a:solidFill>
              </a:rPr>
              <a:t>デジタルプロフィール</a:t>
            </a:r>
            <a:endParaRPr sz="1800">
              <a:solidFill>
                <a:schemeClr val="dk2"/>
              </a:solidFill>
            </a:endParaRPr>
          </a:p>
        </p:txBody>
      </p:sp>
      <p:sp>
        <p:nvSpPr>
          <p:cNvPr id="122" name="Google Shape;122;p20"/>
          <p:cNvSpPr txBox="1"/>
          <p:nvPr/>
        </p:nvSpPr>
        <p:spPr>
          <a:xfrm>
            <a:off x="3076150" y="2847000"/>
            <a:ext cx="7354500" cy="99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ja" sz="1200">
                <a:solidFill>
                  <a:schemeClr val="dk2"/>
                </a:solidFill>
              </a:rPr>
              <a:t>・よく見るサイト：Instagram、Twitter、Youtube、LINE</a:t>
            </a:r>
            <a:endParaRPr sz="1200">
              <a:solidFill>
                <a:schemeClr val="dk2"/>
              </a:solidFill>
            </a:endParaRPr>
          </a:p>
          <a:p>
            <a:pPr indent="0" lvl="0" marL="0">
              <a:spcBef>
                <a:spcPts val="0"/>
              </a:spcBef>
              <a:spcAft>
                <a:spcPts val="0"/>
              </a:spcAft>
              <a:buNone/>
            </a:pPr>
            <a:r>
              <a:rPr lang="ja" sz="1200">
                <a:solidFill>
                  <a:schemeClr val="dk2"/>
                </a:solidFill>
              </a:rPr>
              <a:t>・SNS利用状況：SNSにあがっている猫の写真はついつい「お気に入り」を</a:t>
            </a:r>
            <a:endParaRPr sz="1200">
              <a:solidFill>
                <a:schemeClr val="dk2"/>
              </a:solidFill>
            </a:endParaRPr>
          </a:p>
          <a:p>
            <a:pPr indent="0" lvl="0" marL="0" rtl="0">
              <a:spcBef>
                <a:spcPts val="0"/>
              </a:spcBef>
              <a:spcAft>
                <a:spcPts val="0"/>
              </a:spcAft>
              <a:buNone/>
            </a:pPr>
            <a:r>
              <a:rPr lang="ja" sz="1200">
                <a:solidFill>
                  <a:schemeClr val="dk2"/>
                </a:solidFill>
              </a:rPr>
              <a:t>押してしまう。一番使うSNSはTwitter。</a:t>
            </a:r>
            <a:endParaRPr sz="1200">
              <a:solidFill>
                <a:schemeClr val="dk2"/>
              </a:solidFill>
            </a:endParaRPr>
          </a:p>
          <a:p>
            <a:pPr indent="0" lvl="0" marL="0">
              <a:spcBef>
                <a:spcPts val="0"/>
              </a:spcBef>
              <a:spcAft>
                <a:spcPts val="0"/>
              </a:spcAft>
              <a:buNone/>
            </a:pPr>
            <a:r>
              <a:rPr lang="ja" sz="1200">
                <a:solidFill>
                  <a:schemeClr val="dk2"/>
                </a:solidFill>
              </a:rPr>
              <a:t>最近友達に勧められてFacebookのアカウントを作成。</a:t>
            </a:r>
            <a:endParaRPr sz="1200">
              <a:solidFill>
                <a:schemeClr val="dk2"/>
              </a:solidFill>
            </a:endParaRPr>
          </a:p>
          <a:p>
            <a:pPr indent="0" lvl="0" marL="0">
              <a:spcBef>
                <a:spcPts val="0"/>
              </a:spcBef>
              <a:spcAft>
                <a:spcPts val="0"/>
              </a:spcAft>
              <a:buNone/>
            </a:pPr>
            <a:r>
              <a:rPr lang="ja" sz="1200">
                <a:solidFill>
                  <a:schemeClr val="dk2"/>
                </a:solidFill>
              </a:rPr>
              <a:t>使い方を模索している最中。まだまだ使いこなせていない。</a:t>
            </a:r>
            <a:endParaRPr sz="1200">
              <a:solidFill>
                <a:schemeClr val="dk2"/>
              </a:solidFill>
            </a:endParaRPr>
          </a:p>
        </p:txBody>
      </p:sp>
      <p:sp>
        <p:nvSpPr>
          <p:cNvPr id="123" name="Google Shape;123;p20"/>
          <p:cNvSpPr txBox="1"/>
          <p:nvPr/>
        </p:nvSpPr>
        <p:spPr>
          <a:xfrm>
            <a:off x="243200" y="3947550"/>
            <a:ext cx="1114200" cy="38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sz="1800">
                <a:solidFill>
                  <a:schemeClr val="dk2"/>
                </a:solidFill>
              </a:rPr>
              <a:t>ゴール</a:t>
            </a:r>
            <a:endParaRPr sz="1800">
              <a:solidFill>
                <a:schemeClr val="dk2"/>
              </a:solidFill>
            </a:endParaRPr>
          </a:p>
        </p:txBody>
      </p:sp>
      <p:sp>
        <p:nvSpPr>
          <p:cNvPr id="124" name="Google Shape;124;p20"/>
          <p:cNvSpPr txBox="1"/>
          <p:nvPr/>
        </p:nvSpPr>
        <p:spPr>
          <a:xfrm>
            <a:off x="197175" y="4199575"/>
            <a:ext cx="8821500" cy="94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sz="1200">
                <a:solidFill>
                  <a:schemeClr val="dk2"/>
                </a:solidFill>
              </a:rPr>
              <a:t>長期の目標：高校のうちに将来やりたいこと（夢）を決定し、たくさんの友人たちと楽しむときは楽しみつつやりがいを感じ　　　　　　られる職業に就くこと。</a:t>
            </a:r>
            <a:endParaRPr sz="1200">
              <a:solidFill>
                <a:schemeClr val="dk2"/>
              </a:solidFill>
            </a:endParaRPr>
          </a:p>
          <a:p>
            <a:pPr indent="0" lvl="0" marL="0">
              <a:spcBef>
                <a:spcPts val="0"/>
              </a:spcBef>
              <a:spcAft>
                <a:spcPts val="0"/>
              </a:spcAft>
              <a:buNone/>
            </a:pPr>
            <a:r>
              <a:rPr lang="ja" sz="1200">
                <a:solidFill>
                  <a:schemeClr val="dk2"/>
                </a:solidFill>
              </a:rPr>
              <a:t>直近の目標：一ヶ月後に行われる定期試験で10位以内に入ることと、定期試験終わりに友人と「試験お疲れ様会」と題し、</a:t>
            </a:r>
            <a:endParaRPr sz="1200">
              <a:solidFill>
                <a:schemeClr val="dk2"/>
              </a:solidFill>
            </a:endParaRPr>
          </a:p>
          <a:p>
            <a:pPr indent="0" lvl="0" marL="0">
              <a:spcBef>
                <a:spcPts val="0"/>
              </a:spcBef>
              <a:spcAft>
                <a:spcPts val="0"/>
              </a:spcAft>
              <a:buNone/>
            </a:pPr>
            <a:r>
              <a:rPr lang="ja" sz="1200">
                <a:solidFill>
                  <a:schemeClr val="dk2"/>
                </a:solidFill>
              </a:rPr>
              <a:t>　　　　　　お泊りしながら遊ぶこと。</a:t>
            </a:r>
            <a:endParaRPr sz="12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p:nvPr/>
        </p:nvSpPr>
        <p:spPr>
          <a:xfrm>
            <a:off x="0" y="0"/>
            <a:ext cx="9144000" cy="691800"/>
          </a:xfrm>
          <a:prstGeom prst="rect">
            <a:avLst/>
          </a:prstGeom>
          <a:solidFill>
            <a:srgbClr val="CFE2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21"/>
          <p:cNvSpPr txBox="1"/>
          <p:nvPr>
            <p:ph type="title"/>
          </p:nvPr>
        </p:nvSpPr>
        <p:spPr>
          <a:xfrm>
            <a:off x="19717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ja">
                <a:solidFill>
                  <a:srgbClr val="000000"/>
                </a:solidFill>
              </a:rPr>
              <a:t>高校1年生の男性</a:t>
            </a:r>
            <a:endParaRPr b="1">
              <a:solidFill>
                <a:srgbClr val="000000"/>
              </a:solidFill>
            </a:endParaRPr>
          </a:p>
        </p:txBody>
      </p:sp>
      <p:sp>
        <p:nvSpPr>
          <p:cNvPr id="131" name="Google Shape;131;p21"/>
          <p:cNvSpPr txBox="1"/>
          <p:nvPr>
            <p:ph idx="1" type="body"/>
          </p:nvPr>
        </p:nvSpPr>
        <p:spPr>
          <a:xfrm>
            <a:off x="1799350" y="792600"/>
            <a:ext cx="6820200" cy="389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ja"/>
              <a:t>エピソード</a:t>
            </a:r>
            <a:endParaRPr sz="1200"/>
          </a:p>
        </p:txBody>
      </p:sp>
      <p:sp>
        <p:nvSpPr>
          <p:cNvPr id="132" name="Google Shape;132;p21"/>
          <p:cNvSpPr txBox="1"/>
          <p:nvPr/>
        </p:nvSpPr>
        <p:spPr>
          <a:xfrm>
            <a:off x="1799350" y="1116375"/>
            <a:ext cx="7344600" cy="145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ja">
                <a:solidFill>
                  <a:schemeClr val="dk2"/>
                </a:solidFill>
              </a:rPr>
              <a:t>地元の、家から自転車で10分程度の距離にある高校に通う。</a:t>
            </a:r>
            <a:endParaRPr>
              <a:solidFill>
                <a:schemeClr val="dk2"/>
              </a:solidFill>
            </a:endParaRPr>
          </a:p>
          <a:p>
            <a:pPr indent="0" lvl="0" marL="0" rtl="0">
              <a:spcBef>
                <a:spcPts val="0"/>
              </a:spcBef>
              <a:spcAft>
                <a:spcPts val="0"/>
              </a:spcAft>
              <a:buNone/>
            </a:pPr>
            <a:r>
              <a:rPr lang="ja">
                <a:solidFill>
                  <a:schemeClr val="dk2"/>
                </a:solidFill>
              </a:rPr>
              <a:t>小・中と</a:t>
            </a:r>
            <a:r>
              <a:rPr lang="ja">
                <a:solidFill>
                  <a:schemeClr val="dk2"/>
                </a:solidFill>
              </a:rPr>
              <a:t>サッカー</a:t>
            </a:r>
            <a:r>
              <a:rPr lang="ja">
                <a:solidFill>
                  <a:schemeClr val="dk2"/>
                </a:solidFill>
              </a:rPr>
              <a:t>部に所属していたため、高校生になってからも</a:t>
            </a:r>
            <a:r>
              <a:rPr lang="ja">
                <a:solidFill>
                  <a:schemeClr val="dk2"/>
                </a:solidFill>
              </a:rPr>
              <a:t>部活動としてサッカーを楽しんでいる</a:t>
            </a:r>
            <a:r>
              <a:rPr lang="ja">
                <a:solidFill>
                  <a:schemeClr val="dk2"/>
                </a:solidFill>
              </a:rPr>
              <a:t>。</a:t>
            </a:r>
            <a:r>
              <a:rPr lang="ja">
                <a:solidFill>
                  <a:schemeClr val="dk2"/>
                </a:solidFill>
              </a:rPr>
              <a:t>サッカーにかける思いは熱く、自分の試合を録画してもらい見返すことで日々、技術の向上のため努力を惜しまない。好きなチームはリヴァプールでテレビを見ながら応援することもある。持ち前の明るさを活かし学校生活や部活動内で中心的ポジションにいることが多い。</a:t>
            </a:r>
            <a:endParaRPr>
              <a:solidFill>
                <a:schemeClr val="dk2"/>
              </a:solidFill>
            </a:endParaRPr>
          </a:p>
          <a:p>
            <a:pPr indent="0" lvl="0" marL="0" rtl="0">
              <a:spcBef>
                <a:spcPts val="0"/>
              </a:spcBef>
              <a:spcAft>
                <a:spcPts val="0"/>
              </a:spcAft>
              <a:buNone/>
            </a:pPr>
            <a:r>
              <a:t/>
            </a:r>
            <a:endParaRPr>
              <a:solidFill>
                <a:schemeClr val="dk2"/>
              </a:solidFill>
            </a:endParaRPr>
          </a:p>
        </p:txBody>
      </p:sp>
      <p:sp>
        <p:nvSpPr>
          <p:cNvPr id="133" name="Google Shape;133;p21"/>
          <p:cNvSpPr txBox="1"/>
          <p:nvPr/>
        </p:nvSpPr>
        <p:spPr>
          <a:xfrm>
            <a:off x="197175" y="2423200"/>
            <a:ext cx="1600500" cy="43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ja" sz="1800">
                <a:solidFill>
                  <a:schemeClr val="dk2"/>
                </a:solidFill>
              </a:rPr>
              <a:t>個人情報</a:t>
            </a:r>
            <a:endParaRPr sz="1800">
              <a:solidFill>
                <a:schemeClr val="dk2"/>
              </a:solidFill>
            </a:endParaRPr>
          </a:p>
        </p:txBody>
      </p:sp>
      <p:sp>
        <p:nvSpPr>
          <p:cNvPr id="134" name="Google Shape;134;p21"/>
          <p:cNvSpPr txBox="1"/>
          <p:nvPr/>
        </p:nvSpPr>
        <p:spPr>
          <a:xfrm>
            <a:off x="407900" y="2813500"/>
            <a:ext cx="9900" cy="3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5" name="Google Shape;135;p21"/>
          <p:cNvSpPr txBox="1"/>
          <p:nvPr/>
        </p:nvSpPr>
        <p:spPr>
          <a:xfrm>
            <a:off x="197175" y="2744238"/>
            <a:ext cx="2730900" cy="1203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sz="1200">
                <a:solidFill>
                  <a:schemeClr val="dk2"/>
                </a:solidFill>
              </a:rPr>
              <a:t>・年齢：16歳</a:t>
            </a:r>
            <a:endParaRPr sz="1200">
              <a:solidFill>
                <a:schemeClr val="dk2"/>
              </a:solidFill>
            </a:endParaRPr>
          </a:p>
          <a:p>
            <a:pPr indent="0" lvl="0" marL="0" rtl="0">
              <a:spcBef>
                <a:spcPts val="0"/>
              </a:spcBef>
              <a:spcAft>
                <a:spcPts val="0"/>
              </a:spcAft>
              <a:buNone/>
            </a:pPr>
            <a:r>
              <a:rPr lang="ja" sz="1200">
                <a:solidFill>
                  <a:schemeClr val="dk2"/>
                </a:solidFill>
              </a:rPr>
              <a:t>・学校：△△高校</a:t>
            </a:r>
            <a:endParaRPr sz="1200">
              <a:solidFill>
                <a:schemeClr val="dk2"/>
              </a:solidFill>
            </a:endParaRPr>
          </a:p>
          <a:p>
            <a:pPr indent="0" lvl="0" marL="0" rtl="0">
              <a:spcBef>
                <a:spcPts val="0"/>
              </a:spcBef>
              <a:spcAft>
                <a:spcPts val="0"/>
              </a:spcAft>
              <a:buNone/>
            </a:pPr>
            <a:r>
              <a:rPr lang="ja" sz="1200">
                <a:solidFill>
                  <a:schemeClr val="dk2"/>
                </a:solidFill>
              </a:rPr>
              <a:t>・部活：</a:t>
            </a:r>
            <a:r>
              <a:rPr lang="ja" sz="1200">
                <a:solidFill>
                  <a:schemeClr val="dk2"/>
                </a:solidFill>
              </a:rPr>
              <a:t>サッカー</a:t>
            </a:r>
            <a:r>
              <a:rPr lang="ja" sz="1200">
                <a:solidFill>
                  <a:schemeClr val="dk2"/>
                </a:solidFill>
              </a:rPr>
              <a:t>部</a:t>
            </a:r>
            <a:endParaRPr sz="1200">
              <a:solidFill>
                <a:schemeClr val="dk2"/>
              </a:solidFill>
            </a:endParaRPr>
          </a:p>
          <a:p>
            <a:pPr indent="0" lvl="0" marL="0" rtl="0">
              <a:spcBef>
                <a:spcPts val="0"/>
              </a:spcBef>
              <a:spcAft>
                <a:spcPts val="0"/>
              </a:spcAft>
              <a:buNone/>
            </a:pPr>
            <a:r>
              <a:rPr lang="ja" sz="1200">
                <a:solidFill>
                  <a:schemeClr val="dk2"/>
                </a:solidFill>
              </a:rPr>
              <a:t>・居住地：</a:t>
            </a:r>
            <a:r>
              <a:rPr lang="ja" sz="1200">
                <a:solidFill>
                  <a:schemeClr val="dk2"/>
                </a:solidFill>
              </a:rPr>
              <a:t>福井</a:t>
            </a:r>
            <a:r>
              <a:rPr lang="ja" sz="1200">
                <a:solidFill>
                  <a:schemeClr val="dk2"/>
                </a:solidFill>
              </a:rPr>
              <a:t>（実家）</a:t>
            </a:r>
            <a:endParaRPr sz="1200">
              <a:solidFill>
                <a:schemeClr val="dk2"/>
              </a:solidFill>
            </a:endParaRPr>
          </a:p>
          <a:p>
            <a:pPr indent="0" lvl="0" marL="0" rtl="0">
              <a:spcBef>
                <a:spcPts val="0"/>
              </a:spcBef>
              <a:spcAft>
                <a:spcPts val="0"/>
              </a:spcAft>
              <a:buNone/>
            </a:pPr>
            <a:r>
              <a:rPr lang="ja" sz="1200">
                <a:solidFill>
                  <a:schemeClr val="dk2"/>
                </a:solidFill>
              </a:rPr>
              <a:t>・家族構成：両親、兄</a:t>
            </a:r>
            <a:r>
              <a:rPr lang="ja" sz="1200">
                <a:solidFill>
                  <a:schemeClr val="dk2"/>
                </a:solidFill>
              </a:rPr>
              <a:t>２人と姉１人</a:t>
            </a:r>
            <a:endParaRPr sz="1200">
              <a:solidFill>
                <a:schemeClr val="dk2"/>
              </a:solidFill>
            </a:endParaRPr>
          </a:p>
        </p:txBody>
      </p:sp>
      <p:sp>
        <p:nvSpPr>
          <p:cNvPr id="136" name="Google Shape;136;p21"/>
          <p:cNvSpPr txBox="1"/>
          <p:nvPr/>
        </p:nvSpPr>
        <p:spPr>
          <a:xfrm>
            <a:off x="3288800" y="2496088"/>
            <a:ext cx="2730900" cy="38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ja" sz="1800">
                <a:solidFill>
                  <a:schemeClr val="dk2"/>
                </a:solidFill>
              </a:rPr>
              <a:t>デジタルプロフィール</a:t>
            </a:r>
            <a:endParaRPr sz="1800">
              <a:solidFill>
                <a:schemeClr val="dk2"/>
              </a:solidFill>
            </a:endParaRPr>
          </a:p>
        </p:txBody>
      </p:sp>
      <p:sp>
        <p:nvSpPr>
          <p:cNvPr id="137" name="Google Shape;137;p21"/>
          <p:cNvSpPr txBox="1"/>
          <p:nvPr/>
        </p:nvSpPr>
        <p:spPr>
          <a:xfrm>
            <a:off x="3076150" y="2847000"/>
            <a:ext cx="7354500" cy="99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ja" sz="1200">
                <a:solidFill>
                  <a:schemeClr val="dk2"/>
                </a:solidFill>
              </a:rPr>
              <a:t>・よく見るサイト：Instagram、Twitter、</a:t>
            </a:r>
            <a:r>
              <a:rPr lang="ja" sz="1200">
                <a:solidFill>
                  <a:schemeClr val="dk2"/>
                </a:solidFill>
              </a:rPr>
              <a:t>LINE</a:t>
            </a:r>
            <a:endParaRPr sz="1200">
              <a:solidFill>
                <a:schemeClr val="dk2"/>
              </a:solidFill>
            </a:endParaRPr>
          </a:p>
          <a:p>
            <a:pPr indent="0" lvl="0" marL="0">
              <a:spcBef>
                <a:spcPts val="0"/>
              </a:spcBef>
              <a:spcAft>
                <a:spcPts val="0"/>
              </a:spcAft>
              <a:buNone/>
            </a:pPr>
            <a:r>
              <a:rPr lang="ja" sz="1200">
                <a:solidFill>
                  <a:schemeClr val="dk2"/>
                </a:solidFill>
              </a:rPr>
              <a:t>・SNS利用状況：</a:t>
            </a:r>
            <a:r>
              <a:rPr lang="ja" sz="1200">
                <a:solidFill>
                  <a:schemeClr val="dk2"/>
                </a:solidFill>
              </a:rPr>
              <a:t>友人の投稿を見るのがすき。暇さえあればアプリを開いてしまう。</a:t>
            </a:r>
            <a:endParaRPr sz="1200">
              <a:solidFill>
                <a:schemeClr val="dk2"/>
              </a:solidFill>
            </a:endParaRPr>
          </a:p>
          <a:p>
            <a:pPr indent="0" lvl="0" marL="0" rtl="0">
              <a:spcBef>
                <a:spcPts val="0"/>
              </a:spcBef>
              <a:spcAft>
                <a:spcPts val="0"/>
              </a:spcAft>
              <a:buNone/>
            </a:pPr>
            <a:r>
              <a:rPr lang="ja" sz="1200">
                <a:solidFill>
                  <a:schemeClr val="dk2"/>
                </a:solidFill>
              </a:rPr>
              <a:t>（特にInstagram）</a:t>
            </a:r>
            <a:endParaRPr sz="1200">
              <a:solidFill>
                <a:schemeClr val="dk2"/>
              </a:solidFill>
            </a:endParaRPr>
          </a:p>
          <a:p>
            <a:pPr indent="0" lvl="0" marL="0">
              <a:spcBef>
                <a:spcPts val="0"/>
              </a:spcBef>
              <a:spcAft>
                <a:spcPts val="0"/>
              </a:spcAft>
              <a:buNone/>
            </a:pPr>
            <a:r>
              <a:rPr lang="ja" sz="1200">
                <a:solidFill>
                  <a:schemeClr val="dk2"/>
                </a:solidFill>
              </a:rPr>
              <a:t>LINEやInstagramの友達が増えすぎたためタイムラインが終えなかったり、</a:t>
            </a:r>
            <a:endParaRPr sz="1200">
              <a:solidFill>
                <a:schemeClr val="dk2"/>
              </a:solidFill>
            </a:endParaRPr>
          </a:p>
          <a:p>
            <a:pPr indent="0" lvl="0" marL="0" rtl="0">
              <a:spcBef>
                <a:spcPts val="0"/>
              </a:spcBef>
              <a:spcAft>
                <a:spcPts val="0"/>
              </a:spcAft>
              <a:buNone/>
            </a:pPr>
            <a:r>
              <a:rPr lang="ja" sz="1200">
                <a:solidFill>
                  <a:schemeClr val="dk2"/>
                </a:solidFill>
              </a:rPr>
              <a:t>特にLINEだと誰が誰だか区別がつかないときがあって困っている。</a:t>
            </a:r>
            <a:endParaRPr sz="1200">
              <a:solidFill>
                <a:schemeClr val="dk2"/>
              </a:solidFill>
            </a:endParaRPr>
          </a:p>
          <a:p>
            <a:pPr indent="0" lvl="0" marL="0" rtl="0">
              <a:spcBef>
                <a:spcPts val="0"/>
              </a:spcBef>
              <a:spcAft>
                <a:spcPts val="0"/>
              </a:spcAft>
              <a:buNone/>
            </a:pPr>
            <a:r>
              <a:t/>
            </a:r>
            <a:endParaRPr sz="1200">
              <a:solidFill>
                <a:schemeClr val="dk2"/>
              </a:solidFill>
            </a:endParaRPr>
          </a:p>
        </p:txBody>
      </p:sp>
      <p:sp>
        <p:nvSpPr>
          <p:cNvPr id="138" name="Google Shape;138;p21"/>
          <p:cNvSpPr txBox="1"/>
          <p:nvPr/>
        </p:nvSpPr>
        <p:spPr>
          <a:xfrm>
            <a:off x="243200" y="3947550"/>
            <a:ext cx="1114200" cy="38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ja" sz="1800">
                <a:solidFill>
                  <a:schemeClr val="dk2"/>
                </a:solidFill>
              </a:rPr>
              <a:t>ゴール</a:t>
            </a:r>
            <a:endParaRPr sz="1800">
              <a:solidFill>
                <a:schemeClr val="dk2"/>
              </a:solidFill>
            </a:endParaRPr>
          </a:p>
        </p:txBody>
      </p:sp>
      <p:sp>
        <p:nvSpPr>
          <p:cNvPr id="139" name="Google Shape;139;p21"/>
          <p:cNvSpPr txBox="1"/>
          <p:nvPr/>
        </p:nvSpPr>
        <p:spPr>
          <a:xfrm>
            <a:off x="197175" y="4199575"/>
            <a:ext cx="8821500" cy="94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ja" sz="1200">
                <a:solidFill>
                  <a:schemeClr val="dk2"/>
                </a:solidFill>
              </a:rPr>
              <a:t>長期の目標：</a:t>
            </a:r>
            <a:r>
              <a:rPr lang="ja" sz="1200">
                <a:solidFill>
                  <a:schemeClr val="dk2"/>
                </a:solidFill>
              </a:rPr>
              <a:t>将来はプロのサッカー選手になること。</a:t>
            </a:r>
            <a:endParaRPr sz="1200">
              <a:solidFill>
                <a:schemeClr val="dk2"/>
              </a:solidFill>
            </a:endParaRPr>
          </a:p>
          <a:p>
            <a:pPr indent="0" lvl="0" marL="0" rtl="0">
              <a:spcBef>
                <a:spcPts val="0"/>
              </a:spcBef>
              <a:spcAft>
                <a:spcPts val="0"/>
              </a:spcAft>
              <a:buNone/>
            </a:pPr>
            <a:r>
              <a:rPr lang="ja" sz="1200">
                <a:solidFill>
                  <a:schemeClr val="dk2"/>
                </a:solidFill>
              </a:rPr>
              <a:t>直近の目標：</a:t>
            </a:r>
            <a:r>
              <a:rPr lang="ja" sz="1200">
                <a:solidFill>
                  <a:schemeClr val="dk2"/>
                </a:solidFill>
              </a:rPr>
              <a:t>３年生主体の大会に１年生として出場すること。そして活躍してチームで全国大会に行くこと。</a:t>
            </a:r>
            <a:endParaRPr sz="1200">
              <a:solidFill>
                <a:schemeClr val="dk2"/>
              </a:solidFill>
            </a:endParaRPr>
          </a:p>
        </p:txBody>
      </p:sp>
      <p:pic>
        <p:nvPicPr>
          <p:cNvPr id="140" name="Google Shape;140;p21"/>
          <p:cNvPicPr preferRelativeResize="0"/>
          <p:nvPr/>
        </p:nvPicPr>
        <p:blipFill rotWithShape="1">
          <a:blip r:embed="rId3">
            <a:alphaModFix/>
          </a:blip>
          <a:srcRect b="49016" l="0" r="0" t="0"/>
          <a:stretch/>
        </p:blipFill>
        <p:spPr>
          <a:xfrm>
            <a:off x="108700" y="691800"/>
            <a:ext cx="1547825" cy="174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