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1"/>
    <p:restoredTop sz="94599"/>
  </p:normalViewPr>
  <p:slideViewPr>
    <p:cSldViewPr snapToGrid="0" snapToObjects="1">
      <p:cViewPr varScale="1">
        <p:scale>
          <a:sx n="86" d="100"/>
          <a:sy n="86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5F22B9E9-BF94-9344-9BA2-A26E5AB4EA53}" type="datetimeFigureOut">
              <a:rPr lang="es-ES_tradnl" smtClean="0"/>
              <a:t>8/11/19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4681501A-394A-1149-B4AD-0CD3BFDBDA84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B9E9-BF94-9344-9BA2-A26E5AB4EA53}" type="datetimeFigureOut">
              <a:rPr lang="es-ES_tradnl" smtClean="0"/>
              <a:t>8/11/19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501A-394A-1149-B4AD-0CD3BFDBDA84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5F22B9E9-BF94-9344-9BA2-A26E5AB4EA53}" type="datetimeFigureOut">
              <a:rPr lang="es-ES_tradnl" smtClean="0"/>
              <a:t>8/11/19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4681501A-394A-1149-B4AD-0CD3BFDBDA84}" type="slidenum">
              <a:rPr lang="es-ES_tradnl" smtClean="0"/>
              <a:t>‹Nr.›</a:t>
            </a:fld>
            <a:endParaRPr lang="es-ES_tradnl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B9E9-BF94-9344-9BA2-A26E5AB4EA53}" type="datetimeFigureOut">
              <a:rPr lang="es-ES_tradnl" smtClean="0"/>
              <a:t>8/11/19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501A-394A-1149-B4AD-0CD3BFDBDA84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F22B9E9-BF94-9344-9BA2-A26E5AB4EA53}" type="datetimeFigureOut">
              <a:rPr lang="es-ES_tradnl" smtClean="0"/>
              <a:t>8/11/19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681501A-394A-1149-B4AD-0CD3BFDBDA84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B9E9-BF94-9344-9BA2-A26E5AB4EA53}" type="datetimeFigureOut">
              <a:rPr lang="es-ES_tradnl" smtClean="0"/>
              <a:t>8/11/19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501A-394A-1149-B4AD-0CD3BFDBDA84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B9E9-BF94-9344-9BA2-A26E5AB4EA53}" type="datetimeFigureOut">
              <a:rPr lang="es-ES_tradnl" smtClean="0"/>
              <a:t>8/11/19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501A-394A-1149-B4AD-0CD3BFDBDA84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B9E9-BF94-9344-9BA2-A26E5AB4EA53}" type="datetimeFigureOut">
              <a:rPr lang="es-ES_tradnl" smtClean="0"/>
              <a:t>8/11/19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501A-394A-1149-B4AD-0CD3BFDBDA84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B9E9-BF94-9344-9BA2-A26E5AB4EA53}" type="datetimeFigureOut">
              <a:rPr lang="es-ES_tradnl" smtClean="0"/>
              <a:t>8/11/19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501A-394A-1149-B4AD-0CD3BFDBDA84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5F22B9E9-BF94-9344-9BA2-A26E5AB4EA53}" type="datetimeFigureOut">
              <a:rPr lang="es-ES_tradnl" smtClean="0"/>
              <a:t>8/11/19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4681501A-394A-1149-B4AD-0CD3BFDBDA84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5F22B9E9-BF94-9344-9BA2-A26E5AB4EA53}" type="datetimeFigureOut">
              <a:rPr lang="es-ES_tradnl" smtClean="0"/>
              <a:t>8/11/19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4681501A-394A-1149-B4AD-0CD3BFDBDA84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F22B9E9-BF94-9344-9BA2-A26E5AB4EA53}" type="datetimeFigureOut">
              <a:rPr lang="es-ES_tradnl" smtClean="0"/>
              <a:t>8/11/19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681501A-394A-1149-B4AD-0CD3BFDBDA84}" type="slidenum">
              <a:rPr lang="es-ES_tradnl" smtClean="0"/>
              <a:t>‹Nr.›</a:t>
            </a:fld>
            <a:endParaRPr lang="es-ES_tradnl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16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scolares.net/lenguaje-y-comunicacion/motivo-lirico/" TargetMode="External"/><Relationship Id="rId3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20751" y="1023867"/>
            <a:ext cx="4041399" cy="3349641"/>
          </a:xfrm>
        </p:spPr>
        <p:txBody>
          <a:bodyPr/>
          <a:lstStyle/>
          <a:p>
            <a:r>
              <a:rPr lang="es-ES_tradnl" b="1" dirty="0"/>
              <a:t>La oda: sus características y cómo hacer una oda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4161320" cy="1185600"/>
          </a:xfrm>
        </p:spPr>
        <p:txBody>
          <a:bodyPr>
            <a:normAutofit fontScale="92500"/>
          </a:bodyPr>
          <a:lstStyle/>
          <a:p>
            <a:r>
              <a:rPr lang="es-ES_tradnl" dirty="0" smtClean="0"/>
              <a:t>Por Dios atenderán</a:t>
            </a:r>
            <a:r>
              <a:rPr lang="mr-IN" dirty="0" smtClean="0"/>
              <a:t>…</a:t>
            </a:r>
            <a:r>
              <a:rPr lang="es-ES" dirty="0" smtClean="0"/>
              <a:t> </a:t>
            </a:r>
          </a:p>
          <a:p>
            <a:r>
              <a:rPr lang="es-ES" dirty="0" smtClean="0"/>
              <a:t>“</a:t>
            </a:r>
            <a:r>
              <a:rPr lang="es-ES" smtClean="0"/>
              <a:t>El replicar de </a:t>
            </a:r>
            <a:r>
              <a:rPr lang="es-ES" dirty="0" smtClean="0"/>
              <a:t>la campana te lo ordena”</a:t>
            </a:r>
            <a:endParaRPr lang="es-ES_tradn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93" y="1895557"/>
            <a:ext cx="63500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b="1" dirty="0"/>
              <a:t>3.</a:t>
            </a:r>
            <a:r>
              <a:rPr lang="es-ES_tradnl" dirty="0"/>
              <a:t> Por último, no olvides que al referirte directamente al objeto lírico escogido existirá un predominio de la actitud </a:t>
            </a:r>
            <a:r>
              <a:rPr lang="es-ES_tradnl" dirty="0" err="1"/>
              <a:t>apostrófica</a:t>
            </a:r>
            <a:r>
              <a:rPr lang="es-ES_tradnl" dirty="0"/>
              <a:t>, es decir que estarás hablando directamente a un tú.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752" y="3606383"/>
            <a:ext cx="5372725" cy="300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/>
              <a:t>QUÉ ES UNA ODA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/>
              <a:t>Una Oda es un tipo de poema lírico. Un poema es un tipo de texto literario, de rima consonante, asonante o libre, cuya función primordial es expresar sentimientos a través de un hablante lírico. </a:t>
            </a:r>
          </a:p>
          <a:p>
            <a:pPr marL="0" indent="0">
              <a:buNone/>
            </a:pPr>
            <a:r>
              <a:rPr lang="es-ES_tradnl" dirty="0"/>
              <a:t>La Oda es reconocida como una de las composiciones primordiales de este tipo de texto, se trata de la exaltación de una persona, cosa o idea. </a:t>
            </a:r>
          </a:p>
          <a:p>
            <a:pPr marL="0" indent="0">
              <a:buNone/>
            </a:pPr>
            <a:r>
              <a:rPr lang="es-ES_tradnl" dirty="0"/>
              <a:t>Para conseguir este efecto, el hablante lírico presenta el mundo desde una actitud </a:t>
            </a:r>
            <a:r>
              <a:rPr lang="es-ES_tradnl" dirty="0" err="1"/>
              <a:t>apostrófica</a:t>
            </a:r>
            <a:r>
              <a:rPr lang="es-ES_tradnl" dirty="0"/>
              <a:t>, es decir hablándole directamente a un tú.</a:t>
            </a:r>
          </a:p>
          <a:p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5" y="1863227"/>
            <a:ext cx="2689035" cy="480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b="1" dirty="0"/>
              <a:t>CARACTERÍSTICAS DE UNA ODA</a:t>
            </a: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33700" y="2129061"/>
            <a:ext cx="8770571" cy="3651504"/>
          </a:xfrm>
        </p:spPr>
        <p:txBody>
          <a:bodyPr/>
          <a:lstStyle/>
          <a:p>
            <a:pPr marL="0" indent="0">
              <a:buNone/>
            </a:pPr>
            <a:r>
              <a:rPr lang="es-ES_tradnl" b="1" dirty="0"/>
              <a:t>1.</a:t>
            </a:r>
            <a:r>
              <a:rPr lang="es-ES_tradnl" dirty="0"/>
              <a:t> La Oda utiliza la actitud </a:t>
            </a:r>
            <a:r>
              <a:rPr lang="es-ES_tradnl" dirty="0" err="1"/>
              <a:t>apostrófica</a:t>
            </a:r>
            <a:r>
              <a:rPr lang="es-ES_tradnl" dirty="0"/>
              <a:t> por excelencia, sin embargo es necesario que por dicha razón no sea confundida con la forma poética del “himno”. Éste último está focalizado más bien en un hecho o acontecimiento elevado que necesita ser plasmado</a:t>
            </a:r>
            <a:r>
              <a:rPr lang="es-ES_tradnl" dirty="0" smtClean="0"/>
              <a:t>.</a:t>
            </a:r>
            <a:endParaRPr lang="es-ES_tradnl" dirty="0"/>
          </a:p>
          <a:p>
            <a:pPr marL="0" indent="0">
              <a:buNone/>
            </a:pPr>
            <a:r>
              <a:rPr lang="es-ES_tradnl" b="1" dirty="0"/>
              <a:t>2.</a:t>
            </a:r>
            <a:r>
              <a:rPr lang="es-ES_tradnl" dirty="0"/>
              <a:t> La Oda busca elevar un objeto lírico determinado, por lo que todos los recursos y figuras retóricas apuntan hacia la vivificación y en el énfasis de las cualidades de dicha cosa, persona o idea.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933" y="4407107"/>
            <a:ext cx="3323860" cy="22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28769" y="3134314"/>
            <a:ext cx="8770571" cy="3651504"/>
          </a:xfrm>
        </p:spPr>
        <p:txBody>
          <a:bodyPr/>
          <a:lstStyle/>
          <a:p>
            <a:r>
              <a:rPr lang="es-ES_tradnl" b="1" dirty="0"/>
              <a:t>3.</a:t>
            </a:r>
            <a:r>
              <a:rPr lang="es-ES_tradnl" dirty="0"/>
              <a:t> Dentro de los </a:t>
            </a:r>
            <a:r>
              <a:rPr lang="es-ES_tradnl" dirty="0">
                <a:solidFill>
                  <a:schemeClr val="tx1"/>
                </a:solidFill>
                <a:hlinkClick r:id="rId2" tooltip="Motivo lírico"/>
              </a:rPr>
              <a:t>motivos líricos</a:t>
            </a:r>
            <a:r>
              <a:rPr lang="es-ES_tradnl" dirty="0">
                <a:solidFill>
                  <a:schemeClr val="tx1"/>
                </a:solidFill>
              </a:rPr>
              <a:t> </a:t>
            </a:r>
            <a:r>
              <a:rPr lang="es-ES_tradnl" dirty="0"/>
              <a:t>característicos de la Oda se encuentran la pasión, la admiración y la efervescencia</a:t>
            </a:r>
            <a:r>
              <a:rPr lang="es-ES_tradnl" dirty="0" smtClean="0"/>
              <a:t>.</a:t>
            </a:r>
            <a:endParaRPr lang="es-ES_tradnl" dirty="0"/>
          </a:p>
          <a:p>
            <a:r>
              <a:rPr lang="es-ES_tradnl" b="1" dirty="0"/>
              <a:t>4.</a:t>
            </a:r>
            <a:r>
              <a:rPr lang="es-ES_tradnl" dirty="0"/>
              <a:t> Dentro de los temas más característicos de la Oda se encuentran aquellos de carácter religioso, cívico y amoroso, sin embargo el poeta Pablo Neruda abrió las temáticas posibles a lo cotidiano, exaltando diversos objetos líricos presentes en la imaginería chilena y aquello que podría considerarse típico o común.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944" y="159896"/>
            <a:ext cx="6275145" cy="29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8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Ejemplo: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ES_tradnl" i="1" dirty="0"/>
              <a:t>“En el mar</a:t>
            </a:r>
            <a:br>
              <a:rPr lang="es-ES_tradnl" i="1" dirty="0"/>
            </a:br>
            <a:r>
              <a:rPr lang="es-ES_tradnl" i="1" dirty="0"/>
              <a:t>tormentoso</a:t>
            </a:r>
            <a:br>
              <a:rPr lang="es-ES_tradnl" i="1" dirty="0"/>
            </a:br>
            <a:r>
              <a:rPr lang="es-ES_tradnl" i="1" dirty="0"/>
              <a:t>de Chile</a:t>
            </a:r>
            <a:br>
              <a:rPr lang="es-ES_tradnl" i="1" dirty="0"/>
            </a:br>
            <a:r>
              <a:rPr lang="es-ES_tradnl" i="1" dirty="0"/>
              <a:t>vive el rosado congrio,</a:t>
            </a:r>
            <a:br>
              <a:rPr lang="es-ES_tradnl" i="1" dirty="0"/>
            </a:br>
            <a:r>
              <a:rPr lang="es-ES_tradnl" i="1" dirty="0"/>
              <a:t>gigante anguila</a:t>
            </a:r>
            <a:br>
              <a:rPr lang="es-ES_tradnl" i="1" dirty="0"/>
            </a:br>
            <a:r>
              <a:rPr lang="es-ES_tradnl" i="1" dirty="0"/>
              <a:t>de nevada carne.</a:t>
            </a:r>
            <a:br>
              <a:rPr lang="es-ES_tradnl" i="1" dirty="0"/>
            </a:br>
            <a:r>
              <a:rPr lang="es-ES_tradnl" i="1" dirty="0"/>
              <a:t>Y en las ollas</a:t>
            </a:r>
            <a:br>
              <a:rPr lang="es-ES_tradnl" i="1" dirty="0"/>
            </a:br>
            <a:r>
              <a:rPr lang="es-ES_tradnl" i="1" dirty="0"/>
              <a:t>chilenas,</a:t>
            </a:r>
            <a:br>
              <a:rPr lang="es-ES_tradnl" i="1" dirty="0"/>
            </a:br>
            <a:r>
              <a:rPr lang="es-ES_tradnl" i="1" dirty="0"/>
              <a:t>en la costa,</a:t>
            </a:r>
            <a:br>
              <a:rPr lang="es-ES_tradnl" i="1" dirty="0"/>
            </a:br>
            <a:r>
              <a:rPr lang="es-ES_tradnl" i="1" dirty="0"/>
              <a:t>nació el caldillo</a:t>
            </a:r>
            <a:br>
              <a:rPr lang="es-ES_tradnl" i="1" dirty="0"/>
            </a:br>
            <a:r>
              <a:rPr lang="es-ES_tradnl" i="1" dirty="0"/>
              <a:t>grávido y suculento,</a:t>
            </a:r>
            <a:br>
              <a:rPr lang="es-ES_tradnl" i="1" dirty="0"/>
            </a:br>
            <a:r>
              <a:rPr lang="es-ES_tradnl" i="1" dirty="0"/>
              <a:t>provechoso.”</a:t>
            </a:r>
            <a:endParaRPr lang="es-ES_tradnl" dirty="0"/>
          </a:p>
          <a:p>
            <a:pPr marL="0" indent="0" algn="ctr">
              <a:buNone/>
            </a:pPr>
            <a:r>
              <a:rPr lang="es-ES_tradnl" dirty="0"/>
              <a:t> </a:t>
            </a:r>
          </a:p>
          <a:p>
            <a:pPr marL="0" indent="0" algn="ctr">
              <a:buNone/>
            </a:pPr>
            <a:r>
              <a:rPr lang="es-ES_tradnl" dirty="0"/>
              <a:t>Oda al Caldillo de Congrio, Pablo Neruda (fragmento)</a:t>
            </a:r>
          </a:p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02" y="2438400"/>
            <a:ext cx="4458196" cy="295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8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768" y="334485"/>
            <a:ext cx="9202503" cy="60962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smtClean="0">
                <a:solidFill>
                  <a:schemeClr val="bg1"/>
                </a:solidFill>
              </a:rPr>
              <a:t>      ODA A LA COMIDA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33700" y="1873770"/>
            <a:ext cx="7574405" cy="4790870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s-ES_tradnl" sz="1200" dirty="0">
                <a:solidFill>
                  <a:schemeClr val="bg1"/>
                </a:solidFill>
              </a:rPr>
              <a:t>Tu que con tu crujiente sabor has hecho de mí, otro admirador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s-ES_tradnl" sz="1200" dirty="0" smtClean="0">
                <a:solidFill>
                  <a:schemeClr val="bg1"/>
                </a:solidFill>
              </a:rPr>
              <a:t>que </a:t>
            </a:r>
            <a:r>
              <a:rPr lang="es-ES_tradnl" sz="1200" dirty="0">
                <a:solidFill>
                  <a:schemeClr val="bg1"/>
                </a:solidFill>
              </a:rPr>
              <a:t>con hazaña y destreza te sirves a la </a:t>
            </a:r>
            <a:r>
              <a:rPr lang="es-ES_tradnl" sz="1200" dirty="0" smtClean="0">
                <a:solidFill>
                  <a:schemeClr val="bg1"/>
                </a:solidFill>
              </a:rPr>
              <a:t>mesa</a:t>
            </a: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mi querida Milanesa 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s-ES_tradnl" sz="1200" dirty="0">
                <a:solidFill>
                  <a:schemeClr val="bg1"/>
                </a:solidFill>
              </a:rPr>
              <a:t>De la comida con amor los antojos por los </a:t>
            </a:r>
            <a:r>
              <a:rPr lang="es-ES_tradnl" sz="1200" dirty="0" smtClean="0">
                <a:solidFill>
                  <a:schemeClr val="bg1"/>
                </a:solidFill>
              </a:rPr>
              <a:t>colores</a:t>
            </a: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del paladar, el gusto del vino y los sabores </a:t>
            </a:r>
            <a:endParaRPr lang="es-ES_tradnl" sz="1200" dirty="0" smtClean="0">
              <a:solidFill>
                <a:schemeClr val="bg1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s-ES_tradnl" sz="1200" dirty="0" smtClean="0">
                <a:solidFill>
                  <a:schemeClr val="bg1"/>
                </a:solidFill>
              </a:rPr>
              <a:t>¡</a:t>
            </a:r>
            <a:r>
              <a:rPr lang="es-ES_tradnl" sz="1200" dirty="0">
                <a:solidFill>
                  <a:schemeClr val="bg1"/>
                </a:solidFill>
              </a:rPr>
              <a:t>a la mesa que esta ya puesta</a:t>
            </a:r>
            <a:r>
              <a:rPr lang="es-ES_tradnl" sz="1200" dirty="0" smtClean="0">
                <a:solidFill>
                  <a:schemeClr val="bg1"/>
                </a:solidFill>
              </a:rPr>
              <a:t>!</a:t>
            </a: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Gracias por los alimentos y la bebida </a:t>
            </a:r>
            <a:r>
              <a:rPr lang="es-ES_tradnl" sz="1200" dirty="0">
                <a:solidFill>
                  <a:schemeClr val="bg1"/>
                </a:solidFill>
              </a:rPr>
              <a:t/>
            </a:r>
            <a:br>
              <a:rPr lang="es-ES_tradnl" sz="1200" dirty="0">
                <a:solidFill>
                  <a:schemeClr val="bg1"/>
                </a:solidFill>
              </a:rPr>
            </a:br>
            <a:r>
              <a:rPr lang="es-ES_tradnl" sz="1200" dirty="0">
                <a:solidFill>
                  <a:schemeClr val="bg1"/>
                </a:solidFill>
              </a:rPr>
              <a:t>la bebida que es buena y no dañina 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s-ES_tradnl" sz="1200" dirty="0">
                <a:solidFill>
                  <a:schemeClr val="bg1"/>
                </a:solidFill>
              </a:rPr>
              <a:t>el vino es bueno en cierta medida 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s-ES_tradnl" sz="1200" dirty="0">
                <a:solidFill>
                  <a:schemeClr val="bg1"/>
                </a:solidFill>
              </a:rPr>
              <a:t>¡Salud mis amigos!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s-ES_tradnl" sz="1200" dirty="0">
                <a:solidFill>
                  <a:schemeClr val="bg1"/>
                </a:solidFill>
              </a:rPr>
              <a:t>Que se llenen vuestros estómagos 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s-ES_tradnl" sz="1200" dirty="0">
                <a:solidFill>
                  <a:schemeClr val="bg1"/>
                </a:solidFill>
              </a:rPr>
              <a:t>y claro, nuestros corazones</a:t>
            </a:r>
          </a:p>
          <a:p>
            <a:pPr marL="0" indent="0">
              <a:buNone/>
            </a:pPr>
            <a:endParaRPr lang="es-ES_tradnl" sz="600" dirty="0"/>
          </a:p>
        </p:txBody>
      </p:sp>
    </p:spTree>
    <p:extLst>
      <p:ext uri="{BB962C8B-B14F-4D97-AF65-F5344CB8AC3E}">
        <p14:creationId xmlns:p14="http://schemas.microsoft.com/office/powerpoint/2010/main" val="847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/>
              <a:t>CÓMO ESCRIBIR UNA ODA EN 3 PASOS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33700" y="2273508"/>
            <a:ext cx="8770571" cy="3651504"/>
          </a:xfrm>
        </p:spPr>
        <p:txBody>
          <a:bodyPr/>
          <a:lstStyle/>
          <a:p>
            <a:pPr marL="0" indent="0">
              <a:buNone/>
            </a:pPr>
            <a:r>
              <a:rPr lang="es-ES_tradnl" b="1" dirty="0"/>
              <a:t>1.</a:t>
            </a:r>
            <a:r>
              <a:rPr lang="es-ES_tradnl" dirty="0"/>
              <a:t>  </a:t>
            </a:r>
            <a:r>
              <a:rPr lang="es-ES_tradnl" dirty="0" smtClean="0"/>
              <a:t>Reconocer </a:t>
            </a:r>
            <a:r>
              <a:rPr lang="es-ES_tradnl" dirty="0"/>
              <a:t>el objeto lírico con el cual deseas dialogar en tu poema. Es necesario que se cumplan dos condiciones, la primera es exaltar este objeto a través de una abierta </a:t>
            </a:r>
            <a:r>
              <a:rPr lang="es-ES_tradnl" dirty="0" err="1"/>
              <a:t>apelatividad</a:t>
            </a:r>
            <a:r>
              <a:rPr lang="es-ES_tradnl" dirty="0"/>
              <a:t> a éste. Lo segundo, es considerar por defecto la abierta necesidad de personificar a éste objeto lírico. 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Una </a:t>
            </a:r>
            <a:r>
              <a:rPr lang="es-ES_tradnl" dirty="0"/>
              <a:t>buena opción es hacer el ejercicio de visualizar a éste objeto como si fuera una persona o alguien con quien pudieses efectivamente establecer un </a:t>
            </a:r>
            <a:r>
              <a:rPr lang="es-ES_tradnl" dirty="0" smtClean="0"/>
              <a:t>diálogo.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560" y="4464286"/>
            <a:ext cx="4273862" cy="233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5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b="1" dirty="0"/>
              <a:t>2.</a:t>
            </a:r>
            <a:r>
              <a:rPr lang="es-ES_tradnl" dirty="0"/>
              <a:t> A continuación, intenta reconocer todas aquellas características positivas del objeto lírico escogido. A través del reconocimiento de éstas características te será mucho más simple elaborar tu </a:t>
            </a:r>
            <a:r>
              <a:rPr lang="es-ES_tradnl" dirty="0" smtClean="0"/>
              <a:t>Oda.</a:t>
            </a:r>
          </a:p>
          <a:p>
            <a:pPr marL="0" indent="0">
              <a:buNone/>
            </a:pPr>
            <a:r>
              <a:rPr lang="es-ES_tradnl" dirty="0" smtClean="0"/>
              <a:t> </a:t>
            </a:r>
            <a:r>
              <a:rPr lang="es-ES_tradnl" dirty="0"/>
              <a:t>Incluso si dentro del texto debes elaborar un contraste con los aspectos negativos, siempre los aspectos que podrían leerse como positivos deben ser potentes.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342" y="4415015"/>
            <a:ext cx="2738074" cy="227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4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 “LA CIUDAD”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_tradnl" i="1" dirty="0"/>
              <a:t>“Invadida por extraños, vas sufriendo tus heridas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i="1" dirty="0"/>
              <a:t>que como obras nuevas nos anuncian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i="1" dirty="0"/>
              <a:t>destrozando tus entrañas.</a:t>
            </a:r>
            <a:endParaRPr lang="es-ES_tradnl" dirty="0"/>
          </a:p>
          <a:p>
            <a:pPr marL="0" indent="0" algn="ctr">
              <a:buNone/>
            </a:pPr>
            <a:r>
              <a:rPr lang="es-ES_tradnl" i="1" dirty="0"/>
              <a:t>Hoy gobiernan asesinos pero no te destruirán.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i="1" dirty="0"/>
              <a:t>pues por uno que nos quiten otros veinte seguirán.”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985" y="4445833"/>
            <a:ext cx="3810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6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umas">
  <a:themeElements>
    <a:clrScheme name="Plumas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Plumas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Pluma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113</TotalTime>
  <Words>189</Words>
  <Application>Microsoft Macintosh PowerPoint</Application>
  <PresentationFormat>Panorámica</PresentationFormat>
  <Paragraphs>34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Calibri</vt:lpstr>
      <vt:lpstr>Century Schoolbook</vt:lpstr>
      <vt:lpstr>Corbel</vt:lpstr>
      <vt:lpstr>Plumas</vt:lpstr>
      <vt:lpstr>La oda: sus características y cómo hacer una oda</vt:lpstr>
      <vt:lpstr>QUÉ ES UNA ODA </vt:lpstr>
      <vt:lpstr>CARACTERÍSTICAS DE UNA ODA </vt:lpstr>
      <vt:lpstr>Presentación de PowerPoint</vt:lpstr>
      <vt:lpstr>Ejemplo:</vt:lpstr>
      <vt:lpstr>       ODA A LA COMIDA</vt:lpstr>
      <vt:lpstr>CÓMO ESCRIBIR UNA ODA EN 3 PASOS</vt:lpstr>
      <vt:lpstr>Presentación de PowerPoint</vt:lpstr>
      <vt:lpstr>Ejemplo “LA CIUDAD”</vt:lpstr>
      <vt:lpstr>Presentación de PowerPoint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oda: sus características y cómo hacer una oda</dc:title>
  <dc:creator>Usuario de Microsoft Office</dc:creator>
  <cp:lastModifiedBy>Usuario de Microsoft Office</cp:lastModifiedBy>
  <cp:revision>5</cp:revision>
  <dcterms:created xsi:type="dcterms:W3CDTF">2019-11-08T12:30:35Z</dcterms:created>
  <dcterms:modified xsi:type="dcterms:W3CDTF">2019-11-08T14:24:26Z</dcterms:modified>
</cp:coreProperties>
</file>