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51AB-D9BE-83D9-2E49-CDB0E1D9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AD6F7-8F45-36DA-A97A-6FF38BF8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F492-0CA6-D3E8-6D69-3776C2D7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B1C86-2572-F4C1-FB62-39694759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268D-8797-E8F1-BF6B-7E4FB329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5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B62D-D33B-4FBB-DC81-EF84C82F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7A1A7-5338-7055-5E50-BB2EB362B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E40B-BCA7-5E28-C939-5C47F614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72E2-FAEB-499E-69F0-D46B382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C7EE6-15DF-A500-FF27-7744636A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9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EA52-83A2-F228-ED1E-7478C3A8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22B50-F724-52ED-0FD9-7C47DD023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A69-C3C0-5199-906A-8EDA2516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66C5-0862-FA86-4D73-FE336B74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1108A-E78C-5448-BFEE-D4BF5DB5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12BD-8639-6F5C-9325-51D7D328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D89E2-1A2D-5AE4-ADC6-96EB80D1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7EE6-F1CB-0A2F-0855-1705B1A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EED1F-CEFC-D42C-A0BF-E3C9E0C4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FAEC-B05A-DED1-D0F6-75371FDD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11F0-76D1-FF36-F140-81EAC82E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74BC-397A-7E1A-E313-C7358D8F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E724-42B9-14D4-CCD5-5AC58BAA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5236-A074-FF4C-B8CD-410119A4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67874-FED2-4574-DFC2-4F5E42E4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6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0FF8-6FA2-4F21-4D1A-43D9D83E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E64B-9E96-CD45-9CE8-3A4216523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23C0A-5E05-004A-E611-00AE0A1C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9BBF5-40B6-0F1A-A12B-3D8D18C9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02BC-B75A-F8AC-FAA6-C8C8B77F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9DA0-1788-6C14-D730-E45C7B66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7FF8-B451-3574-8840-5A19C08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985D-9979-434C-7CD1-F93D3DF0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62F6-F5A2-8008-CD82-36BAC6C5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0729E-FD4C-3791-9ECB-7D64043B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6142D-7AC7-0072-66B7-D08F2A018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76A34-4F2F-AC86-9738-82DDF87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85D3E-7541-B88C-66F9-99F7AD35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CF9F0-98DF-2289-69B5-97788A0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3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5B94-1765-256B-0A3F-E4571E98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28B97-9D4C-0CCF-96CA-923B8EF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6115A-30C7-5640-6A6A-A97BB6B4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ABA62-BCE3-23DD-0A88-4A2FD8F4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94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F2EFB-E3C9-B1E6-27D3-ED262DDB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B14B35-42C7-2725-DD3C-95C5D12D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1C29D-10B2-FEC9-A6A1-5100E4C7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6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A31A-0681-CFC9-90DE-080EEA49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B5ED-D56C-1431-C3C6-548246CDB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7D329-D8B0-5F9B-5B81-6CCCDC01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625E4-CE69-E597-7E5F-399A18AA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5355-7215-A804-243F-70894264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7F47C-EEBF-6EA8-DE23-8055744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8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3036-059C-EC0F-2B39-14DD6050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3A7DA-CDE4-AFCE-2026-579E3A759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119F-7275-5DF7-B94C-08254A95D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9272-C4F2-EE38-81D1-A9A8025D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86820-0EDF-B82F-F9A9-33642B3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D89E2-F1CF-4FD6-4D83-511786CC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9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3BFD5-0414-C72E-EDA5-B9FC953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50A9-6632-DA9A-CB06-D2FAF128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E6F2-CC28-16EB-4650-F0C156E9B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E13A-4AC1-4453-B37E-CDA0E250C199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5A4B2-FCAC-5FED-ACF5-CB6379CFC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02DBD-EAB5-9D8A-E2D6-F8C813808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D649-68A8-40B3-96C2-60F40F1D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50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;p27">
            <a:extLst>
              <a:ext uri="{FF2B5EF4-FFF2-40B4-BE49-F238E27FC236}">
                <a16:creationId xmlns:a16="http://schemas.microsoft.com/office/drawing/2014/main" id="{43B7F371-25B4-6A7B-5EF5-AFD93C099202}"/>
              </a:ext>
            </a:extLst>
          </p:cNvPr>
          <p:cNvGrpSpPr/>
          <p:nvPr/>
        </p:nvGrpSpPr>
        <p:grpSpPr>
          <a:xfrm>
            <a:off x="827164" y="173832"/>
            <a:ext cx="10537672" cy="1655762"/>
            <a:chOff x="192240" y="51120"/>
            <a:chExt cx="9641520" cy="1298160"/>
          </a:xfrm>
        </p:grpSpPr>
        <p:pic>
          <p:nvPicPr>
            <p:cNvPr id="5" name="Google Shape;118;p27">
              <a:extLst>
                <a:ext uri="{FF2B5EF4-FFF2-40B4-BE49-F238E27FC236}">
                  <a16:creationId xmlns:a16="http://schemas.microsoft.com/office/drawing/2014/main" id="{E6E11EB4-9F2C-F459-0F2E-A32742BFC8C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2240" y="51120"/>
              <a:ext cx="1993680" cy="12981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19;p27" descr="Anna University - Wikipedia">
              <a:extLst>
                <a:ext uri="{FF2B5EF4-FFF2-40B4-BE49-F238E27FC236}">
                  <a16:creationId xmlns:a16="http://schemas.microsoft.com/office/drawing/2014/main" id="{8A8E1019-8AEC-3A8D-53DE-B9E6B63055A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94480" y="93600"/>
              <a:ext cx="1439280" cy="1255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20;p27">
              <a:extLst>
                <a:ext uri="{FF2B5EF4-FFF2-40B4-BE49-F238E27FC236}">
                  <a16:creationId xmlns:a16="http://schemas.microsoft.com/office/drawing/2014/main" id="{7559537B-9941-89EF-53C3-7732C43B0A0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60280" y="51120"/>
              <a:ext cx="6263280" cy="12981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021170-2593-BC55-7B86-228E242E8FDE}"/>
              </a:ext>
            </a:extLst>
          </p:cNvPr>
          <p:cNvSpPr txBox="1"/>
          <p:nvPr/>
        </p:nvSpPr>
        <p:spPr>
          <a:xfrm>
            <a:off x="209550" y="2057400"/>
            <a:ext cx="1177289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algn="ctr"/>
            <a:r>
              <a:rPr lang="en-US" dirty="0"/>
              <a:t> </a:t>
            </a:r>
            <a:r>
              <a:rPr lang="en-US" sz="3200" b="1" dirty="0"/>
              <a:t>Title:</a:t>
            </a:r>
            <a:r>
              <a:rPr lang="en-IN" sz="3200" dirty="0"/>
              <a:t>  </a:t>
            </a:r>
            <a:r>
              <a:rPr lang="en-US" sz="3200" b="1" dirty="0"/>
              <a:t>MACHINE LEARNING-BASED SAFETY SYSTEM FOR WOMEN WITH REALTIME ALERTS AND GEO-TRACKING </a:t>
            </a:r>
          </a:p>
          <a:p>
            <a:r>
              <a:rPr lang="en-IN" sz="2400" b="1" dirty="0"/>
              <a:t>Team Details: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Names: P APARNA/ 211423104049</a:t>
            </a:r>
          </a:p>
          <a:p>
            <a:r>
              <a:rPr lang="en-IN" sz="2400" b="1" dirty="0"/>
              <a:t>                   A S ARCHANA/ 211423104050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Batch Number: A28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Domain: Machine Learning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IN" sz="2400" b="1" dirty="0"/>
              <a:t>DATE:29/10/25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538E6-763F-E4A5-B75C-546C3B9FEF30}"/>
              </a:ext>
            </a:extLst>
          </p:cNvPr>
          <p:cNvSpPr txBox="1"/>
          <p:nvPr/>
        </p:nvSpPr>
        <p:spPr>
          <a:xfrm>
            <a:off x="6700838" y="4628832"/>
            <a:ext cx="5149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b="1" dirty="0" err="1"/>
              <a:t>GuideName</a:t>
            </a:r>
            <a:r>
              <a:rPr lang="en-IN" sz="2400" b="1" dirty="0"/>
              <a:t> &amp; Designation</a:t>
            </a:r>
            <a:endParaRPr lang="en-IN" sz="2400" dirty="0"/>
          </a:p>
          <a:p>
            <a:pPr algn="r"/>
            <a:r>
              <a:rPr lang="en-IN" sz="2400" b="1" dirty="0" err="1"/>
              <a:t>Dr.KAVITHA</a:t>
            </a:r>
            <a:r>
              <a:rPr lang="en-IN" sz="2400" b="1" dirty="0"/>
              <a:t> SUBRAMANI M.E., Ph.D., PROFESSOR</a:t>
            </a:r>
          </a:p>
          <a:p>
            <a:pPr algn="r"/>
            <a:r>
              <a:rPr lang="en-IN" sz="2400" b="1" dirty="0"/>
              <a:t>SUPERVISOR</a:t>
            </a:r>
            <a:r>
              <a:rPr lang="en-IN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7179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2B5C3-1662-C414-73EC-05B28FC90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0CDC-66C4-E828-5B45-7FF51BA3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98852-9E62-46D8-29FA-978397EC8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5. Akram et al., “Design of a Smart Safety Device for Women Using IoT,” Procedia Computer Science, 2019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4ADD52-73F8-A6DE-041B-4ED98CBE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86762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Akram, W., Jain, M., &amp; Hemalatha, C.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Proposes a wearable IoT-based safety device that triggers alerts when danger is detected.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Demonstrates how IoT can automate emergency alert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Lacks adaptive learning or ML-based classification.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Serves as a foundation for intelligent safety device development.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6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2204-7B85-8249-B254-13C1FC6F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C307-D7C2-51B2-6B7D-D4C717A61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7F41-6F93-11EA-8D68-2C828A2D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6. Sunehra et al., “Raspberry Pi Based Smart Wearable IoT Device for Women Safety Using GPS,” IEEE INOCON, 2020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6702B1-3225-9F5F-179B-9680A6335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94587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Sunehra, D.,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Designs a Raspberry Pi-based wearable that uses GPS for real-time tracking and alerts.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Highlights hardware-based IoT safety implementation.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No integration of ML or predictive algorithms.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Encourages IoT-driven real-time location-based safety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85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C70B8-F4B9-F725-9FF8-26C1A1BAC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FE08-AF27-19DC-B3F4-359D6FA6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A660-5E6E-A9F3-D976-9C8B0CA54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7. Shobitha et al., “Arduino-Based GPS Distress Beacon for Women Safety,” IJSREM, 2021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294EE-0B85-063B-E630-7CF69E649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72886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Shobitha, M.,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Summary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Introduces an Arduino system to send distress alerts using GPS and GSM modules.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Simplifies emergency alert mechanisms with low-cost microcontrollers.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Requires manual activation; lacks automation and data intelligence.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Paves the way for affordable and portable safety devices.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34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145B-B65F-C1F6-C7DA-2BF7D309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3718-42D0-9D1C-0E8D-900FC5D1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C4EAE-DDFE-9604-D703-7B4288E5A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8. Arul Gandhi et al., “Smart Wearable Device for Women Safety Using Gyroscope and Accelerometer,” IJITEE, 2023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8E40C0-0346-F905-CB3A-4A6308126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24747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2000"/>
                        <a:t>Arul Gandhi, V.,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Uses motion sensors to identify abnormal movement patterns linked to potential danger.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Employs sensor fusion for more accurate behavior tracking.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dataset and no machine learning-based training.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Validates sensor-based detection as a precursor to ML-driven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06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13FB7-FE05-1AE7-C94A-F9852DB1E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60CC-50D3-99D4-05D3-C9225273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BF1D-41AB-D2A8-5FCC-9BF75D8F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9. Rohini &amp; Sangeetha, “Smart Wearable Device for Women Safety Using IoT and ML,” IEEE ICCES, 2023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BA18B0-D979-40DA-B201-473EA35C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97096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Rohini, G., &amp; Sangeetha, 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Combines IoT and ML to predict emergencies and send automatic alerts via cloud 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Demonstrates end-to-end IoT-ML integration for safety.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 dependency on internet connectivity and cloud 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Shows real potential for AI-assisted wearable safety solutions.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4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4514-F19B-8EA3-66DB-16F115819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75EB-232C-2C59-12A8-D14DF0CE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56F1-46CA-DD75-F42D-ABB21D87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10. Rani &amp; Venkatesh, “Real-Time Alert System for Women Safety Using ML and GPS,” IJRET, 2024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898F1B-D236-F46F-BC73-63782265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09085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i-FI" sz="2000" dirty="0"/>
                        <a:t>Rani, A. S., &amp; Venkatesh, B.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Summary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ML models and GPS tracking for real-time emergency alert generation.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Relevance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Focuses on automation and real-time response in emergency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evaluation metrics and lacks large-scale validation.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Reinforces ML’s role in enhancing alert accuracy and speed.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41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CB13-7AD6-6C48-409E-E752B1AD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8A03-2B70-3793-E09F-7E4A169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3557-A44A-88BC-11D2-04E89E4D1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11. Naik et al., “Hybrid ML System for Health Monitoring and Emergency Alerts,” IJCA, 2018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8044EC-3334-CFD2-47A3-5A2D6A88D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37837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Naik, R.,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Develops a hybrid ML model for continuous health monitoring and automated alerts.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Demonstrates predictive ML models for human condition assessment.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Medical-focused; limited cross-domain adaptability.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Influences similar ML-based monitoring in safety contexts.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61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D00B-F854-281A-F96C-7963888D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4489-9620-C070-1D1E-5BFAB72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263-960D-410E-10C6-82F788EE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12. Jadhav et al., “Assessment and Exploring of Women’s Safety Using Machine Learning Techniques,” IJCRT, 2025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638B6F-E718-D30D-1C25-67544E40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64322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 sz="2000"/>
                        <a:t>Jadhav, B. S.,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Analyzes women’s safety concerns using ML algorithms for real-time threat prediction.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Provides foundational research aligning directly with this project.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Theoretical assessment; lacks live implementation.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Supports evidence-based ML frameworks for safety enhancement.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96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89831-959A-39F7-CB70-5EBB7FED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462-B2E9-5E47-4CBC-38F989F4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614E-BE48-1E5A-E820-673975C5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13. Naidu et al., “Women’s Safety Platform Using Machine Learning,” IOSR-JCE, 2024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0F67E6-197A-FFF5-7501-58AA1C9A7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50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/>
                        <a:t>Naidu, G. R.,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Designs an ML-driven platform that detects distress patterns using motion data.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Integrates predictive analytics into personal safety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No wearable or mobile prototype validation.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Strengthens research on digital ML-based safety monitoring.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701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051D3-B4B3-872D-C3A8-B312E5481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11E4-1535-1C8F-4A68-3D46702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FB1B2-FA1B-B478-3392-42004F3B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14. Singh et al., “Edge Computing-Based Secure Emergency Response System,” IJACSA, 2022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87D303-1803-31D1-7DFA-212D13E2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341520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Singh, A.,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edge computing for faster emergency response and lower cloud dependence.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Highlights benefits of edge processing for low-latency safety applications.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Scalability challenges and limited sensor integration.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Promotes faster, localized processing in safety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65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D3C3-2F8F-B6B8-E5E2-86DB5004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AB71-B2D7-742D-9856-D6B081F8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62588" cy="4351338"/>
          </a:xfrm>
        </p:spPr>
        <p:txBody>
          <a:bodyPr>
            <a:noAutofit/>
          </a:bodyPr>
          <a:lstStyle/>
          <a:p>
            <a:r>
              <a:rPr lang="en-IN" sz="2400" b="1" dirty="0"/>
              <a:t>Abstract</a:t>
            </a:r>
          </a:p>
          <a:p>
            <a:r>
              <a:rPr lang="en-IN" sz="2400" b="1" dirty="0"/>
              <a:t>Introduction</a:t>
            </a:r>
          </a:p>
          <a:p>
            <a:r>
              <a:rPr lang="en-IN" sz="2400" b="1" dirty="0"/>
              <a:t>Objectives</a:t>
            </a:r>
          </a:p>
          <a:p>
            <a:r>
              <a:rPr lang="en-IN" sz="2400" b="1" dirty="0"/>
              <a:t>Literature Survey</a:t>
            </a:r>
          </a:p>
          <a:p>
            <a:r>
              <a:rPr lang="en-IN" sz="2400" b="1" dirty="0"/>
              <a:t>Problem Statement</a:t>
            </a:r>
          </a:p>
          <a:p>
            <a:r>
              <a:rPr lang="en-IN" sz="2400" b="1" dirty="0"/>
              <a:t>Architecture Diagram</a:t>
            </a:r>
          </a:p>
          <a:p>
            <a:r>
              <a:rPr lang="en-IN" sz="2400" b="1" dirty="0"/>
              <a:t>Data flow Diagram</a:t>
            </a:r>
          </a:p>
          <a:p>
            <a:r>
              <a:rPr lang="en-IN" sz="2400" b="1" dirty="0"/>
              <a:t>Module Descriptions</a:t>
            </a:r>
          </a:p>
          <a:p>
            <a:r>
              <a:rPr lang="en-IN" sz="2400" b="1" dirty="0"/>
              <a:t>Algorithms </a:t>
            </a:r>
          </a:p>
          <a:p>
            <a:endParaRPr lang="en-IN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04242A-EADE-275E-8A89-02CCDEAA07FC}"/>
              </a:ext>
            </a:extLst>
          </p:cNvPr>
          <p:cNvSpPr txBox="1">
            <a:spLocks/>
          </p:cNvSpPr>
          <p:nvPr/>
        </p:nvSpPr>
        <p:spPr>
          <a:xfrm>
            <a:off x="5891212" y="1690688"/>
            <a:ext cx="54625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Testing </a:t>
            </a:r>
          </a:p>
          <a:p>
            <a:r>
              <a:rPr lang="en-US" sz="2400" b="1" dirty="0"/>
              <a:t>Test Cases and Validation testing</a:t>
            </a:r>
          </a:p>
          <a:p>
            <a:r>
              <a:rPr lang="en-IN" sz="2400" b="1" dirty="0"/>
              <a:t>Performance Analysis</a:t>
            </a:r>
          </a:p>
          <a:p>
            <a:r>
              <a:rPr lang="en-IN" sz="2400" b="1" dirty="0"/>
              <a:t>Screenshots</a:t>
            </a:r>
          </a:p>
          <a:p>
            <a:r>
              <a:rPr lang="en-IN" sz="2400" b="1" dirty="0"/>
              <a:t>Conclusion &amp; Future Work</a:t>
            </a:r>
          </a:p>
          <a:p>
            <a:r>
              <a:rPr lang="en-IN" sz="2400" b="1" dirty="0"/>
              <a:t>References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8902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514BE-3FA9-D286-0B79-EDBC62846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283F-A539-9B71-7581-1B822DC9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012CA-351A-4B94-3DBC-B6D6CF52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15. Jagadeesh et al., “Firebase-Based Emergency Alert System with Location and Temperature Monitoring,” IJET, 2018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5BF95-7B97-CD28-858F-9D3F8C9E1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67487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Jagadeesh, M.,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Implements an alert system using Firebase for real-time monitoring and notifications.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Demonstrates cloud-based alert synchronization for emergencies.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Lacks AI or ML intelligence; dependent on internet connection.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Forms a base for modern cloud-integrated safety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64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881A-E49B-F7EF-5C96-4DCC806D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531201-AB78-23F8-C00F-F16BCCDAF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5938"/>
            <a:ext cx="10515600" cy="4815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Existing women’s safety systems rely on manual input, which may not be possible during distress.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 thresholds in these systems fail to capture subtle or context-specific threats.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systems lack intelligent classification to distinguish between normal and risky behavior.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integration prevents real-time tracking and automated emergency alerts.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overcome these issues, this project proposes a hybrid ML framework that classifies human activities, detects high-risk situations, and triggers GPS-based alerts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938305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2B3-06BA-D8B7-7220-0F189E5E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ARCHITECTURE DIAGRAM</a:t>
            </a:r>
          </a:p>
        </p:txBody>
      </p:sp>
      <p:pic>
        <p:nvPicPr>
          <p:cNvPr id="4" name="Image 34">
            <a:extLst>
              <a:ext uri="{FF2B5EF4-FFF2-40B4-BE49-F238E27FC236}">
                <a16:creationId xmlns:a16="http://schemas.microsoft.com/office/drawing/2014/main" id="{4F0862CC-8D00-6D05-61D2-BA1EDA1EF91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59869" y="1504950"/>
            <a:ext cx="6958012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1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E5BB-012F-B920-B112-0EF1B5742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DATA FLOW DIAGRAM</a:t>
            </a:r>
          </a:p>
        </p:txBody>
      </p:sp>
      <p:pic>
        <p:nvPicPr>
          <p:cNvPr id="4" name="Image 38">
            <a:extLst>
              <a:ext uri="{FF2B5EF4-FFF2-40B4-BE49-F238E27FC236}">
                <a16:creationId xmlns:a16="http://schemas.microsoft.com/office/drawing/2014/main" id="{F065BD4A-4192-AAE0-38FB-E2ACE91796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55" y="1214438"/>
            <a:ext cx="5353690" cy="52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15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2055-F31F-FDF9-E77E-025E1D69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 CASE DIAGRAM</a:t>
            </a:r>
            <a:endParaRPr lang="en-IN" dirty="0"/>
          </a:p>
        </p:txBody>
      </p:sp>
      <p:pic>
        <p:nvPicPr>
          <p:cNvPr id="4" name="Image 35">
            <a:extLst>
              <a:ext uri="{FF2B5EF4-FFF2-40B4-BE49-F238E27FC236}">
                <a16:creationId xmlns:a16="http://schemas.microsoft.com/office/drawing/2014/main" id="{27EEF697-1556-C431-C66B-7E17206908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914525"/>
            <a:ext cx="105156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82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8C1F-0000-3453-AD21-232644B25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5"/>
            <a:ext cx="11115675" cy="1325563"/>
          </a:xfrm>
        </p:spPr>
        <p:txBody>
          <a:bodyPr>
            <a:normAutofit/>
          </a:bodyPr>
          <a:lstStyle/>
          <a:p>
            <a:r>
              <a:rPr lang="en-IN" b="1" dirty="0"/>
              <a:t>Module Description/ Component Specifications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DFE209-2C95-6B26-8E4A-2904D1077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576557"/>
              </p:ext>
            </p:extLst>
          </p:nvPr>
        </p:nvGraphicFramePr>
        <p:xfrm>
          <a:off x="714375" y="1690688"/>
          <a:ext cx="11115674" cy="4684698"/>
        </p:xfrm>
        <a:graphic>
          <a:graphicData uri="http://schemas.openxmlformats.org/drawingml/2006/table">
            <a:tbl>
              <a:tblPr/>
              <a:tblGrid>
                <a:gridCol w="3043238">
                  <a:extLst>
                    <a:ext uri="{9D8B030D-6E8A-4147-A177-3AD203B41FA5}">
                      <a16:colId xmlns:a16="http://schemas.microsoft.com/office/drawing/2014/main" val="2430277949"/>
                    </a:ext>
                  </a:extLst>
                </a:gridCol>
                <a:gridCol w="8072436">
                  <a:extLst>
                    <a:ext uri="{9D8B030D-6E8A-4147-A177-3AD203B41FA5}">
                      <a16:colId xmlns:a16="http://schemas.microsoft.com/office/drawing/2014/main" val="450482009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Module</a:t>
                      </a:r>
                      <a:endParaRPr lang="en-IN" sz="240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Specification</a:t>
                      </a:r>
                      <a:endParaRPr lang="en-IN" sz="240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608001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Sensor Fusion Engine</a:t>
                      </a:r>
                      <a:endParaRPr lang="en-IN" sz="200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Collects and combines data from accelerometer, gyroscope, pulse, and temperature sensors to identify motion and activity patterns.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671102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ML Classification Module</a:t>
                      </a:r>
                      <a:endParaRPr lang="en-IN" sz="200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Uses trained ML models (Random Forest, SVM, KNN, and Voting Ensemble) to classify activities as safe or risky in real time.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74383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Alert Triggering Module</a:t>
                      </a:r>
                      <a:endParaRPr lang="en-IN" sz="200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Automatically sends emergency SMS with GPS location to predefined contacts using Twilio API when high-risk activity is detected.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32494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GPS and Mapping Module</a:t>
                      </a:r>
                      <a:endParaRPr lang="en-IN" sz="200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Tracks user’s live location and displays it on an interactive map using Leaflet.js for monitoring and visualization.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92263"/>
                  </a:ext>
                </a:extLst>
              </a:tr>
              <a:tr h="713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User Interface Dashboard</a:t>
                      </a:r>
                      <a:endParaRPr lang="en-IN" sz="200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Provides real-time display of detected activity, alert status, and location logs; also allows configuration of emergency contacts.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62457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Cloud &amp; API Integration</a:t>
                      </a:r>
                      <a:endParaRPr lang="en-IN" sz="200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Integrates messaging and mapping APIs to ensure seamless communication and real-time data flow.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365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124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B6EE-DFE2-1530-7F25-F7495B29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0"/>
            <a:ext cx="10515600" cy="1325563"/>
          </a:xfrm>
        </p:spPr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101EC7-9F0E-EE0B-1B13-59F66C529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374" y="1054756"/>
            <a:ext cx="11415251" cy="61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Gather accelerometer and gyroscope readings for six human activities and store them for training.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Remove noise, handle missing values, normalize data, and split into training and testing sets.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Derive key time and frequency features and select the most relevant using feature importance methods.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Train Random Forest, SVM, and KNN models; combine them using a Voting Ensemble for better accuracy.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Detection &amp; Alerts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Classify live activities, detect risky behavior, trigger GPS-based alerts, and send emergency messages automatically.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120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D601-31F8-C4C4-7A53-11485EFA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64403"/>
            <a:ext cx="10515600" cy="1325563"/>
          </a:xfrm>
        </p:spPr>
        <p:txBody>
          <a:bodyPr/>
          <a:lstStyle/>
          <a:p>
            <a:r>
              <a:rPr lang="en-IN" b="1" dirty="0"/>
              <a:t>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D41B3E-0938-7858-0106-905852398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5" y="1037541"/>
            <a:ext cx="11487150" cy="558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 is carried out to ensure the women’s safety system functions accurately, detects risky activities correctly, and triggers alerts in real time. The main types of testing include: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Each module—data preprocessing, activity classification, alert triggering, and GPS tracking—is tested individually to verify proper functionality.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 modules are combined and tested together to ensure smooth interaction between the ML model, alert system, and mapping components.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complete system is tested with real and simulated sensor data to evaluate end-to-end performance and reliability.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Validation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predictions are compared with actual activity labels to confirm the accuracy of risk detection.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system is tested for response time, precision, recall, and alert delivery speed to ensure timely and dependable operation under various conditions.</a:t>
            </a:r>
          </a:p>
        </p:txBody>
      </p:sp>
    </p:spTree>
    <p:extLst>
      <p:ext uri="{BB962C8B-B14F-4D97-AF65-F5344CB8AC3E}">
        <p14:creationId xmlns:p14="http://schemas.microsoft.com/office/powerpoint/2010/main" val="349939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8C23-9B78-F841-C096-712EC8C7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46062"/>
            <a:ext cx="10515600" cy="1325563"/>
          </a:xfrm>
        </p:spPr>
        <p:txBody>
          <a:bodyPr/>
          <a:lstStyle/>
          <a:p>
            <a:r>
              <a:rPr lang="en-US" b="1" dirty="0"/>
              <a:t>TEST CASES AND VALIDATION TESTING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17B939-87BB-3CFD-E572-039447CE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168264"/>
              </p:ext>
            </p:extLst>
          </p:nvPr>
        </p:nvGraphicFramePr>
        <p:xfrm>
          <a:off x="571500" y="1571625"/>
          <a:ext cx="11044238" cy="5011260"/>
        </p:xfrm>
        <a:graphic>
          <a:graphicData uri="http://schemas.openxmlformats.org/drawingml/2006/table">
            <a:tbl>
              <a:tblPr/>
              <a:tblGrid>
                <a:gridCol w="1385888">
                  <a:extLst>
                    <a:ext uri="{9D8B030D-6E8A-4147-A177-3AD203B41FA5}">
                      <a16:colId xmlns:a16="http://schemas.microsoft.com/office/drawing/2014/main" val="4228953562"/>
                    </a:ext>
                  </a:extLst>
                </a:gridCol>
                <a:gridCol w="3838662">
                  <a:extLst>
                    <a:ext uri="{9D8B030D-6E8A-4147-A177-3AD203B41FA5}">
                      <a16:colId xmlns:a16="http://schemas.microsoft.com/office/drawing/2014/main" val="3576890395"/>
                    </a:ext>
                  </a:extLst>
                </a:gridCol>
                <a:gridCol w="2575688">
                  <a:extLst>
                    <a:ext uri="{9D8B030D-6E8A-4147-A177-3AD203B41FA5}">
                      <a16:colId xmlns:a16="http://schemas.microsoft.com/office/drawing/2014/main" val="2538889690"/>
                    </a:ext>
                  </a:extLst>
                </a:gridCol>
                <a:gridCol w="3244000">
                  <a:extLst>
                    <a:ext uri="{9D8B030D-6E8A-4147-A177-3AD203B41FA5}">
                      <a16:colId xmlns:a16="http://schemas.microsoft.com/office/drawing/2014/main" val="871453964"/>
                    </a:ext>
                  </a:extLst>
                </a:gridCol>
              </a:tblGrid>
              <a:tr h="732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Test Case ID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Input (Sensor Readings / Activity Data)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Expected Output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Description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157485"/>
                  </a:ext>
                </a:extLst>
              </a:tr>
              <a:tr h="104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TC01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Walking – stable accelerometer and gyroscope readings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Normal Activity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Regular movement detected; no alert generated.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81402"/>
                  </a:ext>
                </a:extLst>
              </a:tr>
              <a:tr h="104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TC02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Sudden drop in accelerometer and near-zero gyroscope 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Risky Activity (Laying)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System identifies sudden inactivity and flags as high-risk.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62108"/>
                  </a:ext>
                </a:extLst>
              </a:tr>
              <a:tr h="104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TC03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Consistent sitting posture for an extended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Risky Activity (Sitting Unsafe)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System detects prolonged inactivity and triggers alert.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407538"/>
                  </a:ext>
                </a:extLst>
              </a:tr>
              <a:tr h="10470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TC04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Random spikes or minor fluctuations in sensor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Normal Activity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Model filters out noise and avoids false alert generation.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944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3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EACE-5F2E-AA2C-CB98-D050797F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1" y="56356"/>
            <a:ext cx="10515600" cy="1325563"/>
          </a:xfrm>
        </p:spPr>
        <p:txBody>
          <a:bodyPr/>
          <a:lstStyle/>
          <a:p>
            <a:r>
              <a:rPr lang="en-US" b="1" dirty="0"/>
              <a:t>TEST CASES AND VALIDATION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AEE9-51D4-8DD5-F44E-71EE2A3C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8" y="1124743"/>
            <a:ext cx="11377613" cy="435133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00" b="1" dirty="0"/>
              <a:t>Input Validation:</a:t>
            </a:r>
            <a:r>
              <a:rPr lang="en-US" sz="2000" dirty="0"/>
              <a:t> Ensure all sensor readings (accelerometer and gyroscope) are numeric and include valid timestamps in the correct format.</a:t>
            </a:r>
          </a:p>
          <a:p>
            <a:pPr>
              <a:lnSpc>
                <a:spcPct val="160000"/>
              </a:lnSpc>
            </a:pPr>
            <a:r>
              <a:rPr lang="en-US" sz="2000" b="1" dirty="0"/>
              <a:t>Output Validation:</a:t>
            </a:r>
            <a:r>
              <a:rPr lang="en-US" sz="2000" dirty="0"/>
              <a:t> Confirm that the system outputs only defined activity labels such as “Normal” or “Risky” and matches the expected results from test cases.</a:t>
            </a:r>
          </a:p>
          <a:p>
            <a:pPr>
              <a:lnSpc>
                <a:spcPct val="160000"/>
              </a:lnSpc>
            </a:pPr>
            <a:r>
              <a:rPr lang="en-US" sz="2000" b="1" dirty="0"/>
              <a:t>Boundary Testing:</a:t>
            </a:r>
            <a:r>
              <a:rPr lang="en-US" sz="2000" dirty="0"/>
              <a:t> Test with extreme sensor values (very high or zero motion) to ensure the system correctly classifies activities without errors or false alerts.</a:t>
            </a:r>
          </a:p>
          <a:p>
            <a:pPr>
              <a:lnSpc>
                <a:spcPct val="160000"/>
              </a:lnSpc>
            </a:pPr>
            <a:r>
              <a:rPr lang="en-US" sz="2000" b="1" dirty="0"/>
              <a:t>Consistency Testing:</a:t>
            </a:r>
            <a:r>
              <a:rPr lang="en-US" sz="2000" dirty="0"/>
              <a:t> Run repeated sensor inputs to verify that identical readings consistently produce the same activity classification and alert status.</a:t>
            </a:r>
          </a:p>
          <a:p>
            <a:pPr>
              <a:lnSpc>
                <a:spcPct val="160000"/>
              </a:lnSpc>
            </a:pPr>
            <a:r>
              <a:rPr lang="en-US" sz="2000" b="1" dirty="0"/>
              <a:t>Performance Testing:</a:t>
            </a:r>
            <a:r>
              <a:rPr lang="en-US" sz="2000" dirty="0"/>
              <a:t> Evaluate real-time response speed to ensure the system can process continuous sensor data and trigger alerts within 3 seconds during high-risk scenarios.</a:t>
            </a:r>
          </a:p>
          <a:p>
            <a:pPr>
              <a:lnSpc>
                <a:spcPct val="16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8273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4FF5-98E3-FB43-2F79-E21EB573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962"/>
            <a:ext cx="10515600" cy="1325563"/>
          </a:xfrm>
        </p:spPr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77CE1-13B0-3CD2-BEF4-A5AB662BBD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9587" y="3418384"/>
            <a:ext cx="11172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FA2105-DD1C-A9BB-C9FB-7EF29A55E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6" y="728950"/>
            <a:ext cx="11172825" cy="61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Women’s safety is a major concern as traditional systems fail to detect evolving threats.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This project uses machine learning to identify risky human activities via smartphone sensors.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UCI HAR dataset with accelerometer and gyroscope data is used for model training.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Random Forest, SVM, and KNN classify normal and abnormal behaviors.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 Voting Ensemble improves accuracy and system reliability.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The system sends alerts with location data, showing strong real-time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1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F248-BEA6-BD47-4E0B-A5B3270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72" y="0"/>
            <a:ext cx="10515600" cy="1325563"/>
          </a:xfrm>
        </p:spPr>
        <p:txBody>
          <a:bodyPr/>
          <a:lstStyle/>
          <a:p>
            <a:r>
              <a:rPr lang="en-IN" b="1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1460-3C39-6B49-A2D5-01F5C2F3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72" y="1096168"/>
            <a:ext cx="11118056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Data Collector</a:t>
            </a:r>
            <a:endParaRPr lang="en-US" sz="2400" dirty="0"/>
          </a:p>
          <a:p>
            <a:r>
              <a:rPr lang="en-US" sz="2000" dirty="0"/>
              <a:t>This module collects continuous accelerometer and gyroscope readings from smartphone or wearable sensors.</a:t>
            </a:r>
          </a:p>
          <a:p>
            <a:r>
              <a:rPr lang="en-US" sz="2000" dirty="0"/>
              <a:t>Each data entry includes a timestamp, activity label, and multiple sensor values.</a:t>
            </a:r>
          </a:p>
          <a:p>
            <a:r>
              <a:rPr lang="en-US" sz="2000" dirty="0"/>
              <a:t>The system applies the trained model in real time to classify the data as either </a:t>
            </a:r>
            <a:r>
              <a:rPr lang="en-US" sz="2000" b="1" dirty="0"/>
              <a:t>Normal Activity</a:t>
            </a:r>
            <a:r>
              <a:rPr lang="en-US" sz="2000" dirty="0"/>
              <a:t> or </a:t>
            </a:r>
            <a:r>
              <a:rPr lang="en-US" sz="2000" b="1" dirty="0"/>
              <a:t>Risky Activity.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2.      Model Training</a:t>
            </a:r>
            <a:endParaRPr lang="en-US" sz="2400" dirty="0"/>
          </a:p>
          <a:p>
            <a:r>
              <a:rPr lang="en-US" sz="2000" dirty="0"/>
              <a:t>The system uses the </a:t>
            </a:r>
            <a:r>
              <a:rPr lang="en-US" sz="2000" b="1" dirty="0"/>
              <a:t>UCI HAR dataset</a:t>
            </a:r>
            <a:r>
              <a:rPr lang="en-US" sz="2000" dirty="0"/>
              <a:t> containing sensor data for six core human activities (walking, sitting, standing, laying, walking upstairs, walking downstairs).</a:t>
            </a:r>
          </a:p>
          <a:p>
            <a:r>
              <a:rPr lang="en-US" sz="2000" dirty="0"/>
              <a:t>The machine learning models — </a:t>
            </a:r>
            <a:r>
              <a:rPr lang="en-US" sz="2000" b="1" dirty="0"/>
              <a:t>Random Forest, SVM, KNN</a:t>
            </a:r>
            <a:r>
              <a:rPr lang="en-US" sz="2000" dirty="0"/>
              <a:t>, and </a:t>
            </a:r>
            <a:r>
              <a:rPr lang="en-US" sz="2000" b="1" dirty="0"/>
              <a:t>Voting Ensemble</a:t>
            </a:r>
            <a:r>
              <a:rPr lang="en-US" sz="2000" dirty="0"/>
              <a:t> — are trained to identify activity patterns.</a:t>
            </a:r>
          </a:p>
          <a:p>
            <a:r>
              <a:rPr lang="en-US" sz="2000" dirty="0"/>
              <a:t>The ensemble model achieved an </a:t>
            </a:r>
            <a:r>
              <a:rPr lang="en-US" sz="2000" b="1" dirty="0"/>
              <a:t>accuracy of 95.3%</a:t>
            </a:r>
            <a:r>
              <a:rPr lang="en-US" sz="2000" dirty="0"/>
              <a:t>, proving its effectiveness in distinguishing normal and risky movements.</a:t>
            </a:r>
          </a:p>
          <a:p>
            <a:r>
              <a:rPr lang="en-US" sz="2000" dirty="0"/>
              <a:t>The trained model is saved for use in real-time prediction and simulation.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56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E0E14-D40D-AD28-A02E-41C4D440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0B01-0E85-EDF8-772A-DAE4D187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72" y="0"/>
            <a:ext cx="10515600" cy="1325563"/>
          </a:xfrm>
        </p:spPr>
        <p:txBody>
          <a:bodyPr/>
          <a:lstStyle/>
          <a:p>
            <a:r>
              <a:rPr lang="en-IN" b="1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732A-80A5-6C30-64BA-14C9F0599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72" y="1096168"/>
            <a:ext cx="1111805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3.      Real-Time Activity Detection and Alerts</a:t>
            </a:r>
            <a:endParaRPr lang="en-US" sz="2400" dirty="0"/>
          </a:p>
          <a:p>
            <a:r>
              <a:rPr lang="en-US" sz="2000" dirty="0"/>
              <a:t>In this stage, the trained ensemble model is applied to live or simulated sensor inputs.</a:t>
            </a:r>
          </a:p>
          <a:p>
            <a:r>
              <a:rPr lang="en-US" sz="2000" dirty="0"/>
              <a:t>The system continuously monitors sensor data, classifies activities, and detects sudden inactivity or abnormal posture.</a:t>
            </a:r>
          </a:p>
          <a:p>
            <a:r>
              <a:rPr lang="en-US" sz="2000" dirty="0"/>
              <a:t>Upon detecting high-risk activity (like laying in unsafe conditions), it immediately triggers an </a:t>
            </a:r>
            <a:r>
              <a:rPr lang="en-US" sz="2000" b="1" dirty="0"/>
              <a:t>emergency alert</a:t>
            </a:r>
            <a:r>
              <a:rPr lang="en-US" sz="2000" dirty="0"/>
              <a:t> with GPS location to predefined contacts.</a:t>
            </a:r>
          </a:p>
          <a:p>
            <a:r>
              <a:rPr lang="en-US" sz="2000" dirty="0"/>
              <a:t>Real-time results are displayed on the </a:t>
            </a:r>
            <a:r>
              <a:rPr lang="en-US" sz="2000" b="1" dirty="0"/>
              <a:t>dashboard</a:t>
            </a:r>
            <a:r>
              <a:rPr lang="en-US" sz="2000" dirty="0"/>
              <a:t>, ensuring continuous safety monitoring.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4.      Accuracy Analysis</a:t>
            </a:r>
            <a:endParaRPr lang="en-US" sz="2400" dirty="0"/>
          </a:p>
          <a:p>
            <a:r>
              <a:rPr lang="en-US" sz="2000" dirty="0"/>
              <a:t>The </a:t>
            </a:r>
            <a:r>
              <a:rPr lang="en-US" sz="2000" b="1" dirty="0"/>
              <a:t>Accuracy Graph</a:t>
            </a:r>
            <a:r>
              <a:rPr lang="en-US" sz="2000" dirty="0"/>
              <a:t> represents how the ensemble model improves its accuracy during training epochs.</a:t>
            </a:r>
          </a:p>
          <a:p>
            <a:r>
              <a:rPr lang="en-US" sz="2000" b="1" dirty="0"/>
              <a:t>X-axis (Epochs):</a:t>
            </a:r>
            <a:r>
              <a:rPr lang="en-US" sz="2000" dirty="0"/>
              <a:t> Number of training iterations.</a:t>
            </a:r>
          </a:p>
          <a:p>
            <a:r>
              <a:rPr lang="en-US" sz="2000" b="1" dirty="0"/>
              <a:t>Y-axis (Accuracy %):</a:t>
            </a:r>
            <a:r>
              <a:rPr lang="en-US" sz="2000" dirty="0"/>
              <a:t> Percentage of correctly classified activities.</a:t>
            </a:r>
          </a:p>
          <a:p>
            <a:r>
              <a:rPr lang="en-US" sz="2000" dirty="0"/>
              <a:t>The graph shows consistent improvement, reaching a peak accuracy of </a:t>
            </a:r>
            <a:r>
              <a:rPr lang="en-US" sz="2000" b="1" dirty="0"/>
              <a:t>95.3%</a:t>
            </a:r>
            <a:r>
              <a:rPr lang="en-US" sz="2000" dirty="0"/>
              <a:t>, making the system reliable for </a:t>
            </a:r>
            <a:r>
              <a:rPr lang="en-US" sz="2000" b="1" dirty="0"/>
              <a:t>real-time safety detection</a:t>
            </a:r>
            <a:r>
              <a:rPr lang="en-US" sz="2000" dirty="0"/>
              <a:t> and </a:t>
            </a:r>
            <a:r>
              <a:rPr lang="en-US" sz="2000" b="1" dirty="0"/>
              <a:t>emergency response automation.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907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7AA1-BAB0-DC48-A549-6949B442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OUTPUT SCREENSHOTS</a:t>
            </a:r>
          </a:p>
        </p:txBody>
      </p:sp>
      <p:pic>
        <p:nvPicPr>
          <p:cNvPr id="4" name="Image 66">
            <a:extLst>
              <a:ext uri="{FF2B5EF4-FFF2-40B4-BE49-F238E27FC236}">
                <a16:creationId xmlns:a16="http://schemas.microsoft.com/office/drawing/2014/main" id="{590BAC3A-C6D8-2F5B-EB47-E2AA2D2D78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18603" y="1690688"/>
            <a:ext cx="5154091" cy="4351338"/>
          </a:xfrm>
          <a:prstGeom prst="rect">
            <a:avLst/>
          </a:prstGeom>
        </p:spPr>
      </p:pic>
      <p:pic>
        <p:nvPicPr>
          <p:cNvPr id="5" name="Image 67">
            <a:extLst>
              <a:ext uri="{FF2B5EF4-FFF2-40B4-BE49-F238E27FC236}">
                <a16:creationId xmlns:a16="http://schemas.microsoft.com/office/drawing/2014/main" id="{9FEC8F61-81D2-8570-53D5-9D37F7BC9E2A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3663" y="1690688"/>
            <a:ext cx="5399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1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25E29-5FAD-891F-76B6-14D90CF4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OUTPUT SCREENSHOTS</a:t>
            </a:r>
          </a:p>
        </p:txBody>
      </p:sp>
      <p:pic>
        <p:nvPicPr>
          <p:cNvPr id="5" name="Image 68">
            <a:extLst>
              <a:ext uri="{FF2B5EF4-FFF2-40B4-BE49-F238E27FC236}">
                <a16:creationId xmlns:a16="http://schemas.microsoft.com/office/drawing/2014/main" id="{5200AED7-03B1-DA89-6760-BB823ABFAA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6265" y="1690688"/>
            <a:ext cx="5283767" cy="4351338"/>
          </a:xfrm>
          <a:prstGeom prst="rect">
            <a:avLst/>
          </a:prstGeom>
        </p:spPr>
      </p:pic>
      <p:pic>
        <p:nvPicPr>
          <p:cNvPr id="6" name="Image 70">
            <a:extLst>
              <a:ext uri="{FF2B5EF4-FFF2-40B4-BE49-F238E27FC236}">
                <a16:creationId xmlns:a16="http://schemas.microsoft.com/office/drawing/2014/main" id="{7600D264-89B7-1FD5-38C5-23B29E9CB47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374" y="718501"/>
            <a:ext cx="5283768" cy="559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AC87-F8E7-DBE1-ED22-6F9E119A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214433"/>
            <a:ext cx="10515600" cy="1325563"/>
          </a:xfrm>
        </p:spPr>
        <p:txBody>
          <a:bodyPr/>
          <a:lstStyle/>
          <a:p>
            <a:r>
              <a:rPr lang="en-IN" b="1" dirty="0"/>
              <a:t>CONCLUSION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F1A2A-A43D-3472-9003-F45ECFB45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862" y="758392"/>
            <a:ext cx="11344275" cy="613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machine learning-based women’s safety system was developed using sensor fusion, GPS, and real-time alerts.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achieved 95.3% accuracy using a soft voting ensemble of Random Forest, SVM, and KNN.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alerts were triggered within 3 seconds using simulated Twilio messaging and GPS tracking.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upgrades include voice/gesture detection, mobile app integration, and edge-based optimization.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provides a scalable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Intelli gent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ethical safety solution for real-world deployment.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967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0585-D9D3-788F-B8A0-1EBB9E56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193675"/>
            <a:ext cx="10515600" cy="1325563"/>
          </a:xfrm>
        </p:spPr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6C2F4F-BF86-508F-8759-F7B75D624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856" y="1089273"/>
            <a:ext cx="11444287" cy="557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integrate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wearable and IoT sensors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more accurate and continuous activity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voice and gesture-based alert activation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hands-free emergency response.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develop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mobile 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real-time visualization, contact management, and alert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deploy the system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edge devices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Raspberry Pi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NodeMCU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faster, offline operation.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enhance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diverse datasets for better accuracy and adaptability across users and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900325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166D-34FD-5A3E-EEFB-24EB23B6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365125"/>
            <a:ext cx="10655300" cy="1325563"/>
          </a:xfrm>
        </p:spPr>
        <p:txBody>
          <a:bodyPr/>
          <a:lstStyle/>
          <a:p>
            <a:r>
              <a:rPr lang="en-IN" b="1" dirty="0"/>
              <a:t>REFERENCE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98381-F24F-1318-FE31-AB868F38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543050"/>
            <a:ext cx="5157787" cy="4949825"/>
          </a:xfrm>
        </p:spPr>
        <p:txBody>
          <a:bodyPr>
            <a:noAutofit/>
          </a:bodyPr>
          <a:lstStyle/>
          <a:p>
            <a:pPr lvl="0"/>
            <a:r>
              <a:rPr lang="en-US" sz="1300" dirty="0"/>
              <a:t>Paul, T. D., Karthik, R., &amp; Anitha, S. (2024). </a:t>
            </a:r>
            <a:r>
              <a:rPr lang="en-US" sz="1300" i="1" dirty="0"/>
              <a:t>Experimental Analysis of Women Safety Management System Using IoT and ML. International Journal of Engineering Research &amp; Technology (IJERT), 10(6). </a:t>
            </a:r>
            <a:r>
              <a:rPr lang="en-US" sz="1300" dirty="0"/>
              <a:t>Link</a:t>
            </a:r>
            <a:endParaRPr lang="en-IN" sz="1300" dirty="0"/>
          </a:p>
          <a:p>
            <a:pPr lvl="0"/>
            <a:r>
              <a:rPr lang="en-US" sz="1300" dirty="0"/>
              <a:t>Kabir, A. Z. M. T., &amp; Tasneem, T. (2020). </a:t>
            </a:r>
            <a:r>
              <a:rPr lang="en-US" sz="1300" i="1" dirty="0"/>
              <a:t>Safety Solution for Women Using Smart Band and CWS App. 17th International Conference on Electrical and Computer Engineering (EICT-CON), IEEE.</a:t>
            </a:r>
            <a:endParaRPr lang="en-IN" sz="1300" dirty="0"/>
          </a:p>
          <a:p>
            <a:pPr lvl="0"/>
            <a:r>
              <a:rPr lang="en-US" sz="1300" dirty="0"/>
              <a:t>Ganesan, M., &amp; Sivakumar, N. (2019). </a:t>
            </a:r>
            <a:r>
              <a:rPr lang="en-US" sz="1300" i="1" dirty="0"/>
              <a:t>IoT-Based Heart Disease Prediction and Diagnosis Model for Healthcare Using ML. International Conference on Systems Computation Automation and Networking, IEEE.</a:t>
            </a:r>
            <a:endParaRPr lang="en-IN" sz="1300" dirty="0"/>
          </a:p>
          <a:p>
            <a:pPr lvl="0"/>
            <a:r>
              <a:rPr lang="en-US" sz="1300" dirty="0"/>
              <a:t>Navita Mehra et al. (2022). </a:t>
            </a:r>
            <a:r>
              <a:rPr lang="en-US" sz="1300" i="1" dirty="0"/>
              <a:t>ML-Based Human Activity Recognition Using Smart Sensors in IoT Environment. ResearchGate. </a:t>
            </a:r>
            <a:r>
              <a:rPr lang="en-US" sz="1300" dirty="0"/>
              <a:t>PDF</a:t>
            </a:r>
            <a:endParaRPr lang="en-IN" sz="1300" dirty="0"/>
          </a:p>
          <a:p>
            <a:pPr lvl="0"/>
            <a:r>
              <a:rPr lang="en-US" sz="1300" dirty="0"/>
              <a:t>Akram, W., Jain, M., &amp; Hemalatha, C. S. (2019). </a:t>
            </a:r>
            <a:r>
              <a:rPr lang="en-US" sz="1300" i="1" dirty="0"/>
              <a:t>Design of a Smart Safety Device for Women Using IoT. Procedia Computer Science, 165, 656–662.</a:t>
            </a:r>
            <a:endParaRPr lang="en-IN" sz="1300" dirty="0"/>
          </a:p>
          <a:p>
            <a:pPr lvl="0"/>
            <a:r>
              <a:rPr lang="en-US" sz="1300" dirty="0"/>
              <a:t>Sunehra, D., et al. (2020). </a:t>
            </a:r>
            <a:r>
              <a:rPr lang="en-US" sz="1300" i="1" dirty="0"/>
              <a:t>Raspberry Pi Based Smart Wearable IoT Device for Women Safety Using GPS. IEEE International Conference for Innovation in Technology (INOCON).</a:t>
            </a:r>
            <a:endParaRPr lang="en-IN" sz="1300" dirty="0"/>
          </a:p>
          <a:p>
            <a:pPr lvl="0"/>
            <a:r>
              <a:rPr lang="en-US" sz="1300" dirty="0"/>
              <a:t>Shobitha, M., et al. (2021). </a:t>
            </a:r>
            <a:r>
              <a:rPr lang="en-US" sz="1300" i="1" dirty="0"/>
              <a:t>Arduino-Based GPS Distress Beacon for Women Safety. International Journal of Scientific Research in Engineering and Management (IJSREM).</a:t>
            </a:r>
            <a:endParaRPr lang="en-IN" sz="1300" dirty="0"/>
          </a:p>
          <a:p>
            <a:pPr marL="0" indent="0">
              <a:buNone/>
            </a:pPr>
            <a:endParaRPr lang="en-IN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88BE9-AEF5-EEE8-0222-24AEF4815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43599" y="1543051"/>
            <a:ext cx="5722937" cy="4629150"/>
          </a:xfrm>
        </p:spPr>
        <p:txBody>
          <a:bodyPr>
            <a:noAutofit/>
          </a:bodyPr>
          <a:lstStyle/>
          <a:p>
            <a:pPr lvl="0"/>
            <a:r>
              <a:rPr lang="en-US" sz="1300" dirty="0"/>
              <a:t>Arul Gandhi, V., et al. (2023). </a:t>
            </a:r>
            <a:r>
              <a:rPr lang="en-US" sz="1300" i="1" dirty="0"/>
              <a:t>Smart Wearable Device for Women Safety Using Gyroscope and Accelerometer. International Journal of Innovative Technology and Exploring Engineering (IJITEE).</a:t>
            </a:r>
            <a:endParaRPr lang="en-IN" sz="1300" dirty="0"/>
          </a:p>
          <a:p>
            <a:pPr lvl="0"/>
            <a:r>
              <a:rPr lang="en-US" sz="1300" dirty="0"/>
              <a:t>Rohini, G., &amp; Sangeetha, M. (2023). </a:t>
            </a:r>
            <a:r>
              <a:rPr lang="en-US" sz="1300" i="1" dirty="0"/>
              <a:t>Smart Wearable Device for Women Safety Using IoT and ML. International Conference on Communication and Electronics Systems (ICCES), IEEE.</a:t>
            </a:r>
            <a:endParaRPr lang="en-IN" sz="1300" dirty="0"/>
          </a:p>
          <a:p>
            <a:pPr lvl="0"/>
            <a:r>
              <a:rPr lang="en-US" sz="1300" dirty="0"/>
              <a:t>Rani, A. S., &amp; Venkatesh, B. (2024). </a:t>
            </a:r>
            <a:r>
              <a:rPr lang="en-US" sz="1300" i="1" dirty="0"/>
              <a:t>Real-Time Alert System for Women Safety Using ML and GPS. International Journal of Research in Engineering and Technology (IJRET), 12(1).</a:t>
            </a:r>
            <a:endParaRPr lang="en-IN" sz="1300" dirty="0"/>
          </a:p>
          <a:p>
            <a:pPr lvl="0"/>
            <a:r>
              <a:rPr lang="en-US" sz="1300" dirty="0"/>
              <a:t>Naik, R., et al. (2018). </a:t>
            </a:r>
            <a:r>
              <a:rPr lang="en-US" sz="1300" i="1" dirty="0"/>
              <a:t>Hybrid ML System for Health Monitoring and Emergency Alerts. International Journal of Computer Applications.</a:t>
            </a:r>
            <a:endParaRPr lang="en-IN" sz="1300" dirty="0"/>
          </a:p>
          <a:p>
            <a:pPr lvl="0"/>
            <a:r>
              <a:rPr lang="en-US" sz="1300" dirty="0"/>
              <a:t>Jadhav, B. S., et al. (2025). </a:t>
            </a:r>
            <a:r>
              <a:rPr lang="en-US" sz="1300" i="1" dirty="0"/>
              <a:t>Assessment and Exploring of Women’s Safety Using Machine Learning Techniques. International Journal of Creative Research Thoughts (IJCRT), 13(4).</a:t>
            </a:r>
            <a:endParaRPr lang="en-IN" sz="1300" dirty="0"/>
          </a:p>
          <a:p>
            <a:pPr lvl="0"/>
            <a:r>
              <a:rPr lang="en-US" sz="1300" dirty="0"/>
              <a:t>Naidu, G. R., et al. (2024). </a:t>
            </a:r>
            <a:r>
              <a:rPr lang="en-US" sz="1300" i="1" dirty="0"/>
              <a:t>Women’s Safety Platform Using Machine Learning. IOSR Journal of Computer Engineering.</a:t>
            </a:r>
            <a:endParaRPr lang="en-IN" sz="1300" dirty="0"/>
          </a:p>
          <a:p>
            <a:pPr lvl="0"/>
            <a:r>
              <a:rPr lang="en-US" sz="1300" dirty="0"/>
              <a:t>Singh, A., et al. (2022). </a:t>
            </a:r>
            <a:r>
              <a:rPr lang="en-US" sz="1300" i="1" dirty="0"/>
              <a:t>Edge Computing-Based Secure Emergency Response System. International Journal of Advanced Computer Science and Applications.</a:t>
            </a:r>
            <a:endParaRPr lang="en-IN" sz="1300" dirty="0"/>
          </a:p>
          <a:p>
            <a:r>
              <a:rPr lang="en-US" sz="1300" dirty="0"/>
              <a:t>Jagadeesh, M., et al. (2018). </a:t>
            </a:r>
            <a:r>
              <a:rPr lang="en-US" sz="1300" i="1" dirty="0"/>
              <a:t>Firebase-Based Emergency Alert System with Location and Temperature Monitoring. International Journal of Engineering and Technology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94159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9641-ECB2-4C58-F950-7152802F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2A0108-C072-E025-7A80-BA6A3F32C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7" y="1696432"/>
            <a:ext cx="10515600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Women’s safety systems often fail to detect evolving threats.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project uses machine learning to classify human activities from smartphone sensors.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 like Random Forest, SVM, KNN, and a Voting Ensemble are applied for accuracy.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auto-sends GPS alerts during risky activities.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ensemble model proves most effective for real-time safety.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7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644F-E810-830D-7B03-8A0143CC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05C1CE-8D6B-5A44-FC3C-2A528C1C0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867" y="1559946"/>
            <a:ext cx="10916265" cy="502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and compare ML models—Random Forest, SVM, KNN, and Voting Ensemble—for human activity recognition.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classification results with GPS tracking and automated messaging features.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real-time emergency scenarios to test system responsiveness.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model performance using accuracy, precision, recall, F1-score, and confusion matrices.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 the system’s feasibility for mobile or wearable deployment.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88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86CE-5F3B-2A51-FEC0-4D8B9763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8864-42B2-8DB8-A775-C8076940F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Paul et al., “Experimental Analysis of Women Safety Management System Using IoT and ML,” IJERT, 2024</a:t>
            </a:r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05703D-4FF6-7ADD-FCCF-B731E4F3B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40825"/>
              </p:ext>
            </p:extLst>
          </p:nvPr>
        </p:nvGraphicFramePr>
        <p:xfrm>
          <a:off x="838200" y="2715260"/>
          <a:ext cx="10515600" cy="36576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 sz="2000" dirty="0"/>
                        <a:t>Paul, T. D., Karthik, R., &amp; Anitha,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Summary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Proposes an IoT and ML-based system for real-time women’s safety monitoring using wearable sensors and alert mechanisms.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Demonstrates the integration of IoT and ML for proactive safety response.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dataset and lacks real-world testing under diverse environments.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Impact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Encourages development of intelligent, automated safety systems using ML.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0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BC37A-2E21-F5F4-3A17-1BD94508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769D-1D82-8157-72EE-ACC5E4E4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0616-9AD9-FD06-EF1B-0E06E2CFA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Kabir &amp; Tasneem, “Safety Solution for Women Using Smart Band and CWS App,” IEEE EICT-CON, 2020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5C3761-4FBD-CA31-2C49-27BD0FFA9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75010"/>
              </p:ext>
            </p:extLst>
          </p:nvPr>
        </p:nvGraphicFramePr>
        <p:xfrm>
          <a:off x="838200" y="2715260"/>
          <a:ext cx="10515600" cy="30480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Kabir, A. Z. M. T., &amp; Tasneem, 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Summary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Introduces a smart band and mobile app (CWS) to send SOS messages with GPS data during emergencies.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Integrates IoT hardware with mobile communication for personal safety.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Depends on manual activation; limited to network availability.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Shows potential for low-cost wearable safety solutions.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20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72741-7B9E-BE84-2F21-B3C43874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8DC7-19B8-A81C-89E1-2E72260D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3C33-2343-914B-471E-2912E4EC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Ganesan &amp; Sivakumar, “IoT-Based Heart Disease Prediction and Diagnosis Model Using ML,” IEEE, 2019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F55FE3-3A49-A89C-6570-B97D2245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45450"/>
              </p:ext>
            </p:extLst>
          </p:nvPr>
        </p:nvGraphicFramePr>
        <p:xfrm>
          <a:off x="838200" y="2715260"/>
          <a:ext cx="10515600" cy="36576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Author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Ganesan, M., &amp; Sivakumar, 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ML and IoT for real-time heart disease prediction through continuous monitoring.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Demonstrates effective ML integration for health and safety applications.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Focused on medical use; not directly applicable to women’s safety context.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Provides insight into ML-driven real-time health and risk detection systems.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89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D7B8-57F3-6562-688C-D415F4E5F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549-83B6-74E8-2C4C-D2C85271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AND LITERATURE REVIEW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0010-17D3-90AA-FD81-7FB47A098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Mehra et al., “ML-Based Human Activity Recognition Using Smart Sensors in IoT Environment,” ResearchGate, 2022</a:t>
            </a:r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B55328-1592-9579-9680-196F951D4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4164"/>
              </p:ext>
            </p:extLst>
          </p:nvPr>
        </p:nvGraphicFramePr>
        <p:xfrm>
          <a:off x="838200" y="2715260"/>
          <a:ext cx="10515600" cy="2743200"/>
        </p:xfrm>
        <a:graphic>
          <a:graphicData uri="http://schemas.openxmlformats.org/drawingml/2006/table">
            <a:tbl>
              <a:tblPr/>
              <a:tblGrid>
                <a:gridCol w="3305175">
                  <a:extLst>
                    <a:ext uri="{9D8B030D-6E8A-4147-A177-3AD203B41FA5}">
                      <a16:colId xmlns:a16="http://schemas.microsoft.com/office/drawing/2014/main" val="3931665516"/>
                    </a:ext>
                  </a:extLst>
                </a:gridCol>
                <a:gridCol w="7210425">
                  <a:extLst>
                    <a:ext uri="{9D8B030D-6E8A-4147-A177-3AD203B41FA5}">
                      <a16:colId xmlns:a16="http://schemas.microsoft.com/office/drawing/2014/main" val="1650018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Aspect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Details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Author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Mehra, N., et 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7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Summary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Implements activity recognition using accelerometer and gyroscope data via ML algorithms.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724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Relevance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Forms the basis for detecting abnormal or risky human activities.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721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Gaps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Limited sensor variety and environmental conditions.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797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Impact</a:t>
                      </a:r>
                      <a:endParaRPr lang="en-IN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Strengthens ML-based behavior analysis for safety applications.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454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0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3202</Words>
  <Application>Microsoft Office PowerPoint</Application>
  <PresentationFormat>Widescreen</PresentationFormat>
  <Paragraphs>377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AGENDA</vt:lpstr>
      <vt:lpstr>ABSTRACT</vt:lpstr>
      <vt:lpstr>INTRODUCTION</vt:lpstr>
      <vt:lpstr>OBJECTIVE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RESEARCH AND LITERATURE REVIEW </vt:lpstr>
      <vt:lpstr>PROBLEM STATEMENT</vt:lpstr>
      <vt:lpstr>ARCHITECTURE DIAGRAM</vt:lpstr>
      <vt:lpstr>DATA FLOW DIAGRAM</vt:lpstr>
      <vt:lpstr>USE CASE DIAGRAM</vt:lpstr>
      <vt:lpstr>Module Description/ Component Specifications</vt:lpstr>
      <vt:lpstr>ALGORITHM</vt:lpstr>
      <vt:lpstr>TESTING</vt:lpstr>
      <vt:lpstr>TEST CASES AND VALIDATION TESTING</vt:lpstr>
      <vt:lpstr>TEST CASES AND VALIDATION TESTING</vt:lpstr>
      <vt:lpstr>PERFORMANCE ANALYSIS</vt:lpstr>
      <vt:lpstr>PERFORMANCE ANALYSIS</vt:lpstr>
      <vt:lpstr>OUTPUT SCREENSHOTS</vt:lpstr>
      <vt:lpstr>OUTPUT SCREENSHOTS</vt:lpstr>
      <vt:lpstr>CONCLUSION </vt:lpstr>
      <vt:lpstr>FUTURE WORK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Chitrakala P</dc:creator>
  <cp:lastModifiedBy>Chitrakala P</cp:lastModifiedBy>
  <cp:revision>2</cp:revision>
  <dcterms:created xsi:type="dcterms:W3CDTF">2025-10-27T13:44:28Z</dcterms:created>
  <dcterms:modified xsi:type="dcterms:W3CDTF">2025-10-27T16:09:13Z</dcterms:modified>
</cp:coreProperties>
</file>