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38D7B-431E-EF45-190B-7FFB0A7251E8}" v="7" dt="2023-10-21T20:43:33.109"/>
    <p1510:client id="{2E016309-30C3-474A-AEA4-9151167D5F29}" v="25" dt="2023-04-02T16:41:27.772"/>
    <p1510:client id="{7C2AEF85-1493-2C5E-E4AC-6B76A7D3A32C}" v="1" dt="2023-04-02T16:18:31.394"/>
    <p1510:client id="{DCB27367-BA8A-813F-AB25-2364EE55C756}" v="42" vWet="43" dt="2023-04-02T16:41:46.125"/>
    <p1510:client id="{F63B4D74-F0FE-4463-A1F7-5FCC62C055FD}" v="12" dt="2023-04-02T15:18:15.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03" d="100"/>
          <a:sy n="103" d="100"/>
        </p:scale>
        <p:origin x="9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CE9075-3E3B-9111-DA4A-C3FA8A99D5F6}"/>
              </a:ext>
            </a:extLst>
          </p:cNvPr>
          <p:cNvSpPr txBox="1"/>
          <p:nvPr/>
        </p:nvSpPr>
        <p:spPr>
          <a:xfrm>
            <a:off x="4434532" y="-1"/>
            <a:ext cx="7757470" cy="3821559"/>
          </a:xfrm>
          <a:prstGeom prst="rect">
            <a:avLst/>
          </a:prstGeom>
          <a:solidFill>
            <a:schemeClr val="accent4">
              <a:lumMod val="20000"/>
              <a:lumOff val="80000"/>
            </a:schemeClr>
          </a:solidFill>
        </p:spPr>
        <p:txBody>
          <a:bodyPr wrap="square" lIns="91440" tIns="45720" rIns="91440" bIns="45720" anchor="t">
            <a:spAutoFit/>
          </a:bodyPr>
          <a:lstStyle/>
          <a:p>
            <a:pPr marL="285750" indent="-285750" fontAlgn="base">
              <a:spcAft>
                <a:spcPts val="1100"/>
              </a:spcAft>
              <a:buFont typeface="Arial,Sans-Serif"/>
              <a:buChar char="•"/>
            </a:pPr>
            <a:r>
              <a:rPr lang="en-US" sz="3200" dirty="0">
                <a:solidFill>
                  <a:srgbClr val="3A3A3A"/>
                </a:solidFill>
                <a:latin typeface="Roboto"/>
                <a:ea typeface="Roboto"/>
                <a:cs typeface="Roboto"/>
              </a:rPr>
              <a:t>Accessibility </a:t>
            </a:r>
            <a:endParaRPr lang="en-US" sz="3200" dirty="0">
              <a:solidFill>
                <a:srgbClr val="000000"/>
              </a:solidFill>
              <a:latin typeface="Calibri" panose="020F0502020204030204"/>
              <a:ea typeface="Roboto"/>
              <a:cs typeface="Calibri" panose="020F0502020204030204"/>
            </a:endParaRPr>
          </a:p>
          <a:p>
            <a:pPr marL="285750" indent="-285750">
              <a:spcAft>
                <a:spcPts val="1100"/>
              </a:spcAft>
              <a:buFont typeface="Arial,Sans-Serif"/>
              <a:buChar char="•"/>
            </a:pPr>
            <a:r>
              <a:rPr lang="en-US" sz="3200" dirty="0">
                <a:solidFill>
                  <a:srgbClr val="3A3A3A"/>
                </a:solidFill>
                <a:latin typeface="Roboto"/>
                <a:ea typeface="Roboto"/>
                <a:cs typeface="Roboto"/>
              </a:rPr>
              <a:t>(</a:t>
            </a:r>
            <a:r>
              <a:rPr lang="en-US" sz="3200" dirty="0">
                <a:solidFill>
                  <a:srgbClr val="3A3A3A"/>
                </a:solidFill>
                <a:latin typeface="Calibri"/>
                <a:ea typeface="Roboto"/>
                <a:cs typeface="Calibri"/>
              </a:rPr>
              <a:t>ADA</a:t>
            </a:r>
            <a:r>
              <a:rPr lang="en-US" sz="3200" dirty="0">
                <a:solidFill>
                  <a:srgbClr val="3A3A3A"/>
                </a:solidFill>
                <a:ea typeface="+mn-lt"/>
                <a:cs typeface="+mn-lt"/>
              </a:rPr>
              <a:t> and WCAG)</a:t>
            </a:r>
            <a:endParaRPr lang="en-US" sz="3200" dirty="0">
              <a:ea typeface="+mn-lt"/>
              <a:cs typeface="+mn-lt"/>
            </a:endParaRPr>
          </a:p>
          <a:p>
            <a:pPr rtl="0" fontAlgn="base">
              <a:spcBef>
                <a:spcPts val="0"/>
              </a:spcBef>
              <a:spcAft>
                <a:spcPts val="0"/>
              </a:spcAft>
              <a:buFont typeface="Arial" panose="020B0604020202020204" pitchFamily="34" charset="0"/>
              <a:buChar char="•"/>
            </a:pPr>
            <a:r>
              <a:rPr lang="en-US" sz="3200" b="0" i="0" u="none" strike="noStrike" dirty="0">
                <a:solidFill>
                  <a:srgbClr val="3A3A3A"/>
                </a:solidFill>
                <a:effectLst/>
                <a:latin typeface="Roboto"/>
                <a:ea typeface="Roboto"/>
                <a:cs typeface="Roboto"/>
              </a:rPr>
              <a:t>Structured content flow</a:t>
            </a:r>
          </a:p>
          <a:p>
            <a:pPr rtl="0" fontAlgn="base">
              <a:spcBef>
                <a:spcPts val="0"/>
              </a:spcBef>
              <a:spcAft>
                <a:spcPts val="0"/>
              </a:spcAft>
              <a:buFont typeface="Arial" panose="020B0604020202020204" pitchFamily="34" charset="0"/>
              <a:buChar char="•"/>
            </a:pPr>
            <a:r>
              <a:rPr lang="en-US" sz="3200" b="0" i="0" u="none" strike="noStrike" dirty="0">
                <a:solidFill>
                  <a:srgbClr val="3A3A3A"/>
                </a:solidFill>
                <a:effectLst/>
                <a:latin typeface="Roboto"/>
                <a:ea typeface="Roboto"/>
                <a:cs typeface="Roboto"/>
              </a:rPr>
              <a:t>Large buttons</a:t>
            </a:r>
          </a:p>
          <a:p>
            <a:pPr rtl="0" fontAlgn="base">
              <a:spcBef>
                <a:spcPts val="0"/>
              </a:spcBef>
              <a:spcAft>
                <a:spcPts val="0"/>
              </a:spcAft>
              <a:buFont typeface="Arial" panose="020B0604020202020204" pitchFamily="34" charset="0"/>
              <a:buChar char="•"/>
            </a:pPr>
            <a:r>
              <a:rPr lang="en-US" sz="3200" b="0" i="0" u="none" strike="noStrike" dirty="0">
                <a:solidFill>
                  <a:srgbClr val="3A3A3A"/>
                </a:solidFill>
                <a:effectLst/>
                <a:latin typeface="Roboto"/>
                <a:ea typeface="Roboto"/>
                <a:cs typeface="Roboto"/>
              </a:rPr>
              <a:t>Additional padding and white space</a:t>
            </a:r>
          </a:p>
          <a:p>
            <a:pPr rtl="0" fontAlgn="base">
              <a:spcBef>
                <a:spcPts val="0"/>
              </a:spcBef>
              <a:spcAft>
                <a:spcPts val="0"/>
              </a:spcAft>
              <a:buFont typeface="Arial" panose="020B0604020202020204" pitchFamily="34" charset="0"/>
              <a:buChar char="•"/>
            </a:pPr>
            <a:r>
              <a:rPr lang="en-US" sz="3200" b="0" i="0" u="none" strike="noStrike" dirty="0">
                <a:solidFill>
                  <a:srgbClr val="3A3A3A"/>
                </a:solidFill>
                <a:effectLst/>
                <a:latin typeface="Roboto"/>
                <a:ea typeface="Roboto"/>
                <a:cs typeface="Roboto"/>
              </a:rPr>
              <a:t>Larger font size</a:t>
            </a:r>
          </a:p>
          <a:p>
            <a:pPr rtl="0" fontAlgn="base">
              <a:spcBef>
                <a:spcPts val="0"/>
              </a:spcBef>
              <a:spcAft>
                <a:spcPts val="1100"/>
              </a:spcAft>
              <a:buFont typeface="Arial" panose="020B0604020202020204" pitchFamily="34" charset="0"/>
              <a:buChar char="•"/>
            </a:pPr>
            <a:r>
              <a:rPr lang="en-US" sz="3200" b="0" i="0" u="none" strike="noStrike" dirty="0">
                <a:solidFill>
                  <a:srgbClr val="3A3A3A"/>
                </a:solidFill>
                <a:effectLst/>
                <a:latin typeface="Roboto"/>
                <a:ea typeface="Roboto"/>
                <a:cs typeface="Roboto"/>
              </a:rPr>
              <a:t>Proper color contrast</a:t>
            </a:r>
          </a:p>
        </p:txBody>
      </p:sp>
      <p:sp>
        <p:nvSpPr>
          <p:cNvPr id="5" name="TextBox 4">
            <a:extLst>
              <a:ext uri="{FF2B5EF4-FFF2-40B4-BE49-F238E27FC236}">
                <a16:creationId xmlns:a16="http://schemas.microsoft.com/office/drawing/2014/main" id="{FBBB6A32-1438-F435-B0EF-0C3BA106CD2C}"/>
              </a:ext>
            </a:extLst>
          </p:cNvPr>
          <p:cNvSpPr txBox="1"/>
          <p:nvPr/>
        </p:nvSpPr>
        <p:spPr>
          <a:xfrm>
            <a:off x="0" y="0"/>
            <a:ext cx="4434532" cy="4549676"/>
          </a:xfrm>
          <a:prstGeom prst="rect">
            <a:avLst/>
          </a:prstGeom>
          <a:solidFill>
            <a:schemeClr val="accent2">
              <a:lumMod val="40000"/>
              <a:lumOff val="60000"/>
            </a:schemeClr>
          </a:solidFill>
        </p:spPr>
        <p:txBody>
          <a:bodyPr wrap="square">
            <a:spAutoFit/>
          </a:bodyPr>
          <a:lstStyle/>
          <a:p>
            <a:pPr fontAlgn="base"/>
            <a:r>
              <a:rPr lang="en-US" sz="2000" dirty="0">
                <a:solidFill>
                  <a:srgbClr val="3A3A3A"/>
                </a:solidFill>
                <a:latin typeface="Roboto" panose="02000000000000000000" pitchFamily="2" charset="0"/>
              </a:rPr>
              <a:t>Problem:</a:t>
            </a:r>
          </a:p>
          <a:p>
            <a:pPr marL="285750" indent="-285750" fontAlgn="base">
              <a:buFont typeface="Arial" panose="020B0604020202020204" pitchFamily="34" charset="0"/>
              <a:buChar char="•"/>
            </a:pPr>
            <a:r>
              <a:rPr lang="en-US" sz="2000" b="0" i="0" u="none" strike="noStrike" dirty="0">
                <a:solidFill>
                  <a:srgbClr val="3A3A3A"/>
                </a:solidFill>
                <a:effectLst/>
                <a:latin typeface="Roboto" panose="02000000000000000000" pitchFamily="2" charset="0"/>
              </a:rPr>
              <a:t>Obesity and overweight is at an all time high in America</a:t>
            </a:r>
          </a:p>
          <a:p>
            <a:pPr marL="285750" indent="-285750" fontAlgn="base">
              <a:buFont typeface="Arial" panose="020B0604020202020204" pitchFamily="34" charset="0"/>
              <a:buChar char="•"/>
            </a:pPr>
            <a:r>
              <a:rPr lang="en-US" sz="2000" dirty="0">
                <a:solidFill>
                  <a:srgbClr val="3A3A3A"/>
                </a:solidFill>
                <a:latin typeface="Roboto" panose="02000000000000000000" pitchFamily="2" charset="0"/>
              </a:rPr>
              <a:t>One study of nearly 1,700 participants found that keeping a food diary can double your weight loss when you're trying to shed unwanted pounds.</a:t>
            </a:r>
          </a:p>
          <a:p>
            <a:pPr marL="285750" indent="-285750" fontAlgn="base">
              <a:buFont typeface="Arial" panose="020B0604020202020204" pitchFamily="34" charset="0"/>
              <a:buChar char="•"/>
            </a:pPr>
            <a:r>
              <a:rPr lang="en-US" sz="2000" b="0" i="0" u="none" strike="noStrike" dirty="0">
                <a:solidFill>
                  <a:srgbClr val="3A3A3A"/>
                </a:solidFill>
                <a:effectLst/>
                <a:latin typeface="Roboto" panose="02000000000000000000" pitchFamily="2" charset="0"/>
              </a:rPr>
              <a:t>Current weight trackin</a:t>
            </a:r>
            <a:r>
              <a:rPr lang="en-US" sz="2000" dirty="0">
                <a:solidFill>
                  <a:srgbClr val="3A3A3A"/>
                </a:solidFill>
                <a:latin typeface="Roboto" panose="02000000000000000000" pitchFamily="2" charset="0"/>
              </a:rPr>
              <a:t>g apps are tedious to enter food information and difficult to capture everything.</a:t>
            </a:r>
          </a:p>
          <a:p>
            <a:pPr marL="285750" indent="-285750" fontAlgn="base">
              <a:buFont typeface="Arial" panose="020B0604020202020204" pitchFamily="34" charset="0"/>
              <a:buChar char="•"/>
            </a:pPr>
            <a:r>
              <a:rPr lang="en-US" sz="2000" dirty="0">
                <a:solidFill>
                  <a:srgbClr val="3A3A3A"/>
                </a:solidFill>
                <a:latin typeface="Roboto" panose="02000000000000000000" pitchFamily="2" charset="0"/>
              </a:rPr>
              <a:t> </a:t>
            </a:r>
            <a:r>
              <a:rPr lang="en-US" sz="2000" b="0" i="0" u="none" strike="noStrike" dirty="0">
                <a:solidFill>
                  <a:srgbClr val="3A3A3A"/>
                </a:solidFill>
                <a:effectLst/>
                <a:latin typeface="Roboto" panose="02000000000000000000" pitchFamily="2" charset="0"/>
              </a:rPr>
              <a:t>There’s currently no solution for people who want a convenient wa</a:t>
            </a:r>
            <a:r>
              <a:rPr lang="en-US" sz="2000" dirty="0">
                <a:solidFill>
                  <a:srgbClr val="3A3A3A"/>
                </a:solidFill>
                <a:latin typeface="Roboto" panose="02000000000000000000" pitchFamily="2" charset="0"/>
              </a:rPr>
              <a:t>y to log their food</a:t>
            </a:r>
            <a:endParaRPr lang="en-US" sz="2000" b="0" i="0" u="none" strike="noStrike" dirty="0">
              <a:solidFill>
                <a:srgbClr val="3A3A3A"/>
              </a:solidFill>
              <a:effectLst/>
              <a:latin typeface="Roboto" panose="02000000000000000000" pitchFamily="2" charset="0"/>
            </a:endParaRPr>
          </a:p>
        </p:txBody>
      </p:sp>
      <p:sp>
        <p:nvSpPr>
          <p:cNvPr id="7" name="TextBox 6">
            <a:extLst>
              <a:ext uri="{FF2B5EF4-FFF2-40B4-BE49-F238E27FC236}">
                <a16:creationId xmlns:a16="http://schemas.microsoft.com/office/drawing/2014/main" id="{AC78648B-C76C-F692-25A4-73E1902276BE}"/>
              </a:ext>
            </a:extLst>
          </p:cNvPr>
          <p:cNvSpPr txBox="1"/>
          <p:nvPr/>
        </p:nvSpPr>
        <p:spPr>
          <a:xfrm>
            <a:off x="0" y="4549676"/>
            <a:ext cx="6094970" cy="2308324"/>
          </a:xfrm>
          <a:prstGeom prst="rect">
            <a:avLst/>
          </a:prstGeom>
          <a:solidFill>
            <a:schemeClr val="accent6">
              <a:lumMod val="20000"/>
              <a:lumOff val="80000"/>
            </a:schemeClr>
          </a:solidFill>
        </p:spPr>
        <p:txBody>
          <a:bodyPr wrap="square" lIns="91440" tIns="45720" rIns="91440" bIns="45720" anchor="t">
            <a:spAutoFit/>
          </a:bodyPr>
          <a:lstStyle/>
          <a:p>
            <a:r>
              <a:rPr lang="en-US" dirty="0"/>
              <a:t>Perfect Portion is an app that automatically detects what food is present in a picture of a meal, listing key nutritional information and enabling users to make more informed choices about what they eat. We were inspired by our own experiences of tediously entering in nutrition information. We wanted to create a solution that would be simple and accessible. Using a simple, intuitive UI system enables a wide range of people to track their food intake with minimal effort.</a:t>
            </a:r>
          </a:p>
        </p:txBody>
      </p:sp>
      <p:sp>
        <p:nvSpPr>
          <p:cNvPr id="9" name="TextBox 8">
            <a:extLst>
              <a:ext uri="{FF2B5EF4-FFF2-40B4-BE49-F238E27FC236}">
                <a16:creationId xmlns:a16="http://schemas.microsoft.com/office/drawing/2014/main" id="{95151421-6FCF-DA63-EC7C-3B4E36A109E6}"/>
              </a:ext>
            </a:extLst>
          </p:cNvPr>
          <p:cNvSpPr txBox="1"/>
          <p:nvPr/>
        </p:nvSpPr>
        <p:spPr>
          <a:xfrm>
            <a:off x="6066138" y="4919008"/>
            <a:ext cx="6125862" cy="1815882"/>
          </a:xfrm>
          <a:prstGeom prst="rect">
            <a:avLst/>
          </a:prstGeom>
          <a:solidFill>
            <a:schemeClr val="accent5">
              <a:lumMod val="40000"/>
              <a:lumOff val="60000"/>
            </a:schemeClr>
          </a:solidFill>
          <a:ln>
            <a:solidFill>
              <a:schemeClr val="accent5">
                <a:lumMod val="20000"/>
                <a:lumOff val="80000"/>
              </a:schemeClr>
            </a:solidFill>
          </a:ln>
        </p:spPr>
        <p:txBody>
          <a:bodyPr wrap="square" lIns="91440" tIns="45720" rIns="91440" bIns="45720" anchor="t">
            <a:spAutoFit/>
          </a:bodyPr>
          <a:lstStyle/>
          <a:p>
            <a:r>
              <a:rPr lang="en-US" sz="1600" dirty="0"/>
              <a:t>We used Swift UI to develop an Apple iOS application, and integrated this with a custom Node.JS backend running on a multi-node Kubernetes cluster, with Oracle Cloud servers in US West and US East to ensure low latency. The backend interfaces with the </a:t>
            </a:r>
            <a:r>
              <a:rPr lang="en-US" sz="1600" dirty="0" err="1"/>
              <a:t>LogMeal</a:t>
            </a:r>
            <a:r>
              <a:rPr lang="en-US" sz="1600" dirty="0"/>
              <a:t> image segmentation machine learning service, which isolates and identifies specific foods. Nutritional information is parsed, and returned to the user in a simple, intuitive UI.</a:t>
            </a:r>
          </a:p>
        </p:txBody>
      </p:sp>
      <p:sp>
        <p:nvSpPr>
          <p:cNvPr id="11" name="TextBox 10">
            <a:extLst>
              <a:ext uri="{FF2B5EF4-FFF2-40B4-BE49-F238E27FC236}">
                <a16:creationId xmlns:a16="http://schemas.microsoft.com/office/drawing/2014/main" id="{19F92A9A-D288-5AE9-4CF9-F93DB18F46B0}"/>
              </a:ext>
            </a:extLst>
          </p:cNvPr>
          <p:cNvSpPr txBox="1"/>
          <p:nvPr/>
        </p:nvSpPr>
        <p:spPr>
          <a:xfrm>
            <a:off x="6066138" y="3734981"/>
            <a:ext cx="6125862" cy="1200329"/>
          </a:xfrm>
          <a:prstGeom prst="rect">
            <a:avLst/>
          </a:prstGeom>
          <a:solidFill>
            <a:srgbClr val="FFCCCC"/>
          </a:solidFill>
        </p:spPr>
        <p:txBody>
          <a:bodyPr wrap="square">
            <a:spAutoFit/>
          </a:bodyPr>
          <a:lstStyle/>
          <a:p>
            <a:r>
              <a:rPr lang="en-US" dirty="0"/>
              <a:t>We plan to add more features and functionalities to our app, such as allowing users to rate their friends, providing feedback and suggestions for improvement, and expanding the app to other campuses and communities.</a:t>
            </a:r>
          </a:p>
        </p:txBody>
      </p:sp>
    </p:spTree>
    <p:extLst>
      <p:ext uri="{BB962C8B-B14F-4D97-AF65-F5344CB8AC3E}">
        <p14:creationId xmlns:p14="http://schemas.microsoft.com/office/powerpoint/2010/main" val="19803610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301</TotalTime>
  <Words>294</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Arial,Sans-Serif</vt:lpstr>
      <vt:lpstr>Calibri</vt:lpstr>
      <vt:lpstr>Calibri Light</vt:lpstr>
      <vt:lpstr>Roboto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Selsley, Jason</cp:lastModifiedBy>
  <cp:revision>34</cp:revision>
  <dcterms:created xsi:type="dcterms:W3CDTF">2023-04-02T15:13:26Z</dcterms:created>
  <dcterms:modified xsi:type="dcterms:W3CDTF">2023-10-22T01:57:24Z</dcterms:modified>
</cp:coreProperties>
</file>