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藍花 渡邊" userId="7a4b9425ae013c02" providerId="LiveId" clId="{8CECF121-E502-4B50-910E-AD626EFB7F07}"/>
    <pc:docChg chg="undo custSel modSld">
      <pc:chgData name="藍花 渡邊" userId="7a4b9425ae013c02" providerId="LiveId" clId="{8CECF121-E502-4B50-910E-AD626EFB7F07}" dt="2025-10-30T18:20:16.024" v="5" actId="207"/>
      <pc:docMkLst>
        <pc:docMk/>
      </pc:docMkLst>
      <pc:sldChg chg="modSp mod">
        <pc:chgData name="藍花 渡邊" userId="7a4b9425ae013c02" providerId="LiveId" clId="{8CECF121-E502-4B50-910E-AD626EFB7F07}" dt="2025-10-30T18:20:16.024" v="5" actId="207"/>
        <pc:sldMkLst>
          <pc:docMk/>
          <pc:sldMk cId="134733010" sldId="256"/>
        </pc:sldMkLst>
        <pc:spChg chg="mod">
          <ac:chgData name="藍花 渡邊" userId="7a4b9425ae013c02" providerId="LiveId" clId="{8CECF121-E502-4B50-910E-AD626EFB7F07}" dt="2025-10-30T18:20:16.024" v="5" actId="207"/>
          <ac:spMkLst>
            <pc:docMk/>
            <pc:sldMk cId="134733010" sldId="256"/>
            <ac:spMk id="7" creationId="{040A7D63-185B-522E-CA31-A6F31106E656}"/>
          </ac:spMkLst>
        </pc:spChg>
      </pc:sldChg>
      <pc:sldChg chg="addSp delSp modSp mod">
        <pc:chgData name="藍花 渡邊" userId="7a4b9425ae013c02" providerId="LiveId" clId="{8CECF121-E502-4B50-910E-AD626EFB7F07}" dt="2025-10-30T18:19:56.173" v="1" actId="21"/>
        <pc:sldMkLst>
          <pc:docMk/>
          <pc:sldMk cId="3809425306" sldId="264"/>
        </pc:sldMkLst>
        <pc:spChg chg="add del mod">
          <ac:chgData name="藍花 渡邊" userId="7a4b9425ae013c02" providerId="LiveId" clId="{8CECF121-E502-4B50-910E-AD626EFB7F07}" dt="2025-10-30T18:19:56.173" v="1" actId="21"/>
          <ac:spMkLst>
            <pc:docMk/>
            <pc:sldMk cId="3809425306" sldId="264"/>
            <ac:spMk id="4" creationId="{5393DB5D-43A9-6458-BD2F-8C3EFFA155A0}"/>
          </ac:spMkLst>
        </pc:spChg>
        <pc:picChg chg="add del">
          <ac:chgData name="藍花 渡邊" userId="7a4b9425ae013c02" providerId="LiveId" clId="{8CECF121-E502-4B50-910E-AD626EFB7F07}" dt="2025-10-30T18:19:56.173" v="1" actId="21"/>
          <ac:picMkLst>
            <pc:docMk/>
            <pc:sldMk cId="3809425306" sldId="264"/>
            <ac:picMk id="5" creationId="{CE0CA73A-F6A8-8915-8399-BAE507B836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D6AA0-6CCA-4382-8926-27D6404675F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74FBC-6455-4028-87E9-745761E9AE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05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4FBC-6455-4028-87E9-745761E9AEC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918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4FBC-6455-4028-87E9-745761E9AE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454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9D496-77EA-126E-3A0D-F1A301F52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9383F3C-413E-BB06-2BAB-20DF2B051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1AAEC17-2313-A9E8-FB15-8B303B907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D0D948-B84D-728D-71D4-866451B76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4FBC-6455-4028-87E9-745761E9AEC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908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BAFBE-2F9B-2E3B-ED7D-63B68EC6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DB4CDA1-E015-402D-42DF-01972D269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3BABFEC-2B5C-D6A2-2265-38501C8A4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296F4D-88E0-5E13-7337-1B3865F0B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4FBC-6455-4028-87E9-745761E9AE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608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5153B-B1FB-A1D0-8ACC-2E3FE240B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BFF8C0F-48B8-5060-A5FD-7CE0FB1BC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621BB6C-326F-637D-63CA-6545F31A5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0FE238-9401-0590-8385-FF841783B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4FBC-6455-4028-87E9-745761E9AE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18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45F2E-331B-791B-6201-D953E0E83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85EBF6B-B208-B25B-93C0-B82AD9371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B301AA1-7753-4E97-ED90-6A089894A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BB19C6-013C-9FAD-FDBA-CE0F0BF3C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4FBC-6455-4028-87E9-745761E9AEC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16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4176C-D74E-D106-EAB4-4093D4254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CD25F38-5C66-4731-C55D-D8E58C873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0D9F52E-8FD2-7B1F-F333-5C683EF17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D104CA-A60D-8A94-9365-B7B28DEB7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4FBC-6455-4028-87E9-745761E9AEC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21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A4317-EFCC-21F4-5EDC-7254097FF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1326D5-1E8B-93FF-2D2C-0F5F77CCB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B966C8-84F2-0903-F4D5-2156CC5AA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902EE1-3597-C963-3A4C-37CF9534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A9049-280B-9E1F-0523-C990F472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27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D4117-7096-E36A-5FF3-BBACD632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2F326B-0BE0-20E7-F5FB-01374B026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3CBE7F-C878-5898-5749-FEE49A19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FCF786-B25C-9047-95BD-59FD4671D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40B82A-F8C8-5D27-FE5D-B1DE2400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42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D8A4F02-A4EA-AE35-CD34-72DD86BD0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38B668-03A6-71D8-DB36-D80CE15B2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1AD3FA-6B1B-F1D8-2577-5353F069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06C43-3B45-9385-55A8-52CB32C3C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B6E52-1BF6-0505-2D05-90C2015E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42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F77BE-8A7B-1C5F-8538-8336F214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C2590-4255-8802-6F1E-09549632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FD059-1F0C-A66B-A295-BCE36E88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F2AFE4-2D37-ADEA-FB51-FAF193D9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AA40B7-F976-400B-754D-0BC0AB3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E2ADC-B3AF-CCBB-D5E6-4C55F8991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00D5CC-F42C-2C2C-DF69-46A7E1E3B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73FE2-6F94-3F51-3605-2D6812A40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02BD91-5BE3-EE99-8929-1986CEC7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D75161-BD04-8E37-8230-4579E93A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0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BC75B-42D8-622D-FE0D-1D23F3D2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5DCC9-03BD-3033-37FC-B25C2AB37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63A29F-8419-4BFE-D0BA-15909BA8B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8EA124-9263-BA10-C155-1756798F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076D90-9BDC-7DD0-5D2A-C7A4EE9A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3FDE6E-96EF-75C2-845E-6182626E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33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CE8D68-B926-01EE-8ED3-2A0ECA95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1D3C0A-36DA-A265-0A49-DEAC0CD78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E84E0B-A9E6-B00D-E2DA-D2F80FFC7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CE05D3-5AE1-CD3C-8941-C77036B96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420997-C422-88A4-A284-1B2BF8BD7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B42DAD-D613-C132-D6C6-7548F33A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BEACB9-B0B0-D97F-1EDB-9416CEB4E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E0E909-46D7-8392-9729-80D33345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6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4FF76B-E0EE-47C7-41FC-9C8DFC012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FD98C7-2DE4-4BAF-7CBB-A95399ECF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DBB7E3-E104-1F19-BB1D-47D8234E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CCB826-3B8B-58AE-37FA-4AFF15FF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68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C6ABCB-A18A-805F-7FB1-86C61B0F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43D6A9-3D2D-2391-BC75-C555D55A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351A33-7F08-A8C0-72DE-A42568F9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6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B3A64-4DF3-3BCD-D255-83A10EA4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15E87C-C3CD-5C72-D8B4-AEE51C4C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79611D-99DD-9244-5067-4157D2724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6E0D2-6598-EC9E-31C3-AA776F84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8DA04F-2601-12EB-5F08-5D7DBF75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737648-485E-B814-48B6-9F50D10D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93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9BCE4-C5EF-D106-AEA9-FACC07E71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9AAC09-DF47-7235-540F-144A81018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FEC6B3-234F-3CE5-202E-6A0840A8C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43B910-882D-0449-232F-74476972D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391E54-7292-175E-61C7-1DB394FE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2D7015-B49F-409B-3694-D47E14AA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785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CB080E-A8C7-10A1-8300-68992FC2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36F57B-B7F3-3DEA-6DAA-ABE6EA0AE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5FBB98-27D7-A59F-5281-C1F5C3ABF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7746C-6504-41FD-AF15-448BEAB2E6E1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542B45-C05E-F5A8-4BAC-5FE67F138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2F164E-844B-86D4-A319-0FA6A7271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9F047-76D4-4D05-B603-0D6AD7987E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72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F7A3B10-C31D-E177-B156-1432E5A6F2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8000"/>
                    </a14:imgEffect>
                    <a14:imgEffect>
                      <a14:brightnessContrast bright="-15000" contras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5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0A7D63-185B-522E-CA31-A6F31106E656}"/>
              </a:ext>
            </a:extLst>
          </p:cNvPr>
          <p:cNvSpPr txBox="1"/>
          <p:nvPr/>
        </p:nvSpPr>
        <p:spPr>
          <a:xfrm>
            <a:off x="558800" y="264160"/>
            <a:ext cx="57486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丁</a:t>
            </a:r>
            <a:r>
              <a:rPr kumimoji="1" lang="ja-JP" altLang="en-US" sz="9600" dirty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半</a:t>
            </a:r>
            <a:r>
              <a:rPr kumimoji="1" lang="ja-JP" altLang="en-US" sz="9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ゲーム</a:t>
            </a:r>
            <a:endParaRPr kumimoji="1" lang="ja-JP" altLang="en-US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673C02-2284-C50B-56EC-7C739D48DD4C}"/>
              </a:ext>
            </a:extLst>
          </p:cNvPr>
          <p:cNvSpPr txBox="1"/>
          <p:nvPr/>
        </p:nvSpPr>
        <p:spPr>
          <a:xfrm>
            <a:off x="7101840" y="6020415"/>
            <a:ext cx="4798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第三技術部　渡邊 藍花</a:t>
            </a:r>
          </a:p>
        </p:txBody>
      </p:sp>
    </p:spTree>
    <p:extLst>
      <p:ext uri="{BB962C8B-B14F-4D97-AF65-F5344CB8AC3E}">
        <p14:creationId xmlns:p14="http://schemas.microsoft.com/office/powerpoint/2010/main" val="13473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6F5D16-5417-F4FB-DE08-F3B61265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48069BE-EB24-ED09-0B08-5415C7C88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7F4F2F-4FB8-C732-B4CF-A20BB2B3CCDE}"/>
              </a:ext>
            </a:extLst>
          </p:cNvPr>
          <p:cNvSpPr txBox="1"/>
          <p:nvPr/>
        </p:nvSpPr>
        <p:spPr>
          <a:xfrm>
            <a:off x="381000" y="561886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目次</a:t>
            </a:r>
            <a:endParaRPr kumimoji="1" lang="ja-JP" altLang="en-US" sz="9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0D718D3-8B2A-5C7A-CCC3-95ABE03111F1}"/>
              </a:ext>
            </a:extLst>
          </p:cNvPr>
          <p:cNvGrpSpPr/>
          <p:nvPr/>
        </p:nvGrpSpPr>
        <p:grpSpPr>
          <a:xfrm>
            <a:off x="624840" y="2341185"/>
            <a:ext cx="11285118" cy="3170099"/>
            <a:chOff x="1321268" y="2137985"/>
            <a:chExt cx="11285118" cy="3170099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AFCBA50-FD99-7052-E4B0-DC6290AFD691}"/>
                </a:ext>
              </a:extLst>
            </p:cNvPr>
            <p:cNvSpPr txBox="1"/>
            <p:nvPr/>
          </p:nvSpPr>
          <p:spPr>
            <a:xfrm>
              <a:off x="1321268" y="2137985"/>
              <a:ext cx="5702202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dirty="0">
                  <a:solidFill>
                    <a:srgbClr val="FF0000"/>
                  </a:solidFill>
                  <a:latin typeface="HGP行書体" panose="03000600000000000000" pitchFamily="66" charset="-128"/>
                  <a:ea typeface="HGP行書体" panose="03000600000000000000" pitchFamily="66" charset="-128"/>
                </a:rPr>
                <a:t>■</a:t>
              </a:r>
              <a:r>
                <a:rPr kumimoji="1" lang="ja-JP" altLang="en-US" sz="4000" dirty="0">
                  <a:latin typeface="HGP行書体" panose="03000600000000000000" pitchFamily="66" charset="-128"/>
                  <a:ea typeface="HGP行書体" panose="03000600000000000000" pitchFamily="66" charset="-128"/>
                </a:rPr>
                <a:t> システム概要</a:t>
              </a:r>
              <a:endParaRPr kumimoji="1" lang="en-US" altLang="ja-JP" sz="40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  <a:p>
              <a:endParaRPr lang="en-US" altLang="ja-JP" sz="40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  <a:p>
              <a:r>
                <a:rPr lang="ja-JP" altLang="en-US" sz="4000" dirty="0">
                  <a:latin typeface="HGP行書体" panose="03000600000000000000" pitchFamily="66" charset="-128"/>
                  <a:ea typeface="HGP行書体" panose="03000600000000000000" pitchFamily="66" charset="-128"/>
                </a:rPr>
                <a:t>■■</a:t>
              </a:r>
              <a:r>
                <a:rPr kumimoji="1" lang="ja-JP" altLang="en-US" sz="4000" dirty="0">
                  <a:latin typeface="HGP行書体" panose="03000600000000000000" pitchFamily="66" charset="-128"/>
                  <a:ea typeface="HGP行書体" panose="03000600000000000000" pitchFamily="66" charset="-128"/>
                </a:rPr>
                <a:t> アピールポイント</a:t>
              </a:r>
              <a:endParaRPr kumimoji="1" lang="en-US" altLang="ja-JP" sz="40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  <a:p>
              <a:endParaRPr lang="en-US" altLang="ja-JP" sz="40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  <a:p>
              <a:r>
                <a:rPr lang="ja-JP" altLang="en-US" sz="4000" dirty="0">
                  <a:latin typeface="HGP行書体" panose="03000600000000000000" pitchFamily="66" charset="-128"/>
                  <a:ea typeface="HGP行書体" panose="03000600000000000000" pitchFamily="66" charset="-128"/>
                </a:rPr>
                <a:t>■■■</a:t>
              </a:r>
              <a:r>
                <a:rPr kumimoji="1" lang="ja-JP" altLang="en-US" sz="4000" dirty="0">
                  <a:latin typeface="HGP行書体" panose="03000600000000000000" pitchFamily="66" charset="-128"/>
                  <a:ea typeface="HGP行書体" panose="03000600000000000000" pitchFamily="66" charset="-128"/>
                </a:rPr>
                <a:t> </a:t>
              </a:r>
              <a:r>
                <a:rPr lang="ja-JP" altLang="en-US" sz="4000" dirty="0">
                  <a:latin typeface="HGP行書体" panose="03000600000000000000" pitchFamily="66" charset="-128"/>
                  <a:ea typeface="HGP行書体" panose="03000600000000000000" pitchFamily="66" charset="-128"/>
                </a:rPr>
                <a:t>デモンストレーション</a:t>
              </a:r>
              <a:endParaRPr lang="en-US" altLang="ja-JP" sz="40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BFB9921-B2A2-24C8-314C-ECD1433DDBC9}"/>
                </a:ext>
              </a:extLst>
            </p:cNvPr>
            <p:cNvSpPr txBox="1"/>
            <p:nvPr/>
          </p:nvSpPr>
          <p:spPr>
            <a:xfrm>
              <a:off x="7874000" y="2137985"/>
              <a:ext cx="4732386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4000" dirty="0">
                  <a:latin typeface="HGP行書体" panose="03000600000000000000" pitchFamily="66" charset="-128"/>
                  <a:ea typeface="HGP行書体" panose="03000600000000000000" pitchFamily="66" charset="-128"/>
                </a:rPr>
                <a:t>■■■■ 良い点</a:t>
              </a:r>
              <a:endParaRPr lang="en-US" altLang="ja-JP" sz="40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  <a:p>
              <a:endParaRPr lang="en-US" altLang="ja-JP" sz="40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  <a:p>
              <a:r>
                <a:rPr lang="ja-JP" altLang="en-US" sz="4000" dirty="0">
                  <a:latin typeface="HGP行書体" panose="03000600000000000000" pitchFamily="66" charset="-128"/>
                  <a:ea typeface="HGP行書体" panose="03000600000000000000" pitchFamily="66" charset="-128"/>
                </a:rPr>
                <a:t>■■■■■  改善点</a:t>
              </a:r>
              <a:endParaRPr lang="en-US" altLang="ja-JP" sz="40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  <a:p>
              <a:endParaRPr lang="en-US" altLang="ja-JP" sz="40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  <a:p>
              <a:r>
                <a:rPr lang="ja-JP" altLang="en-US" sz="4000" dirty="0">
                  <a:latin typeface="HGP行書体" panose="03000600000000000000" pitchFamily="66" charset="-128"/>
                  <a:ea typeface="HGP行書体" panose="03000600000000000000" pitchFamily="66" charset="-128"/>
                </a:rPr>
                <a:t>■■■■■■　まとめ</a:t>
              </a:r>
              <a:endParaRPr lang="en-US" altLang="ja-JP" sz="40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71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825B9-9F82-DE8F-6CBA-B2A701A68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DBD99-A7D3-7B53-E888-AE7DA8D1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BAC785B-072A-F23C-FAEE-219CAF0D5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A340FA-55AE-5708-1546-4EACF32DC404}"/>
              </a:ext>
            </a:extLst>
          </p:cNvPr>
          <p:cNvSpPr txBox="1"/>
          <p:nvPr/>
        </p:nvSpPr>
        <p:spPr>
          <a:xfrm>
            <a:off x="838200" y="568325"/>
            <a:ext cx="81724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■ </a:t>
            </a:r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システム概要</a:t>
            </a:r>
            <a:endParaRPr kumimoji="1" lang="en-US" altLang="ja-JP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r>
              <a:rPr lang="ja-JP" altLang="en-US" sz="32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サイコロ２個の合計が丁（偶数）か半（奇数）かを</a:t>
            </a:r>
            <a:endParaRPr lang="en-US" altLang="ja-JP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2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予想して所持金を賭けるゲーム。</a:t>
            </a:r>
            <a:endParaRPr lang="en-US" altLang="ja-JP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lang="en-US" altLang="ja-JP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2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・主な処理：確率、ランダム処理、入出力</a:t>
            </a:r>
            <a:endParaRPr lang="en-US" altLang="ja-JP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609ABFE9-3A36-59D7-546E-6F32D01AF153}"/>
              </a:ext>
            </a:extLst>
          </p:cNvPr>
          <p:cNvGrpSpPr/>
          <p:nvPr/>
        </p:nvGrpSpPr>
        <p:grpSpPr>
          <a:xfrm>
            <a:off x="3053079" y="3759240"/>
            <a:ext cx="6085840" cy="2001480"/>
            <a:chOff x="3053079" y="3871000"/>
            <a:chExt cx="6085840" cy="2001480"/>
          </a:xfrm>
        </p:grpSpPr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2384DFA5-73D5-8773-67F6-DB9182844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17" t="39564" r="18532" b="39842"/>
            <a:stretch>
              <a:fillRect/>
            </a:stretch>
          </p:blipFill>
          <p:spPr>
            <a:xfrm>
              <a:off x="3053079" y="4460240"/>
              <a:ext cx="6085840" cy="141224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1DE43DE-6E84-921C-F613-657D1D3E2C37}"/>
                </a:ext>
              </a:extLst>
            </p:cNvPr>
            <p:cNvSpPr txBox="1"/>
            <p:nvPr/>
          </p:nvSpPr>
          <p:spPr>
            <a:xfrm>
              <a:off x="6771879" y="387100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latin typeface="HGP行書体" panose="03000600000000000000" pitchFamily="66" charset="-128"/>
                  <a:ea typeface="HGP行書体" panose="03000600000000000000" pitchFamily="66" charset="-128"/>
                </a:rPr>
                <a:t>丁（偶数）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3EB1858-2164-48D7-CA30-8EF33C999366}"/>
                </a:ext>
              </a:extLst>
            </p:cNvPr>
            <p:cNvSpPr txBox="1"/>
            <p:nvPr/>
          </p:nvSpPr>
          <p:spPr>
            <a:xfrm>
              <a:off x="3593982" y="3871000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3200" dirty="0">
                  <a:latin typeface="HGP行書体" panose="03000600000000000000" pitchFamily="66" charset="-128"/>
                  <a:ea typeface="HGP行書体" panose="03000600000000000000" pitchFamily="66" charset="-128"/>
                </a:rPr>
                <a:t>半（奇数）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59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BC425-1B1B-963E-8D2F-B89A9CA69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56892-623C-242A-CA74-2B6F9D3C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DC8B39E-1B75-A87C-978B-9843BF785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E054BD-64E0-B174-F0DD-9DE72BB9850A}"/>
              </a:ext>
            </a:extLst>
          </p:cNvPr>
          <p:cNvSpPr txBox="1"/>
          <p:nvPr/>
        </p:nvSpPr>
        <p:spPr>
          <a:xfrm>
            <a:off x="838200" y="568325"/>
            <a:ext cx="35557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■ </a:t>
            </a:r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システム概要</a:t>
            </a:r>
            <a:endParaRPr kumimoji="1" lang="en-US" altLang="ja-JP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en-US" altLang="ja-JP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・処理の流れ：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372916C-9CE6-1A5A-0D5D-6D6EE025A45C}"/>
              </a:ext>
            </a:extLst>
          </p:cNvPr>
          <p:cNvSpPr/>
          <p:nvPr/>
        </p:nvSpPr>
        <p:spPr>
          <a:xfrm>
            <a:off x="1168400" y="2341185"/>
            <a:ext cx="2407920" cy="806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初期設定</a:t>
            </a:r>
            <a:br>
              <a:rPr lang="en-US" altLang="ja-JP" b="1" dirty="0">
                <a:solidFill>
                  <a:schemeClr val="tx1"/>
                </a:solidFill>
              </a:rPr>
            </a:br>
            <a:r>
              <a:rPr lang="ja-JP" altLang="en-US" b="1" dirty="0">
                <a:solidFill>
                  <a:schemeClr val="tx1"/>
                </a:solidFill>
              </a:rPr>
              <a:t>　</a:t>
            </a:r>
            <a:r>
              <a:rPr lang="en-US" altLang="ja-JP" b="1" dirty="0">
                <a:solidFill>
                  <a:schemeClr val="tx1"/>
                </a:solidFill>
              </a:rPr>
              <a:t>(</a:t>
            </a:r>
            <a:r>
              <a:rPr lang="ja-JP" altLang="en-US" b="1" dirty="0">
                <a:solidFill>
                  <a:schemeClr val="tx1"/>
                </a:solidFill>
              </a:rPr>
              <a:t>所持金</a:t>
            </a:r>
            <a:r>
              <a:rPr lang="en-US" altLang="ja-JP" b="1" dirty="0">
                <a:solidFill>
                  <a:schemeClr val="tx1"/>
                </a:solidFill>
              </a:rPr>
              <a:t>1000</a:t>
            </a:r>
            <a:r>
              <a:rPr lang="ja-JP" altLang="en-US" b="1" dirty="0">
                <a:solidFill>
                  <a:schemeClr val="tx1"/>
                </a:solidFill>
              </a:rPr>
              <a:t>円</a:t>
            </a:r>
            <a:r>
              <a:rPr lang="en-US" altLang="ja-JP" b="1" dirty="0">
                <a:solidFill>
                  <a:schemeClr val="tx1"/>
                </a:solidFill>
              </a:rPr>
              <a:t>)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E01D28F-75B6-6388-F305-C281DF27E4FF}"/>
              </a:ext>
            </a:extLst>
          </p:cNvPr>
          <p:cNvCxnSpPr/>
          <p:nvPr/>
        </p:nvCxnSpPr>
        <p:spPr>
          <a:xfrm>
            <a:off x="3708400" y="2764786"/>
            <a:ext cx="11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0A1FE8E-145D-7568-46B3-16EA4C3E4075}"/>
              </a:ext>
            </a:extLst>
          </p:cNvPr>
          <p:cNvSpPr/>
          <p:nvPr/>
        </p:nvSpPr>
        <p:spPr>
          <a:xfrm>
            <a:off x="4959682" y="2361504"/>
            <a:ext cx="2407920" cy="806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　賭け金の入力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02C9207-D2DD-DE47-C806-603C7025CDD1}"/>
              </a:ext>
            </a:extLst>
          </p:cNvPr>
          <p:cNvCxnSpPr/>
          <p:nvPr/>
        </p:nvCxnSpPr>
        <p:spPr>
          <a:xfrm>
            <a:off x="7477760" y="2764785"/>
            <a:ext cx="11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0331229-C652-A13A-4448-EC1860380DC1}"/>
              </a:ext>
            </a:extLst>
          </p:cNvPr>
          <p:cNvSpPr/>
          <p:nvPr/>
        </p:nvSpPr>
        <p:spPr>
          <a:xfrm>
            <a:off x="8903364" y="3550223"/>
            <a:ext cx="2407920" cy="806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所持金の増減を表示</a:t>
            </a:r>
            <a:endParaRPr kumimoji="1" lang="ja-JP" altLang="en-US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BBA02A8-31A7-FD39-E42F-171983A0E766}"/>
              </a:ext>
            </a:extLst>
          </p:cNvPr>
          <p:cNvCxnSpPr/>
          <p:nvPr/>
        </p:nvCxnSpPr>
        <p:spPr>
          <a:xfrm>
            <a:off x="11450320" y="2764785"/>
            <a:ext cx="11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4410C35-FC00-BCF3-B9DC-5822536EA068}"/>
              </a:ext>
            </a:extLst>
          </p:cNvPr>
          <p:cNvCxnSpPr/>
          <p:nvPr/>
        </p:nvCxnSpPr>
        <p:spPr>
          <a:xfrm>
            <a:off x="-457200" y="3953505"/>
            <a:ext cx="11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C03D0FB-3A4C-447E-A757-A22E90B40A6E}"/>
              </a:ext>
            </a:extLst>
          </p:cNvPr>
          <p:cNvSpPr/>
          <p:nvPr/>
        </p:nvSpPr>
        <p:spPr>
          <a:xfrm>
            <a:off x="1168400" y="3550223"/>
            <a:ext cx="2407920" cy="806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サイコロ２個を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乱数で生成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(1</a:t>
            </a:r>
            <a:r>
              <a:rPr lang="ja-JP" altLang="en-US" b="1" dirty="0">
                <a:solidFill>
                  <a:schemeClr val="tx1"/>
                </a:solidFill>
              </a:rPr>
              <a:t>～</a:t>
            </a:r>
            <a:r>
              <a:rPr lang="en-US" altLang="ja-JP" b="1" dirty="0">
                <a:solidFill>
                  <a:schemeClr val="tx1"/>
                </a:solidFill>
              </a:rPr>
              <a:t>6)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7E3CAA2-EDBB-E3DA-A7D3-7FFB1EA9321A}"/>
              </a:ext>
            </a:extLst>
          </p:cNvPr>
          <p:cNvCxnSpPr/>
          <p:nvPr/>
        </p:nvCxnSpPr>
        <p:spPr>
          <a:xfrm>
            <a:off x="3738080" y="4036049"/>
            <a:ext cx="11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8094BF1-CC61-26A1-7FCF-078FFB63BF38}"/>
              </a:ext>
            </a:extLst>
          </p:cNvPr>
          <p:cNvSpPr/>
          <p:nvPr/>
        </p:nvSpPr>
        <p:spPr>
          <a:xfrm>
            <a:off x="4985360" y="3550223"/>
            <a:ext cx="2407920" cy="806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合計値の偶奇で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勝敗を判定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F539BF-5095-3E2B-F61E-80E1CBD967E6}"/>
              </a:ext>
            </a:extLst>
          </p:cNvPr>
          <p:cNvSpPr/>
          <p:nvPr/>
        </p:nvSpPr>
        <p:spPr>
          <a:xfrm>
            <a:off x="8903364" y="2361504"/>
            <a:ext cx="2407920" cy="806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丁</a:t>
            </a:r>
            <a:r>
              <a:rPr kumimoji="1" lang="en-US" altLang="ja-JP" b="1" dirty="0">
                <a:solidFill>
                  <a:schemeClr val="tx1"/>
                </a:solidFill>
              </a:rPr>
              <a:t>or</a:t>
            </a:r>
            <a:r>
              <a:rPr kumimoji="1" lang="ja-JP" altLang="en-US" b="1" dirty="0">
                <a:solidFill>
                  <a:schemeClr val="tx1"/>
                </a:solidFill>
              </a:rPr>
              <a:t>半の入力</a:t>
            </a:r>
            <a:endParaRPr kumimoji="1" lang="ja-JP" altLang="en-US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4A34FA1-0570-4ED0-19EF-D49BE9FA4CD3}"/>
              </a:ext>
            </a:extLst>
          </p:cNvPr>
          <p:cNvCxnSpPr/>
          <p:nvPr/>
        </p:nvCxnSpPr>
        <p:spPr>
          <a:xfrm>
            <a:off x="7477760" y="4016994"/>
            <a:ext cx="11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05BE6F1-241E-CC42-1AD0-196AED5D085C}"/>
              </a:ext>
            </a:extLst>
          </p:cNvPr>
          <p:cNvCxnSpPr/>
          <p:nvPr/>
        </p:nvCxnSpPr>
        <p:spPr>
          <a:xfrm>
            <a:off x="11450320" y="3953504"/>
            <a:ext cx="11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C468BB1-FC8C-6939-936F-7BBA7AB4B273}"/>
              </a:ext>
            </a:extLst>
          </p:cNvPr>
          <p:cNvCxnSpPr/>
          <p:nvPr/>
        </p:nvCxnSpPr>
        <p:spPr>
          <a:xfrm>
            <a:off x="-457200" y="5386065"/>
            <a:ext cx="11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45BFAFD-B8BE-58CD-BDF4-B29CC0CB071C}"/>
              </a:ext>
            </a:extLst>
          </p:cNvPr>
          <p:cNvSpPr/>
          <p:nvPr/>
        </p:nvSpPr>
        <p:spPr>
          <a:xfrm>
            <a:off x="1168400" y="4982783"/>
            <a:ext cx="2407920" cy="806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所持金が</a:t>
            </a:r>
            <a:r>
              <a:rPr lang="en-US" altLang="ja-JP" b="1" dirty="0">
                <a:solidFill>
                  <a:schemeClr val="tx1"/>
                </a:solidFill>
              </a:rPr>
              <a:t>0</a:t>
            </a:r>
            <a:r>
              <a:rPr lang="ja-JP" altLang="en-US" b="1" dirty="0">
                <a:solidFill>
                  <a:schemeClr val="tx1"/>
                </a:solidFill>
              </a:rPr>
              <a:t>円に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なったら終了</a:t>
            </a:r>
            <a:endParaRPr lang="en-US" altLang="ja-JP" b="1" dirty="0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3BA4C05-BAF5-36B3-2D7B-D4ED1203C8E6}"/>
              </a:ext>
            </a:extLst>
          </p:cNvPr>
          <p:cNvCxnSpPr>
            <a:cxnSpLocks/>
          </p:cNvCxnSpPr>
          <p:nvPr/>
        </p:nvCxnSpPr>
        <p:spPr>
          <a:xfrm flipV="1">
            <a:off x="3835982" y="5033625"/>
            <a:ext cx="1116000" cy="273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8BDA7B9-613C-F57C-66C1-35B0C05B07B4}"/>
              </a:ext>
            </a:extLst>
          </p:cNvPr>
          <p:cNvCxnSpPr>
            <a:cxnSpLocks/>
          </p:cNvCxnSpPr>
          <p:nvPr/>
        </p:nvCxnSpPr>
        <p:spPr>
          <a:xfrm>
            <a:off x="3835982" y="5600946"/>
            <a:ext cx="1116000" cy="323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DE1FBB0-8BEF-7C80-C5ED-9A10D7DEB1D0}"/>
              </a:ext>
            </a:extLst>
          </p:cNvPr>
          <p:cNvCxnSpPr/>
          <p:nvPr/>
        </p:nvCxnSpPr>
        <p:spPr>
          <a:xfrm>
            <a:off x="7615502" y="5426704"/>
            <a:ext cx="1116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C93C804-4088-8038-30D9-5872D286048E}"/>
              </a:ext>
            </a:extLst>
          </p:cNvPr>
          <p:cNvSpPr/>
          <p:nvPr/>
        </p:nvSpPr>
        <p:spPr>
          <a:xfrm>
            <a:off x="5069840" y="4567444"/>
            <a:ext cx="2407920" cy="806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Ｙを選択時は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リスタート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25054ED-46BA-796A-87C3-2E748FC1D70F}"/>
              </a:ext>
            </a:extLst>
          </p:cNvPr>
          <p:cNvSpPr/>
          <p:nvPr/>
        </p:nvSpPr>
        <p:spPr>
          <a:xfrm>
            <a:off x="5069840" y="5521174"/>
            <a:ext cx="2407920" cy="806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N</a:t>
            </a:r>
            <a:r>
              <a:rPr lang="ja-JP" altLang="en-US" b="1" dirty="0">
                <a:solidFill>
                  <a:schemeClr val="tx1"/>
                </a:solidFill>
              </a:rPr>
              <a:t>を選択時は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ja-JP" altLang="en-US" b="1" dirty="0">
                <a:solidFill>
                  <a:schemeClr val="tx1"/>
                </a:solidFill>
              </a:rPr>
              <a:t>ゲーム終了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9737864A-D2D6-C318-7460-7A1618358522}"/>
              </a:ext>
            </a:extLst>
          </p:cNvPr>
          <p:cNvSpPr/>
          <p:nvPr/>
        </p:nvSpPr>
        <p:spPr>
          <a:xfrm>
            <a:off x="8903363" y="5117892"/>
            <a:ext cx="3041367" cy="10187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プレイヤーが</a:t>
            </a:r>
            <a:r>
              <a:rPr kumimoji="1" lang="en-US" altLang="ja-JP" b="1" dirty="0">
                <a:solidFill>
                  <a:schemeClr val="tx1"/>
                </a:solidFill>
              </a:rPr>
              <a:t>exit</a:t>
            </a:r>
            <a:r>
              <a:rPr kumimoji="1" lang="ja-JP" altLang="en-US" b="1" dirty="0">
                <a:solidFill>
                  <a:schemeClr val="tx1"/>
                </a:solidFill>
              </a:rPr>
              <a:t>を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入力すると、どの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タイミングでもゲーム終了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29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CC20-1843-CE6C-EA19-7E3147B73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3E138-5FDB-BF71-FCFB-872C244F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C812335-E8DD-E037-1B24-2CF9C6A6F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E20179D-F506-FF34-7FEE-31E12345DC38}"/>
              </a:ext>
            </a:extLst>
          </p:cNvPr>
          <p:cNvSpPr txBox="1"/>
          <p:nvPr/>
        </p:nvSpPr>
        <p:spPr>
          <a:xfrm>
            <a:off x="838200" y="568325"/>
            <a:ext cx="8582799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■■ アピールポイント</a:t>
            </a:r>
            <a:endParaRPr kumimoji="1" lang="en-US" altLang="ja-JP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・「丁半博打」として、しっかり遊ぶことができるところ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・ユーザー入力の柔軟さ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・所持金の増減をわかりやすく表現できたところ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・</a:t>
            </a:r>
            <a:r>
              <a:rPr lang="ja-JP" altLang="en-US" sz="32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賭け金がなくなっても、再挑戦できるようにしたところ</a:t>
            </a:r>
            <a:endParaRPr lang="en-US" altLang="ja-JP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39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152E2-A993-0F73-CD06-4549F4488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002EE-3E18-8AC3-B0C6-5F4EC075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B1DD57F-9198-D285-792E-417791880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C75AFE-4A34-C7AD-2FE8-F3B19946089B}"/>
              </a:ext>
            </a:extLst>
          </p:cNvPr>
          <p:cNvSpPr txBox="1"/>
          <p:nvPr/>
        </p:nvSpPr>
        <p:spPr>
          <a:xfrm>
            <a:off x="838200" y="568325"/>
            <a:ext cx="87174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■■■ デモンストレーション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・遊び方：</a:t>
            </a:r>
            <a:endParaRPr lang="en-US" altLang="ja-JP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en-US" altLang="ja-JP" sz="32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</a:t>
            </a:r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１、所持金（最初は</a:t>
            </a:r>
            <a:r>
              <a:rPr lang="en-US" altLang="ja-JP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1000</a:t>
            </a:r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円）の中から好きな金額を入力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２、丁</a:t>
            </a:r>
            <a:r>
              <a:rPr lang="en-US" altLang="ja-JP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or</a:t>
            </a:r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半を入力する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３、プログラムがサイコロを２つ振って、出目と合計を表示する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４、予想的中で賭け分の儲けを獲得できて、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en-US" altLang="ja-JP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    </a:t>
            </a:r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外すと賭けた金額分減る</a:t>
            </a:r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lang="en-US" altLang="ja-JP" sz="2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５、所持金が０円になるとゲームオーバー</a:t>
            </a:r>
            <a:endParaRPr lang="en-US" altLang="ja-JP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56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B6F1C-9395-F1A6-70C5-28F762CFC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7113E-5DD8-8C22-E89E-9F5D43C5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5E3E6E5-9081-5B76-038D-734CAF441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CDA73A-3D4A-D586-B367-E3FE18779377}"/>
              </a:ext>
            </a:extLst>
          </p:cNvPr>
          <p:cNvSpPr txBox="1"/>
          <p:nvPr/>
        </p:nvSpPr>
        <p:spPr>
          <a:xfrm>
            <a:off x="838200" y="568325"/>
            <a:ext cx="10480754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■■</a:t>
            </a:r>
            <a:r>
              <a:rPr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■■</a:t>
            </a:r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 良い点</a:t>
            </a:r>
            <a:endParaRPr kumimoji="1" lang="en-US" altLang="ja-JP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endParaRPr lang="en-US" altLang="ja-JP" sz="2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lang="en-US" altLang="ja-JP" sz="4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48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endParaRPr lang="en-US" altLang="ja-JP" sz="48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54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実際に遊んで、楽しんでもらえることころ</a:t>
            </a:r>
            <a:endParaRPr lang="en-US" altLang="ja-JP" sz="6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95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F5AB-25BC-CC62-2028-BF72D4318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A58BE-80F9-7C42-E8EF-F43888E2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63AB330-9288-03BD-C87F-E6F1682E8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1FC61D-B058-3B5C-A048-83481DD4F60A}"/>
              </a:ext>
            </a:extLst>
          </p:cNvPr>
          <p:cNvSpPr txBox="1"/>
          <p:nvPr/>
        </p:nvSpPr>
        <p:spPr>
          <a:xfrm>
            <a:off x="838200" y="568325"/>
            <a:ext cx="1051441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■■■■■■ 改善点</a:t>
            </a:r>
            <a:endParaRPr kumimoji="1" lang="en-US" altLang="ja-JP" sz="40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lang="en-US" altLang="ja-JP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・オリジナル要素が薄いから、もっと練り込んでもよかった</a:t>
            </a:r>
            <a:endParaRPr lang="en-US" altLang="ja-JP" sz="3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2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</a:t>
            </a:r>
            <a:endParaRPr lang="en-US" altLang="ja-JP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32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　・技術的にできることが限られてしまったので、技術力上げたい</a:t>
            </a:r>
            <a:endParaRPr lang="en-US" altLang="ja-JP" sz="32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85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05161-A0D1-5262-8C44-8AFB42A98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BDB390-8031-D9B6-BC52-A08A2E0D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CE0CA73A-F6A8-8915-8399-BAE507B83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DC79AB-61A4-E9BA-457B-462CE9863FB4}"/>
              </a:ext>
            </a:extLst>
          </p:cNvPr>
          <p:cNvSpPr txBox="1"/>
          <p:nvPr/>
        </p:nvSpPr>
        <p:spPr>
          <a:xfrm>
            <a:off x="1100881" y="2828835"/>
            <a:ext cx="9990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これにて、お開きといたします</a:t>
            </a:r>
          </a:p>
        </p:txBody>
      </p:sp>
    </p:spTree>
    <p:extLst>
      <p:ext uri="{BB962C8B-B14F-4D97-AF65-F5344CB8AC3E}">
        <p14:creationId xmlns:p14="http://schemas.microsoft.com/office/powerpoint/2010/main" val="380942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372</Words>
  <Application>Microsoft Office PowerPoint</Application>
  <PresentationFormat>ワイド画面</PresentationFormat>
  <Paragraphs>81</Paragraphs>
  <Slides>9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藍花 渡邊</dc:creator>
  <cp:lastModifiedBy>藍花 渡邊</cp:lastModifiedBy>
  <cp:revision>1</cp:revision>
  <dcterms:created xsi:type="dcterms:W3CDTF">2025-10-30T16:20:30Z</dcterms:created>
  <dcterms:modified xsi:type="dcterms:W3CDTF">2025-10-30T18:20:18Z</dcterms:modified>
</cp:coreProperties>
</file>