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9"/>
  </p:notesMasterIdLst>
  <p:sldIdLst>
    <p:sldId id="256" r:id="rId2"/>
    <p:sldId id="264" r:id="rId3"/>
    <p:sldId id="263" r:id="rId4"/>
    <p:sldId id="266" r:id="rId5"/>
    <p:sldId id="267" r:id="rId6"/>
    <p:sldId id="265" r:id="rId7"/>
    <p:sldId id="262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0" autoAdjust="0"/>
  </p:normalViewPr>
  <p:slideViewPr>
    <p:cSldViewPr>
      <p:cViewPr varScale="1">
        <p:scale>
          <a:sx n="84" d="100"/>
          <a:sy n="84" d="100"/>
        </p:scale>
        <p:origin x="123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4B2C-020C-429D-8756-FFE6B8EB82E9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A8B87-5173-4ADA-8EE9-6A9181F88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02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分＋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分質疑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8B87-5173-4ADA-8EE9-6A9181F884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8B87-5173-4ADA-8EE9-6A9181F884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75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3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45"/>
          <a:stretch>
            <a:fillRect/>
          </a:stretch>
        </p:blipFill>
        <p:spPr bwMode="auto">
          <a:xfrm>
            <a:off x="0" y="804863"/>
            <a:ext cx="4572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5"/>
          <a:stretch>
            <a:fillRect/>
          </a:stretch>
        </p:blipFill>
        <p:spPr bwMode="auto">
          <a:xfrm>
            <a:off x="4572000" y="804863"/>
            <a:ext cx="4572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  <a:noFill/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  <a:noFill/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  <a:prstGeom prst="rect">
            <a:avLst/>
          </a:prstGeom>
          <a:noFill/>
        </p:spPr>
        <p:txBody>
          <a:bodyPr/>
          <a:lstStyle>
            <a:lvl1pPr algn="ctr">
              <a:defRPr sz="11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23CAD0-63D3-4E34-B973-3C51B99CFECF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  <a:prstGeom prst="rect">
            <a:avLst/>
          </a:prstGeom>
          <a:noFill/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2C61D0-A3C2-48B8-A4EC-78F05A6801E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1412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4BF1E-0869-4CCF-B5F2-FDAF587C26B6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BE82-3709-4517-9F72-A393F3B1114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33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44E1C4-97DE-45A5-9A7F-3E6C5C159221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4535-2E4B-4D68-AD39-1BDF3E75BEF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51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360433-2BC4-456D-A007-510D679444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203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3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6" b="2309"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45"/>
          <a:stretch>
            <a:fillRect/>
          </a:stretch>
        </p:blipFill>
        <p:spPr bwMode="auto">
          <a:xfrm>
            <a:off x="0" y="1371671"/>
            <a:ext cx="4572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2" b="62262"/>
          <a:stretch>
            <a:fillRect/>
          </a:stretch>
        </p:blipFill>
        <p:spPr bwMode="auto">
          <a:xfrm>
            <a:off x="7896225" y="0"/>
            <a:ext cx="1247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  <a:noFill/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grpFill/>
            <a:ln>
              <a:noFill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grpFill/>
            <a:ln>
              <a:noFill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grpFill/>
            <a:ln>
              <a:noFill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  <a:prstGeom prst="rect">
            <a:avLst/>
          </a:prstGeom>
          <a:noFill/>
        </p:spPr>
        <p:txBody>
          <a:bodyPr/>
          <a:lstStyle>
            <a:lvl1pPr algn="ctr">
              <a:defRPr lang="en-US" sz="11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65EF4E-1325-4B31-8148-49385EFE8071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  <a:prstGeom prst="rect">
            <a:avLst/>
          </a:prstGeo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35FF26-B698-494C-94F2-DEFEA3AFEBB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711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B3C52-79BE-43FE-9D04-8E51A7EB22CC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AF7-DF8D-4DDC-BDC2-29E723EBBA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398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2923C4-32BA-4322-B2D2-5B74636854AD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7E1B-9790-465C-9E9C-93092DD84D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31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FBF-0C3D-4880-A9B7-4E9C8F26C5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88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AE938-4E98-4A44-8D66-F66A3F89A099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A80-8F0C-497C-A789-CE44BCC4085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8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4A78B1-31AD-4B7E-9CE5-109ECE6C5A42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C0A82D-4294-47F9-8899-9ACE567FCBC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4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0B812ED7-F537-4840-B1CF-B70DD2C93570}" type="datetime1">
              <a:rPr lang="ja-JP" altLang="en-US" smtClean="0"/>
              <a:t>2019/10/19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5EE88F-0B09-43AA-B644-D3B7F647BFC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11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0"/>
          <a:stretch>
            <a:fillRect/>
          </a:stretch>
        </p:blipFill>
        <p:spPr bwMode="auto">
          <a:xfrm>
            <a:off x="0" y="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68" y="1631160"/>
            <a:ext cx="8685894" cy="511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1138456"/>
            <a:ext cx="60832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7F52354A-3B8A-4048-89E0-80888CFB51A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Picture 2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2" b="62262"/>
          <a:stretch>
            <a:fillRect/>
          </a:stretch>
        </p:blipFill>
        <p:spPr bwMode="auto">
          <a:xfrm>
            <a:off x="7896225" y="0"/>
            <a:ext cx="1247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41176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b="0" kern="1200" cap="none" spc="0" baseline="0" dirty="0">
          <a:solidFill>
            <a:schemeClr val="bg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sjpr/60/4/60_285/_pdf/-char/j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指定討論</a:t>
            </a:r>
          </a:p>
        </p:txBody>
      </p:sp>
      <p:sp>
        <p:nvSpPr>
          <p:cNvPr id="4099" name="サブタイトル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83517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 smtClean="0"/>
              <a:t>　</a:t>
            </a:r>
            <a:r>
              <a:rPr lang="ja-JP" altLang="en-US" sz="3400" dirty="0" smtClean="0"/>
              <a:t>三浦麻子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シンポ趣旨に曰く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ja-JP" altLang="en-US" dirty="0"/>
              <a:t>”ネット民”と言う名の匿名可能で非対面の大規模集団は、何か未知な集団として検討するべき事象が存在するのだろうか？ それとも従来の知見でカバーしきれるのだろう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kumimoji="1" lang="en-US" altLang="ja-JP" dirty="0" smtClean="0"/>
          </a:p>
          <a:p>
            <a:pPr>
              <a:lnSpc>
                <a:spcPct val="110000"/>
              </a:lnSpc>
            </a:pPr>
            <a:r>
              <a:rPr kumimoji="1" lang="ja-JP" altLang="en-US" dirty="0" smtClean="0"/>
              <a:t>そもそも</a:t>
            </a:r>
            <a:r>
              <a:rPr lang="ja-JP" altLang="en-US" dirty="0"/>
              <a:t>「</a:t>
            </a:r>
            <a:r>
              <a:rPr kumimoji="1" lang="ja-JP" altLang="en-US" dirty="0" smtClean="0"/>
              <a:t>集団」と</a:t>
            </a:r>
            <a:r>
              <a:rPr kumimoji="1" lang="ja-JP" altLang="en-US" dirty="0" smtClean="0"/>
              <a:t>呼んでよいかどうか問題．「ネット民」は典型的な「集団」の定義に当てはまるだろうか？</a:t>
            </a:r>
            <a:endParaRPr kumimoji="1" lang="en-US" altLang="ja-JP" dirty="0" smtClean="0"/>
          </a:p>
          <a:p>
            <a:pPr>
              <a:lnSpc>
                <a:spcPct val="110000"/>
              </a:lnSpc>
            </a:pPr>
            <a:r>
              <a:rPr kumimoji="1" lang="ja-JP" altLang="en-US" dirty="0" smtClean="0"/>
              <a:t>集合現象としては，ネット特有の状況を念頭に置く必要はあるが，従来の知見を適用可能だと思う</a:t>
            </a:r>
            <a:endParaRPr lang="en-US" altLang="ja-JP" dirty="0" smtClean="0"/>
          </a:p>
          <a:p>
            <a:pPr>
              <a:lnSpc>
                <a:spcPct val="110000"/>
              </a:lnSpc>
            </a:pPr>
            <a:r>
              <a:rPr kumimoji="1" lang="ja-JP" altLang="en-US" dirty="0" smtClean="0"/>
              <a:t>つまり，</a:t>
            </a:r>
            <a:r>
              <a:rPr lang="ja-JP" altLang="en-US" dirty="0"/>
              <a:t> ”ネット民</a:t>
            </a:r>
            <a:r>
              <a:rPr lang="ja-JP" altLang="en-US" dirty="0" smtClean="0"/>
              <a:t>”は「</a:t>
            </a:r>
            <a:r>
              <a:rPr kumimoji="1" lang="ja-JP" altLang="en-US" dirty="0" smtClean="0"/>
              <a:t>集団」で</a:t>
            </a:r>
            <a:r>
              <a:rPr kumimoji="1" lang="ja-JP" altLang="en-US" dirty="0" smtClean="0"/>
              <a:t>はないし，そこで起きている事象は未知（あるいはネット界だけにユニーク）なものでは</a:t>
            </a:r>
            <a:r>
              <a:rPr kumimoji="1" lang="ja-JP" altLang="en-US" dirty="0" smtClean="0"/>
              <a:t>ない，というのが私の個人的見解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2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「ネット民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界」は特殊なのか？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b="1" dirty="0" smtClean="0"/>
              <a:t>Perhaps NO.</a:t>
            </a:r>
          </a:p>
          <a:p>
            <a:r>
              <a:rPr kumimoji="1" lang="ja-JP" altLang="en-US" dirty="0" smtClean="0"/>
              <a:t>炎上もフェイクニュースもヘイトスピーチも，ネットに</a:t>
            </a:r>
            <a:r>
              <a:rPr kumimoji="1" lang="ja-JP" altLang="en-US" dirty="0" smtClean="0"/>
              <a:t>限らず世の中</a:t>
            </a:r>
            <a:r>
              <a:rPr kumimoji="1" lang="ja-JP" altLang="en-US" dirty="0" smtClean="0"/>
              <a:t>に溢れている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例えば，</a:t>
            </a:r>
            <a:r>
              <a:rPr kumimoji="1" lang="ja-JP" altLang="en-US" dirty="0" smtClean="0"/>
              <a:t>テレビ</a:t>
            </a:r>
            <a:r>
              <a:rPr kumimoji="1" lang="ja-JP" altLang="en-US" dirty="0" smtClean="0"/>
              <a:t>のワイドショー番組</a:t>
            </a:r>
            <a:r>
              <a:rPr kumimoji="1" lang="ja-JP" altLang="en-US" dirty="0" smtClean="0"/>
              <a:t>は，たま</a:t>
            </a:r>
            <a:r>
              <a:rPr kumimoji="1" lang="ja-JP" altLang="en-US" dirty="0" smtClean="0"/>
              <a:t>に見てしまうと言葉を失うレベルで強烈だったりする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ネットは，炎上やヘイトスピーチに積極的に加担している「個人」が目に付きやすい場ではある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しかしネットが特殊なわけではなく，むしろ現代社会の縮図（その空気を密度濃く反映している場）だと考えるべき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だからこそ社会心理学研究の対象とする価値がある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30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フェイクニュース（を含む誤情報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 smtClean="0"/>
              <a:t>ヘイトスピーチ，炎上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元来，人</a:t>
            </a:r>
            <a:r>
              <a:rPr lang="ja-JP" altLang="en-US" dirty="0"/>
              <a:t>は「情報を信頼する」際に，客観的な真実性よりも</a:t>
            </a:r>
            <a:r>
              <a:rPr lang="ja-JP" altLang="en-US" dirty="0" smtClean="0"/>
              <a:t>主観的な都合</a:t>
            </a:r>
            <a:r>
              <a:rPr lang="ja-JP" altLang="en-US" dirty="0"/>
              <a:t>の良さを求めたがる（正誤よりも快不快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客観的な事実が</a:t>
            </a:r>
            <a:r>
              <a:rPr lang="ja-JP" altLang="en-US" dirty="0"/>
              <a:t>「紛れもないもの」であることを前提とするならば，主観的に</a:t>
            </a:r>
            <a:r>
              <a:rPr lang="ja-JP" altLang="en-US" dirty="0" smtClean="0"/>
              <a:t>都合の良いもの</a:t>
            </a:r>
            <a:r>
              <a:rPr lang="ja-JP" altLang="en-US" dirty="0"/>
              <a:t>では</a:t>
            </a:r>
            <a:r>
              <a:rPr lang="ja-JP" altLang="en-US" dirty="0" smtClean="0"/>
              <a:t>なく，客観的な</a:t>
            </a:r>
            <a:r>
              <a:rPr lang="ja-JP" altLang="en-US" dirty="0"/>
              <a:t>事実</a:t>
            </a:r>
            <a:r>
              <a:rPr lang="ja-JP" altLang="en-US" dirty="0" smtClean="0"/>
              <a:t>を受け入れるよう熟慮の努力</a:t>
            </a:r>
            <a:r>
              <a:rPr lang="ja-JP" altLang="en-US" dirty="0" smtClean="0"/>
              <a:t>をしなさい</a:t>
            </a:r>
            <a:r>
              <a:rPr lang="ja-JP" altLang="en-US" dirty="0"/>
              <a:t>，と</a:t>
            </a:r>
            <a:r>
              <a:rPr lang="ja-JP" altLang="en-US" dirty="0" smtClean="0"/>
              <a:t>言えた</a:t>
            </a:r>
            <a:endParaRPr lang="en-US" altLang="ja-JP" dirty="0" smtClean="0"/>
          </a:p>
          <a:p>
            <a:r>
              <a:rPr lang="ja-JP" altLang="en-US" dirty="0" smtClean="0"/>
              <a:t>しかし</a:t>
            </a:r>
            <a:r>
              <a:rPr lang="ja-JP" altLang="en-US" dirty="0"/>
              <a:t>「客観的な真実」にきわめて近い（見分けがつかない＋明確に「誤」だという証拠が見つけられない）が真実ではないものが量産されたとき，その前提は</a:t>
            </a:r>
            <a:r>
              <a:rPr lang="ja-JP" altLang="en-US" dirty="0" smtClean="0"/>
              <a:t>崩れる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信頼できる」をデフォルトにできなく</a:t>
            </a:r>
            <a:r>
              <a:rPr lang="ja-JP" altLang="en-US" dirty="0" smtClean="0"/>
              <a:t>なった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05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フェイクニュース（を含む誤情報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 smtClean="0"/>
              <a:t>ヘイトスピーチ，炎上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もちろんこれはネット社会に限ったことでは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r>
              <a:rPr lang="ja-JP" altLang="en-US" dirty="0" smtClean="0"/>
              <a:t>ただし，ネット</a:t>
            </a:r>
            <a:r>
              <a:rPr lang="ja-JP" altLang="en-US" dirty="0"/>
              <a:t>で示される情報は，炎上がどうこう言うずっとずっと前，普及当初から一貫して，伝えにくさ</a:t>
            </a:r>
            <a:r>
              <a:rPr lang="en-US" altLang="ja-JP" dirty="0"/>
              <a:t>/</a:t>
            </a:r>
            <a:r>
              <a:rPr lang="ja-JP" altLang="en-US" dirty="0"/>
              <a:t>伝わりにくさ（齟齬や誤解）が云々されてきたように，（対面コミュニケーションでやりとりされる情報よりも）見分けのつかなさ感が</a:t>
            </a:r>
            <a:r>
              <a:rPr lang="ja-JP" altLang="en-US" dirty="0" smtClean="0"/>
              <a:t>強い</a:t>
            </a:r>
            <a:endParaRPr lang="en-US" altLang="ja-JP" dirty="0" smtClean="0"/>
          </a:p>
          <a:p>
            <a:r>
              <a:rPr lang="ja-JP" altLang="en-US" dirty="0" smtClean="0"/>
              <a:t>見分け</a:t>
            </a:r>
            <a:r>
              <a:rPr lang="ja-JP" altLang="en-US" dirty="0"/>
              <a:t>がつかないのに，強いメッセージ性は持っているように思える場合が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r>
              <a:rPr lang="ja-JP" altLang="en-US" dirty="0" smtClean="0"/>
              <a:t>テキストメッセージ</a:t>
            </a:r>
            <a:r>
              <a:rPr lang="ja-JP" altLang="en-US" dirty="0"/>
              <a:t>の場合は，読む方の能動性（我田引水を誘発しやすい）がそれにかかわっていると考えていたが，今後は動画が本来的に持って</a:t>
            </a:r>
            <a:r>
              <a:rPr lang="ja-JP" altLang="en-US" dirty="0" smtClean="0"/>
              <a:t>いる強いメッセージ性の影響を</a:t>
            </a:r>
            <a:r>
              <a:rPr lang="ja-JP" altLang="en-US" dirty="0"/>
              <a:t>考える必要が</a:t>
            </a:r>
            <a:r>
              <a:rPr lang="ja-JP" altLang="en-US" dirty="0" smtClean="0"/>
              <a:t>あるのではないか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23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手前</a:t>
            </a:r>
            <a:r>
              <a:rPr lang="ja-JP" altLang="en-US" dirty="0"/>
              <a:t>味噌</a:t>
            </a:r>
            <a:r>
              <a:rPr lang="ja-JP" altLang="en-US" dirty="0" smtClean="0"/>
              <a:t>です</a:t>
            </a:r>
            <a:r>
              <a:rPr lang="ja-JP" altLang="en-US" dirty="0"/>
              <a:t>が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211960" y="1631160"/>
            <a:ext cx="4708702" cy="51102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/>
              <a:t>RWD </a:t>
            </a:r>
            <a:r>
              <a:rPr lang="en-US" altLang="ja-JP" sz="1600" dirty="0" smtClean="0"/>
              <a:t>(Real World Data)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用いて社会の中で</a:t>
            </a:r>
            <a:r>
              <a:rPr lang="ja-JP" altLang="en-US" sz="1600" dirty="0" smtClean="0"/>
              <a:t>リアルに</a:t>
            </a:r>
            <a:r>
              <a:rPr lang="ja-JP" altLang="en-US" sz="1600" dirty="0"/>
              <a:t>息づいている事象を掬い上げ，心理学的視点</a:t>
            </a:r>
            <a:r>
              <a:rPr lang="ja-JP" altLang="en-US" sz="1600" dirty="0" smtClean="0"/>
              <a:t>から</a:t>
            </a:r>
            <a:r>
              <a:rPr lang="ja-JP" altLang="en-US" sz="1600" dirty="0"/>
              <a:t>その意味を語ることは，社会の中の人間行動</a:t>
            </a:r>
            <a:r>
              <a:rPr lang="ja-JP" altLang="en-US" sz="1600" dirty="0" smtClean="0"/>
              <a:t>をより</a:t>
            </a:r>
            <a:r>
              <a:rPr lang="ja-JP" altLang="en-US" sz="1600" dirty="0"/>
              <a:t>よく理解することにつながる。実験や調査</a:t>
            </a:r>
            <a:r>
              <a:rPr lang="ja-JP" altLang="en-US" sz="1600" dirty="0" smtClean="0"/>
              <a:t>のよう</a:t>
            </a:r>
            <a:r>
              <a:rPr lang="ja-JP" altLang="en-US" sz="1600" dirty="0"/>
              <a:t>な従来的な研究アプローチは，社会の声</a:t>
            </a:r>
            <a:r>
              <a:rPr lang="ja-JP" altLang="en-US" sz="1600" dirty="0" smtClean="0"/>
              <a:t>を聴く</a:t>
            </a:r>
            <a:r>
              <a:rPr lang="ja-JP" altLang="en-US" sz="1600" dirty="0"/>
              <a:t>際に，データ収集の段階で特定の周波数だけ</a:t>
            </a:r>
            <a:r>
              <a:rPr lang="ja-JP" altLang="en-US" sz="1600" dirty="0" smtClean="0"/>
              <a:t>を抽出</a:t>
            </a:r>
            <a:r>
              <a:rPr lang="ja-JP" altLang="en-US" sz="1600" dirty="0"/>
              <a:t>したり，増幅させたりする処理をしてその</a:t>
            </a:r>
            <a:r>
              <a:rPr lang="ja-JP" altLang="en-US" sz="1600" dirty="0" smtClean="0"/>
              <a:t>特徴</a:t>
            </a:r>
            <a:r>
              <a:rPr lang="ja-JP" altLang="en-US" sz="1600" dirty="0"/>
              <a:t>を際立たせることができるが，その一方でと</a:t>
            </a:r>
            <a:r>
              <a:rPr lang="ja-JP" altLang="en-US" sz="1600" dirty="0" smtClean="0"/>
              <a:t>もすれば</a:t>
            </a:r>
            <a:r>
              <a:rPr lang="ja-JP" altLang="en-US" sz="1600" dirty="0"/>
              <a:t>ありのままからの乖離を生み，生態学的</a:t>
            </a:r>
            <a:r>
              <a:rPr lang="ja-JP" altLang="en-US" sz="1600" dirty="0" smtClean="0"/>
              <a:t>妥当性</a:t>
            </a:r>
            <a:r>
              <a:rPr lang="ja-JP" altLang="en-US" sz="1600" dirty="0"/>
              <a:t>に疑問符がつくことになる。</a:t>
            </a:r>
            <a:r>
              <a:rPr lang="en-US" altLang="ja-JP" sz="1600" dirty="0"/>
              <a:t>RWD </a:t>
            </a:r>
            <a:r>
              <a:rPr lang="ja-JP" altLang="en-US" sz="1600" dirty="0"/>
              <a:t>から</a:t>
            </a:r>
            <a:r>
              <a:rPr lang="ja-JP" altLang="en-US" sz="1600" dirty="0" smtClean="0"/>
              <a:t>取り出される</a:t>
            </a:r>
            <a:r>
              <a:rPr lang="ja-JP" altLang="en-US" sz="1600" dirty="0"/>
              <a:t>声は，明瞭さには乏しいがありのまま</a:t>
            </a:r>
            <a:r>
              <a:rPr lang="ja-JP" altLang="en-US" sz="1600" dirty="0" smtClean="0"/>
              <a:t>には</a:t>
            </a:r>
            <a:r>
              <a:rPr lang="ja-JP" altLang="en-US" sz="1600" dirty="0"/>
              <a:t>きわめて近い。互いに欠点を補い合う両者を</a:t>
            </a:r>
            <a:r>
              <a:rPr lang="ja-JP" altLang="en-US" sz="1600" dirty="0" smtClean="0"/>
              <a:t>組み合わせた</a:t>
            </a:r>
            <a:r>
              <a:rPr lang="ja-JP" altLang="en-US" sz="1600" dirty="0"/>
              <a:t>研究アプローチは，結果として，</a:t>
            </a:r>
            <a:r>
              <a:rPr lang="ja-JP" altLang="en-US" sz="1600" dirty="0" smtClean="0"/>
              <a:t>研究知見</a:t>
            </a:r>
            <a:r>
              <a:rPr lang="ja-JP" altLang="en-US" sz="1600" dirty="0"/>
              <a:t>が社会の中でより生き生きとした形で理解</a:t>
            </a:r>
            <a:r>
              <a:rPr lang="ja-JP" altLang="en-US" sz="1600" dirty="0" smtClean="0"/>
              <a:t>される</a:t>
            </a:r>
            <a:r>
              <a:rPr lang="ja-JP" altLang="en-US" sz="1600" dirty="0"/>
              <a:t>近道となり，「社会のための心理学」の</a:t>
            </a:r>
            <a:r>
              <a:rPr lang="ja-JP" altLang="en-US" sz="1600" dirty="0" smtClean="0"/>
              <a:t>実現可能性</a:t>
            </a:r>
            <a:r>
              <a:rPr lang="ja-JP" altLang="en-US" sz="1600" dirty="0"/>
              <a:t>を高める手段として一定の有効性をもつ</a:t>
            </a:r>
            <a:r>
              <a:rPr lang="ja-JP" altLang="en-US" sz="1600" dirty="0" smtClean="0"/>
              <a:t>こと</a:t>
            </a:r>
            <a:r>
              <a:rPr lang="ja-JP" altLang="en-US" sz="1600" dirty="0"/>
              <a:t>が期待される。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207543" cy="388843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3601" y="5881534"/>
            <a:ext cx="430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n-ea"/>
                <a:ea typeface="+mn-ea"/>
                <a:hlinkClick r:id="rId3"/>
              </a:rPr>
              <a:t>三浦</a:t>
            </a:r>
            <a:r>
              <a:rPr lang="en-US" altLang="ja-JP" dirty="0" smtClean="0">
                <a:latin typeface="+mn-ea"/>
                <a:ea typeface="+mn-ea"/>
                <a:hlinkClick r:id="rId3"/>
              </a:rPr>
              <a:t>(2017)</a:t>
            </a:r>
          </a:p>
          <a:p>
            <a:r>
              <a:rPr kumimoji="1" lang="ja-JP" altLang="en-US" dirty="0" smtClean="0">
                <a:latin typeface="+mn-ea"/>
                <a:ea typeface="+mn-ea"/>
                <a:hlinkClick r:id="rId3"/>
              </a:rPr>
              <a:t>心理学評論「社会のための心理学」特集号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5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全員にお考えを伺いたい</a:t>
            </a:r>
            <a:r>
              <a:rPr kumimoji="1" lang="ja-JP" altLang="en-US" dirty="0" smtClean="0"/>
              <a:t>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計算社会科学的アプローチ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実験や調査など社会心理学の伝統的アプローチ</a:t>
            </a:r>
            <a:endParaRPr lang="en-US" altLang="ja-JP" dirty="0"/>
          </a:p>
          <a:p>
            <a:r>
              <a:rPr lang="ja-JP" altLang="en-US" dirty="0" smtClean="0"/>
              <a:t>それぞれのアプローチでこそわかること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and </a:t>
            </a:r>
            <a:r>
              <a:rPr lang="ja-JP" altLang="en-US" dirty="0" smtClean="0"/>
              <a:t>それぞれのアプローチではわかりにくいことは何？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0433-2BC4-456D-A007-510D67944497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1809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kumimoji="1" sz="24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2515</TotalTime>
  <Words>770</Words>
  <Application>Microsoft Office PowerPoint</Application>
  <PresentationFormat>画面に合わせる (4:3)</PresentationFormat>
  <Paragraphs>41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HGPｺﾞｼｯｸE</vt:lpstr>
      <vt:lpstr>ＭＳ Ｐゴシック</vt:lpstr>
      <vt:lpstr>游ゴシック</vt:lpstr>
      <vt:lpstr>Calibri</vt:lpstr>
      <vt:lpstr>Garamond</vt:lpstr>
      <vt:lpstr>Tw Cen MT</vt:lpstr>
      <vt:lpstr>シャボン</vt:lpstr>
      <vt:lpstr>指定討論</vt:lpstr>
      <vt:lpstr>シンポ趣旨に曰く…</vt:lpstr>
      <vt:lpstr>「ネット民/界」は特殊なのか？</vt:lpstr>
      <vt:lpstr>フェイクニュース（を含む誤情報） →ヘイトスピーチ，炎上</vt:lpstr>
      <vt:lpstr>フェイクニュース（を含む誤情報） →ヘイトスピーチ，炎上</vt:lpstr>
      <vt:lpstr>手前味噌ですが</vt:lpstr>
      <vt:lpstr>全員にお考えを伺いたいこと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nakajima kosuke</dc:creator>
  <cp:lastModifiedBy>Miura</cp:lastModifiedBy>
  <cp:revision>134</cp:revision>
  <dcterms:created xsi:type="dcterms:W3CDTF">2011-07-07T10:30:22Z</dcterms:created>
  <dcterms:modified xsi:type="dcterms:W3CDTF">2019-10-19T04:29:57Z</dcterms:modified>
</cp:coreProperties>
</file>