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4" r:id="rId6"/>
    <p:sldId id="263" r:id="rId7"/>
    <p:sldId id="265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39934-5CB3-41AC-8B7B-38159D0FC7FB}" type="datetimeFigureOut">
              <a:rPr lang="en-ID" smtClean="0"/>
              <a:t>16/01/2019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33884-A304-4EEB-B6EC-A616022CF3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4452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33884-A304-4EEB-B6EC-A616022CF3E1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718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33884-A304-4EEB-B6EC-A616022CF3E1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106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33884-A304-4EEB-B6EC-A616022CF3E1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684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33884-A304-4EEB-B6EC-A616022CF3E1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742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33884-A304-4EEB-B6EC-A616022CF3E1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8187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33884-A304-4EEB-B6EC-A616022CF3E1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044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33884-A304-4EEB-B6EC-A616022CF3E1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4058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33884-A304-4EEB-B6EC-A616022CF3E1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682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A642A-77F7-436D-B176-01FD91B19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0D018-4CDA-4F52-A805-37A7FAFD6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0223-1491-48BD-B0CF-FA0F5E29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93AE-565E-4DF9-9621-C4CCFDFDF8ED}" type="datetime1">
              <a:rPr lang="en-ID" smtClean="0"/>
              <a:t>16/01/2019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B2436-955E-4261-90CD-9512C031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6C904-2559-46F0-8196-0749493B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8300-0768-4C75-BC55-E2F5D1B2E6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828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E4792-CE01-417C-91C7-6F6FBDCDB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50B5B-ACAD-4872-8395-98A43106E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AF7B1-454A-4DDD-BE90-CC32A585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12E5-5BE9-43B0-A031-DFDBE735AAF8}" type="datetime1">
              <a:rPr lang="en-ID" smtClean="0"/>
              <a:t>16/01/2019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44970-C5C2-4424-9ED3-8C641171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A6883-F11F-46D5-BFFF-EB05FE05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8300-0768-4C75-BC55-E2F5D1B2E6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203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FD1DA0-EE2C-411C-B46C-834170B8C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473C9-EC48-430F-9326-219C3D421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0E414-5356-42F7-AC3F-2D805E98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DDB0-F12F-408B-9717-22770DE9567A}" type="datetime1">
              <a:rPr lang="en-ID" smtClean="0"/>
              <a:t>16/01/2019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DCCB3-D229-450D-B7B2-CE80567C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EC0EA-8E58-4E7B-BB40-7AB8D9AB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8300-0768-4C75-BC55-E2F5D1B2E6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032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6FDC-BD19-482B-992F-9BA9FD64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AE097-611A-4612-8EE4-D1D13BC40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5CF8D-B50A-41DC-A288-15CF1EB2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5E54-A948-40DE-9DA8-DC9CB9426543}" type="datetime1">
              <a:rPr lang="en-ID" smtClean="0"/>
              <a:t>16/01/2019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D9B16-8CBC-4684-990C-6DB796F6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5BECA-0736-4F16-8E76-5BE94588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8300-0768-4C75-BC55-E2F5D1B2E6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599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D32B0-746F-466A-942E-B34E02D2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228EE-BF2B-4FC9-9004-37233C5FA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1103A-59FC-4043-87F4-2FB5FB70E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F402-7498-4994-8D17-9D1235BC41DF}" type="datetime1">
              <a:rPr lang="en-ID" smtClean="0"/>
              <a:t>16/01/2019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8D086-A40C-465E-A119-6A24B310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553F2-FB0F-4D3D-AC75-9971B87C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8300-0768-4C75-BC55-E2F5D1B2E6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964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726E-11E1-4FA2-B782-2543CEEE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0224-E31C-4AE3-94C4-0ECE84D3A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C19C3-4D0C-41FF-A2FA-F9F0505B3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2D3D5-61E5-4D2B-B169-4F1B5B40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6DB9-F830-4AD7-82BC-9A6A84A85F16}" type="datetime1">
              <a:rPr lang="en-ID" smtClean="0"/>
              <a:t>16/01/2019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58AF3-56E1-4916-B49E-485EEF18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7EC0C-3139-4950-83A3-2001B260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8300-0768-4C75-BC55-E2F5D1B2E6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946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957C-143E-429C-9A08-81C31C78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8F7CA-2617-4185-B1A1-648614A29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43166-E197-457D-8D99-5A04D1799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5982C-C3B0-4BA7-A8E4-E46870F2B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DBF33A-A041-465A-9548-B094507DB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5008C-3336-4851-974C-15078467A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2C75-DC44-475A-ADF2-2511CBAEE6F5}" type="datetime1">
              <a:rPr lang="en-ID" smtClean="0"/>
              <a:t>16/01/2019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653F8-1A27-41D1-8153-CFBEFF9B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13197-7D91-4EDC-B278-A3652FAB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8300-0768-4C75-BC55-E2F5D1B2E6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138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F746-6916-4F82-9261-CAE3008A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77174-605A-401A-9E81-CFFDE217D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905-1C8C-405A-BAC1-B1ECA2864E34}" type="datetime1">
              <a:rPr lang="en-ID" smtClean="0"/>
              <a:t>16/01/2019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99ED9-C75B-49D9-B99C-6513C0BD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5C207-C0DB-4E7C-8445-0BAFD5DE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8300-0768-4C75-BC55-E2F5D1B2E6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958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7A3529-4D6F-40E8-95E9-F213968E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8ED9-01B9-447D-85CB-1FDA340F33E9}" type="datetime1">
              <a:rPr lang="en-ID" smtClean="0"/>
              <a:t>16/01/2019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FDA97-231A-4A86-9DF2-E1DDFA13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CA341-CBF5-41DC-9E1E-7DE2EE93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8300-0768-4C75-BC55-E2F5D1B2E6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534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BE24-E64E-4AC0-AC71-B087401B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B0796-242B-4ECA-991A-6B5515C34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88586-8197-4C4A-92DF-6E08EAF67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90A61-2982-4033-AA61-B54A71E1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522C-6815-4CD2-9168-3D26E4AEE433}" type="datetime1">
              <a:rPr lang="en-ID" smtClean="0"/>
              <a:t>16/01/2019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19FC1-33B3-4666-9C77-D810AEE9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9CBC0-E451-4F58-8A36-6D082FB3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8300-0768-4C75-BC55-E2F5D1B2E6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266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D6A7-CD1E-4F18-AA55-B39195F05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C6BC7-8FBD-4D49-8E67-F68DCBCB7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9C888-6378-4334-92F7-08958D2F5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59D87-972E-4FBB-B8AC-E160D3A3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91A3-655C-44F2-BFA4-895F2A4EF303}" type="datetime1">
              <a:rPr lang="en-ID" smtClean="0"/>
              <a:t>16/01/2019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3DFA2-F39B-4CA1-BE7C-E404BDD0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58443-E232-4A3F-A504-D52FA8F0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8300-0768-4C75-BC55-E2F5D1B2E6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368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FB38B-9267-4694-86B0-57841660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5AA86-440F-4A28-8660-04645C4B8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E85C2-5177-4529-9641-2D54B72D1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008D6-BC54-4D19-B28D-9C51E96044CE}" type="datetime1">
              <a:rPr lang="en-ID" smtClean="0"/>
              <a:t>16/01/2019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0739A-CA4D-4711-8F3A-E9E72F8C9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5F0E2-48FF-4D4B-98CB-B72E77036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A8300-0768-4C75-BC55-E2F5D1B2E6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059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images-1.medium.com/max/1600/1*fpDngO6lM5pDeIPOOezK1g.jpeg">
            <a:extLst>
              <a:ext uri="{FF2B5EF4-FFF2-40B4-BE49-F238E27FC236}">
                <a16:creationId xmlns:a16="http://schemas.microsoft.com/office/drawing/2014/main" id="{FDB3168B-427D-46AE-937B-1DCEDB564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76" b="20578"/>
          <a:stretch/>
        </p:blipFill>
        <p:spPr bwMode="auto">
          <a:xfrm>
            <a:off x="-1" y="10"/>
            <a:ext cx="12192001" cy="466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38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1" name="Oval 140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4E57B-9D0B-47A6-9E42-BCD564C37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4551037"/>
            <a:ext cx="5880295" cy="167266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3200" b="1">
                <a:solidFill>
                  <a:schemeClr val="accent1">
                    <a:lumMod val="50000"/>
                  </a:schemeClr>
                </a:solidFill>
              </a:rPr>
              <a:t>IMPLEMENTASI PENGENALAN WAJAH MENGGUNAKAN EKSTRAKSI FITUR PATTERNS OF ORIENTED EDGE MAGNITUDES DAN MONOGENIC BINARY CODING</a:t>
            </a: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A9715-2D4A-49E4-B57B-4C9BC5E90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4357" y="4561178"/>
            <a:ext cx="5191870" cy="167266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1800" b="1">
                <a:solidFill>
                  <a:schemeClr val="accent1">
                    <a:lumMod val="50000"/>
                  </a:schemeClr>
                </a:solidFill>
              </a:rPr>
              <a:t>Penyusun Tugas Akhir :</a:t>
            </a:r>
          </a:p>
          <a:p>
            <a:pPr algn="l" defTabSz="179388"/>
            <a:r>
              <a:rPr lang="en-US" sz="1800" b="1">
                <a:solidFill>
                  <a:srgbClr val="000000"/>
                </a:solidFill>
              </a:rPr>
              <a:t>	R.AY. Noormala Nadya (05111440000127)</a:t>
            </a:r>
          </a:p>
          <a:p>
            <a:pPr algn="l"/>
            <a:r>
              <a:rPr lang="en-US" sz="1800" b="1">
                <a:solidFill>
                  <a:schemeClr val="accent1">
                    <a:lumMod val="50000"/>
                  </a:schemeClr>
                </a:solidFill>
              </a:rPr>
              <a:t>Dosen Pembimbing :</a:t>
            </a:r>
          </a:p>
          <a:p>
            <a:pPr algn="l" defTabSz="182563"/>
            <a:r>
              <a:rPr lang="en-US" sz="1800" b="1">
                <a:solidFill>
                  <a:srgbClr val="000000"/>
                </a:solidFill>
              </a:rPr>
              <a:t>	Dr.Eng. Nanik Suciati, S.Kom., M.Kom.</a:t>
            </a:r>
          </a:p>
          <a:p>
            <a:pPr algn="l" defTabSz="182563"/>
            <a:r>
              <a:rPr lang="en-US" sz="1800" b="1">
                <a:solidFill>
                  <a:srgbClr val="000000"/>
                </a:solidFill>
              </a:rPr>
              <a:t>	Dr.Eng. Chastine Fatichah, S.Kom., M.Kom.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BA56D-7B89-4B0C-BA2E-B6C43AFC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66A8300-0768-4C75-BC55-E2F5D1B2E606}" type="slidenum">
              <a:rPr lang="en-US" sz="1100">
                <a:solidFill>
                  <a:srgbClr val="898989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</a:t>
            </a:fld>
            <a:r>
              <a:rPr lang="en-US" sz="1100">
                <a:solidFill>
                  <a:srgbClr val="898989"/>
                </a:solidFill>
                <a:latin typeface="Calibri" panose="020F0502020204030204"/>
              </a:rPr>
              <a:t>5</a:t>
            </a:r>
          </a:p>
        </p:txBody>
      </p:sp>
      <p:pic>
        <p:nvPicPr>
          <p:cNvPr id="2054" name="Picture 6" descr="Image result for logo its surabaya png">
            <a:extLst>
              <a:ext uri="{FF2B5EF4-FFF2-40B4-BE49-F238E27FC236}">
                <a16:creationId xmlns:a16="http://schemas.microsoft.com/office/drawing/2014/main" id="{6A735810-83F9-46BD-B488-CE7A02EF6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2" y="77446"/>
            <a:ext cx="1635773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756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9A25-F649-4DFD-8687-9AFE4E67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8300-0768-4C75-BC55-E2F5D1B2E606}" type="slidenum">
              <a:rPr lang="en-ID" smtClean="0"/>
              <a:t>2</a:t>
            </a:fld>
            <a:endParaRPr lang="en-ID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04180D6D-CECC-4E2B-8EFD-3FD8EE3B70B5}"/>
              </a:ext>
            </a:extLst>
          </p:cNvPr>
          <p:cNvSpPr/>
          <p:nvPr/>
        </p:nvSpPr>
        <p:spPr>
          <a:xfrm>
            <a:off x="3727939" y="870029"/>
            <a:ext cx="6414868" cy="991902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3600"/>
              <a:t>Pendahuluan</a:t>
            </a:r>
            <a:endParaRPr lang="en-ID" sz="120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28EB1108-CC53-499E-BCB0-F292B7AA5224}"/>
              </a:ext>
            </a:extLst>
          </p:cNvPr>
          <p:cNvSpPr/>
          <p:nvPr/>
        </p:nvSpPr>
        <p:spPr>
          <a:xfrm>
            <a:off x="3727939" y="2197947"/>
            <a:ext cx="6414868" cy="991902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3600"/>
              <a:t>Rancangan dan Implementasi</a:t>
            </a:r>
            <a:endParaRPr lang="en-ID" sz="1200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C3AD4504-E842-4512-A65A-A3347F966B20}"/>
              </a:ext>
            </a:extLst>
          </p:cNvPr>
          <p:cNvSpPr/>
          <p:nvPr/>
        </p:nvSpPr>
        <p:spPr>
          <a:xfrm>
            <a:off x="3727939" y="3525865"/>
            <a:ext cx="6414868" cy="991902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3600"/>
              <a:t>Skenario Uji Coba</a:t>
            </a:r>
            <a:endParaRPr lang="en-ID" sz="1200"/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9B885453-DB89-423D-A278-45B18D4DF4FE}"/>
              </a:ext>
            </a:extLst>
          </p:cNvPr>
          <p:cNvSpPr/>
          <p:nvPr/>
        </p:nvSpPr>
        <p:spPr>
          <a:xfrm>
            <a:off x="3727939" y="4853785"/>
            <a:ext cx="6414868" cy="991902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3600"/>
              <a:t>Kesimpulan dan Saran</a:t>
            </a:r>
            <a:endParaRPr lang="en-ID" sz="1200"/>
          </a:p>
        </p:txBody>
      </p:sp>
      <p:pic>
        <p:nvPicPr>
          <p:cNvPr id="15" name="Picture 6" descr="Image result for logo its surabaya png">
            <a:extLst>
              <a:ext uri="{FF2B5EF4-FFF2-40B4-BE49-F238E27FC236}">
                <a16:creationId xmlns:a16="http://schemas.microsoft.com/office/drawing/2014/main" id="{6D913889-FA0A-4ADC-9F9A-1FB57DE71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2" y="77446"/>
            <a:ext cx="1635773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89938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2760B-B4BF-40B0-B776-773C2A8A4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/>
              <a:t>Teknologi pengenalan wajah terus dikembangkan dengan cepat.</a:t>
            </a:r>
          </a:p>
          <a:p>
            <a:pPr algn="just"/>
            <a:r>
              <a:rPr lang="id-ID"/>
              <a:t>pengenalan wajah merupakan komponen penting dalam keamanan biometrik, manajemen akses, identifikasi kriminal, serta penyortiran dan pengambilan gambar</a:t>
            </a:r>
            <a:r>
              <a:rPr lang="en-ID"/>
              <a:t>.</a:t>
            </a:r>
          </a:p>
          <a:p>
            <a:pPr algn="just"/>
            <a:r>
              <a:rPr lang="id-ID"/>
              <a:t>teknik pengenalan wajah mutakhir berkinerja baik saat gambar wajah ditangkap dalam kondisi optimal.</a:t>
            </a:r>
            <a:r>
              <a:rPr lang="en-ID"/>
              <a:t> </a:t>
            </a:r>
            <a:r>
              <a:rPr lang="id-ID"/>
              <a:t>Namun, bila gambar wajah ditangkap di lingkungan luar - di mana pose, usia, dan ekspresi wajah berubah dan dimana kondisi lingkungan, seperti pencahayaan yang tidak ideal</a:t>
            </a:r>
            <a:r>
              <a:rPr lang="en-ID"/>
              <a:t>, </a:t>
            </a:r>
            <a:r>
              <a:rPr lang="id-ID"/>
              <a:t>kinerjanya memburuk</a:t>
            </a:r>
            <a:endParaRPr lang="en-ID"/>
          </a:p>
          <a:p>
            <a:pPr algn="just"/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E8892-B518-49B4-A2F9-0E0116DA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8300-0768-4C75-BC55-E2F5D1B2E606}" type="slidenum">
              <a:rPr lang="en-ID" smtClean="0"/>
              <a:t>3</a:t>
            </a:fld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2FE63-96E2-41EB-93B3-9BE05F0B8DEC}"/>
              </a:ext>
            </a:extLst>
          </p:cNvPr>
          <p:cNvSpPr txBox="1"/>
          <p:nvPr/>
        </p:nvSpPr>
        <p:spPr>
          <a:xfrm>
            <a:off x="8610600" y="681037"/>
            <a:ext cx="3363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3200">
                <a:solidFill>
                  <a:schemeClr val="accent1">
                    <a:lumMod val="75000"/>
                  </a:schemeClr>
                </a:solidFill>
              </a:rPr>
              <a:t>LATAR BELAKANG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8A28DCAF-16D9-4D86-96E9-E03E282A033B}"/>
              </a:ext>
            </a:extLst>
          </p:cNvPr>
          <p:cNvSpPr/>
          <p:nvPr/>
        </p:nvSpPr>
        <p:spPr>
          <a:xfrm>
            <a:off x="1534552" y="6368172"/>
            <a:ext cx="2910839" cy="365125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/>
              <a:t>Pendahuluan</a:t>
            </a:r>
            <a:endParaRPr lang="en-ID" sz="100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9B612A37-736C-41AE-A3C3-E6DD4DAB3F03}"/>
              </a:ext>
            </a:extLst>
          </p:cNvPr>
          <p:cNvSpPr/>
          <p:nvPr/>
        </p:nvSpPr>
        <p:spPr>
          <a:xfrm>
            <a:off x="838200" y="6368172"/>
            <a:ext cx="587593" cy="365125"/>
          </a:xfrm>
          <a:prstGeom prst="hexago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/>
              <a:t>1</a:t>
            </a:r>
          </a:p>
        </p:txBody>
      </p:sp>
      <p:pic>
        <p:nvPicPr>
          <p:cNvPr id="11" name="Picture 6" descr="Image result for logo its surabaya png">
            <a:extLst>
              <a:ext uri="{FF2B5EF4-FFF2-40B4-BE49-F238E27FC236}">
                <a16:creationId xmlns:a16="http://schemas.microsoft.com/office/drawing/2014/main" id="{2A1988C8-31D8-4B2E-BD72-E13AE91F4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2" y="77446"/>
            <a:ext cx="1635773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72500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B28F4-C8D9-4F82-878D-A19459FD1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id-ID"/>
              <a:t>Bagaimana cara mengimplementasi metode gabungan </a:t>
            </a:r>
            <a:r>
              <a:rPr lang="id-ID" i="1"/>
              <a:t>Patterns of Oriented Edge Magnitudes</a:t>
            </a:r>
            <a:r>
              <a:rPr lang="id-ID"/>
              <a:t> dan </a:t>
            </a:r>
            <a:r>
              <a:rPr lang="id-ID" i="1"/>
              <a:t>Monogenic Binary Coding</a:t>
            </a:r>
            <a:r>
              <a:rPr lang="id-ID"/>
              <a:t> untuk ekstraksi fitur citra wajah?</a:t>
            </a:r>
            <a:endParaRPr lang="en-ID"/>
          </a:p>
          <a:p>
            <a:pPr lvl="0"/>
            <a:r>
              <a:rPr lang="id-ID"/>
              <a:t>Bagaimana cara me</a:t>
            </a:r>
            <a:r>
              <a:rPr lang="en-US"/>
              <a:t>lakukan klasifikasi fitur</a:t>
            </a:r>
            <a:r>
              <a:rPr lang="id-ID"/>
              <a:t> dengan metode </a:t>
            </a:r>
            <a:r>
              <a:rPr lang="en-US" i="1"/>
              <a:t>Support Vector Machine</a:t>
            </a:r>
            <a:r>
              <a:rPr lang="id-ID"/>
              <a:t>?</a:t>
            </a:r>
            <a:endParaRPr lang="en-ID"/>
          </a:p>
          <a:p>
            <a:pPr lvl="0"/>
            <a:r>
              <a:rPr lang="id-ID"/>
              <a:t>Bagaimana mengevaluasi kinerja aplikasi pengenalan wajah yang telah dibuat?</a:t>
            </a:r>
            <a:endParaRPr lang="en-ID"/>
          </a:p>
          <a:p>
            <a:pPr marL="0" indent="0">
              <a:buNone/>
            </a:pP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0D37E-E5ED-49AA-BFD2-09D058E9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8300-0768-4C75-BC55-E2F5D1B2E606}" type="slidenum">
              <a:rPr lang="en-ID" smtClean="0"/>
              <a:t>4</a:t>
            </a:fld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109103-2848-492C-BA16-12A9FD15BE34}"/>
              </a:ext>
            </a:extLst>
          </p:cNvPr>
          <p:cNvSpPr txBox="1"/>
          <p:nvPr/>
        </p:nvSpPr>
        <p:spPr>
          <a:xfrm>
            <a:off x="7427156" y="681037"/>
            <a:ext cx="3926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3200">
                <a:solidFill>
                  <a:schemeClr val="accent1">
                    <a:lumMod val="75000"/>
                  </a:schemeClr>
                </a:solidFill>
              </a:rPr>
              <a:t>RUMUSAN MASALAH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854B3153-3F9E-43B9-8CD1-9A656818AD78}"/>
              </a:ext>
            </a:extLst>
          </p:cNvPr>
          <p:cNvSpPr/>
          <p:nvPr/>
        </p:nvSpPr>
        <p:spPr>
          <a:xfrm>
            <a:off x="1534552" y="6368172"/>
            <a:ext cx="2910839" cy="365125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/>
              <a:t>Pendahuluan</a:t>
            </a:r>
            <a:endParaRPr lang="en-ID" sz="100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038C7FE-8935-4F7F-AE45-FE84BD6597BE}"/>
              </a:ext>
            </a:extLst>
          </p:cNvPr>
          <p:cNvSpPr/>
          <p:nvPr/>
        </p:nvSpPr>
        <p:spPr>
          <a:xfrm>
            <a:off x="838200" y="6368172"/>
            <a:ext cx="587593" cy="365125"/>
          </a:xfrm>
          <a:prstGeom prst="hexago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/>
              <a:t>1</a:t>
            </a:r>
          </a:p>
        </p:txBody>
      </p:sp>
      <p:pic>
        <p:nvPicPr>
          <p:cNvPr id="10" name="Picture 6" descr="Image result for logo its surabaya png">
            <a:extLst>
              <a:ext uri="{FF2B5EF4-FFF2-40B4-BE49-F238E27FC236}">
                <a16:creationId xmlns:a16="http://schemas.microsoft.com/office/drawing/2014/main" id="{22C9F7B8-887F-496F-808A-0842CA1C3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2" y="96496"/>
            <a:ext cx="1635773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64155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F4D8-87AE-4E57-B419-360FD5FE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pPr lvl="0"/>
            <a:r>
              <a:rPr lang="id-ID"/>
              <a:t>Data yang digunakan adalah dataset FERET yang tersedia secara terbuka di internet.</a:t>
            </a:r>
            <a:endParaRPr lang="en-ID"/>
          </a:p>
          <a:p>
            <a:pPr lvl="0"/>
            <a:r>
              <a:rPr lang="id-ID"/>
              <a:t>Implementasi program dilakukan pada lingkungan komputer desktop </a:t>
            </a:r>
            <a:r>
              <a:rPr lang="en-ID"/>
              <a:t>dengan menggunakan</a:t>
            </a:r>
            <a:r>
              <a:rPr lang="id-ID"/>
              <a:t> bahasa pemrograman Matlab</a:t>
            </a:r>
            <a:r>
              <a:rPr lang="en-ID"/>
              <a:t> dan Python</a:t>
            </a:r>
            <a:r>
              <a:rPr lang="id-ID"/>
              <a:t>.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99AF9-23B3-4A5E-BB4C-7B1DB85A8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8300-0768-4C75-BC55-E2F5D1B2E606}" type="slidenum">
              <a:rPr lang="en-ID" smtClean="0"/>
              <a:t>5</a:t>
            </a:fld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0FB51-D4EE-4F2C-B3DD-E56C3D5F51A6}"/>
              </a:ext>
            </a:extLst>
          </p:cNvPr>
          <p:cNvSpPr txBox="1"/>
          <p:nvPr/>
        </p:nvSpPr>
        <p:spPr>
          <a:xfrm>
            <a:off x="7793502" y="498158"/>
            <a:ext cx="3560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3200">
                <a:solidFill>
                  <a:schemeClr val="accent1">
                    <a:lumMod val="75000"/>
                  </a:schemeClr>
                </a:solidFill>
              </a:rPr>
              <a:t>BATASAN MASALAH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E55B91DF-3021-47BA-AAA3-280A58DDD5B7}"/>
              </a:ext>
            </a:extLst>
          </p:cNvPr>
          <p:cNvSpPr/>
          <p:nvPr/>
        </p:nvSpPr>
        <p:spPr>
          <a:xfrm>
            <a:off x="1534552" y="6368172"/>
            <a:ext cx="2910839" cy="365125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/>
              <a:t>Pendahuluan</a:t>
            </a:r>
            <a:endParaRPr lang="en-ID" sz="100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0D596C14-952D-4156-A818-EE296CE5DE39}"/>
              </a:ext>
            </a:extLst>
          </p:cNvPr>
          <p:cNvSpPr/>
          <p:nvPr/>
        </p:nvSpPr>
        <p:spPr>
          <a:xfrm>
            <a:off x="838200" y="6368172"/>
            <a:ext cx="587593" cy="365125"/>
          </a:xfrm>
          <a:prstGeom prst="hexago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/>
              <a:t>1</a:t>
            </a:r>
          </a:p>
        </p:txBody>
      </p:sp>
      <p:pic>
        <p:nvPicPr>
          <p:cNvPr id="10" name="Picture 6" descr="Image result for logo its surabaya png">
            <a:extLst>
              <a:ext uri="{FF2B5EF4-FFF2-40B4-BE49-F238E27FC236}">
                <a16:creationId xmlns:a16="http://schemas.microsoft.com/office/drawing/2014/main" id="{5EAB7023-8A2C-48E9-AEB6-AFF97F638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2" y="77446"/>
            <a:ext cx="1635773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84190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0CE86-397B-4EA6-9E45-8846FFD31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/>
              <a:t>Membangun </a:t>
            </a:r>
            <a:r>
              <a:rPr lang="id-ID"/>
              <a:t>aplikasi pengenalan wajah dengan metode ekstraksi fitur Patterns of Oriented Edge Magnitudes dan Monogenic Binary Coding.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28217-2D68-45C5-B7E4-DBE53CA5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8300-0768-4C75-BC55-E2F5D1B2E606}" type="slidenum">
              <a:rPr lang="en-ID" smtClean="0"/>
              <a:t>6</a:t>
            </a:fld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9C23D-D835-4750-9C33-9B270B89695A}"/>
              </a:ext>
            </a:extLst>
          </p:cNvPr>
          <p:cNvSpPr txBox="1"/>
          <p:nvPr/>
        </p:nvSpPr>
        <p:spPr>
          <a:xfrm>
            <a:off x="7990449" y="554428"/>
            <a:ext cx="3363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3200">
                <a:solidFill>
                  <a:schemeClr val="accent1">
                    <a:lumMod val="75000"/>
                  </a:schemeClr>
                </a:solidFill>
              </a:rPr>
              <a:t>TUJUAN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17C4EAE0-9247-4019-A3B5-894C99707B9F}"/>
              </a:ext>
            </a:extLst>
          </p:cNvPr>
          <p:cNvSpPr/>
          <p:nvPr/>
        </p:nvSpPr>
        <p:spPr>
          <a:xfrm>
            <a:off x="1534552" y="6368172"/>
            <a:ext cx="2910839" cy="365125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/>
              <a:t>Pendahuluan</a:t>
            </a:r>
            <a:endParaRPr lang="en-ID" sz="100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0E11C95B-34A6-4ED8-A2D9-7E3F7FC4683F}"/>
              </a:ext>
            </a:extLst>
          </p:cNvPr>
          <p:cNvSpPr/>
          <p:nvPr/>
        </p:nvSpPr>
        <p:spPr>
          <a:xfrm>
            <a:off x="838200" y="6368172"/>
            <a:ext cx="587593" cy="365125"/>
          </a:xfrm>
          <a:prstGeom prst="hexago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/>
              <a:t>1</a:t>
            </a:r>
          </a:p>
        </p:txBody>
      </p:sp>
      <p:pic>
        <p:nvPicPr>
          <p:cNvPr id="10" name="Picture 6" descr="Image result for logo its surabaya png">
            <a:extLst>
              <a:ext uri="{FF2B5EF4-FFF2-40B4-BE49-F238E27FC236}">
                <a16:creationId xmlns:a16="http://schemas.microsoft.com/office/drawing/2014/main" id="{9AA174F6-042A-4D83-8EC1-CF11A4BF5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2" y="77446"/>
            <a:ext cx="1635773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26695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3CC88-EC87-4108-9F72-8A4D357E7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/>
              <a:t>Diharapkan mampu membangun sebuah sistem pengenalan wajah yang dapat meningkatkan keamanan. 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5F074-671D-4B67-BCA7-215BB13B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8300-0768-4C75-BC55-E2F5D1B2E606}" type="slidenum">
              <a:rPr lang="en-ID" smtClean="0"/>
              <a:t>7</a:t>
            </a:fld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834687-CCDA-4625-8D70-5921304CCD2A}"/>
              </a:ext>
            </a:extLst>
          </p:cNvPr>
          <p:cNvSpPr txBox="1"/>
          <p:nvPr/>
        </p:nvSpPr>
        <p:spPr>
          <a:xfrm>
            <a:off x="7990449" y="540360"/>
            <a:ext cx="3363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3200">
                <a:solidFill>
                  <a:schemeClr val="accent1">
                    <a:lumMod val="75000"/>
                  </a:schemeClr>
                </a:solidFill>
              </a:rPr>
              <a:t>MANFAAT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40DA12BF-33FB-4BD9-986B-15D0CFE32D6F}"/>
              </a:ext>
            </a:extLst>
          </p:cNvPr>
          <p:cNvSpPr/>
          <p:nvPr/>
        </p:nvSpPr>
        <p:spPr>
          <a:xfrm>
            <a:off x="1534552" y="6368172"/>
            <a:ext cx="2910839" cy="365125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/>
              <a:t>Pendahuluan</a:t>
            </a:r>
            <a:endParaRPr lang="en-ID" sz="100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1E41A525-8D10-4C30-8A59-34C9B6C4B7D9}"/>
              </a:ext>
            </a:extLst>
          </p:cNvPr>
          <p:cNvSpPr/>
          <p:nvPr/>
        </p:nvSpPr>
        <p:spPr>
          <a:xfrm>
            <a:off x="838200" y="6368172"/>
            <a:ext cx="587593" cy="365125"/>
          </a:xfrm>
          <a:prstGeom prst="hexago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/>
              <a:t>1</a:t>
            </a:r>
          </a:p>
        </p:txBody>
      </p:sp>
      <p:pic>
        <p:nvPicPr>
          <p:cNvPr id="10" name="Picture 6" descr="Image result for logo its surabaya png">
            <a:extLst>
              <a:ext uri="{FF2B5EF4-FFF2-40B4-BE49-F238E27FC236}">
                <a16:creationId xmlns:a16="http://schemas.microsoft.com/office/drawing/2014/main" id="{D0EBAEC3-F61B-4E2F-800A-536DC887D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2" y="77446"/>
            <a:ext cx="1635773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37285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8430200-EB2C-4665-8754-695789FC0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5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D" sz="8800" b="1">
                <a:solidFill>
                  <a:schemeClr val="accent1">
                    <a:lumMod val="50000"/>
                  </a:schemeClr>
                </a:solidFill>
              </a:rPr>
              <a:t>- TERIMA KASIH -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624FF-4353-41B2-873D-E346FB05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8300-0768-4C75-BC55-E2F5D1B2E606}" type="slidenum">
              <a:rPr lang="en-ID" smtClean="0"/>
              <a:t>8</a:t>
            </a:fld>
            <a:endParaRPr lang="en-ID"/>
          </a:p>
        </p:txBody>
      </p:sp>
      <p:pic>
        <p:nvPicPr>
          <p:cNvPr id="5" name="Picture 6" descr="Image result for logo its surabaya png">
            <a:extLst>
              <a:ext uri="{FF2B5EF4-FFF2-40B4-BE49-F238E27FC236}">
                <a16:creationId xmlns:a16="http://schemas.microsoft.com/office/drawing/2014/main" id="{28520DF0-9EDE-42BD-81FE-60E6E9490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2" y="77446"/>
            <a:ext cx="1635773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19251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243</Words>
  <Application>Microsoft Office PowerPoint</Application>
  <PresentationFormat>Widescreen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IMPLEMENTASI PENGENALAN WAJAH MENGGUNAKAN EKSTRAKSI FITUR PATTERNS OF ORIENTED EDGE MAGNITUDES DAN MONOGENIC BINARY CODING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- TERIMA KASIH 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PENGENALAN WAJAH MENGGUNAKAN EKSTRAKSI FITUR PATTERNS OF ORIENTED EDGE MAGNITUDES DAN MONOGENIC BINARY CODING</dc:title>
  <dc:creator>RAHMA DINI MAGHFIROTUL LAILY(548062)</dc:creator>
  <cp:lastModifiedBy>RAHMA DINI MAGHFIROTUL LAILY(548062)</cp:lastModifiedBy>
  <cp:revision>8</cp:revision>
  <dcterms:created xsi:type="dcterms:W3CDTF">2019-01-16T02:15:10Z</dcterms:created>
  <dcterms:modified xsi:type="dcterms:W3CDTF">2019-01-16T14:49:51Z</dcterms:modified>
</cp:coreProperties>
</file>