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96" r:id="rId2"/>
    <p:sldId id="257" r:id="rId3"/>
    <p:sldId id="297" r:id="rId4"/>
    <p:sldId id="259" r:id="rId5"/>
    <p:sldId id="298" r:id="rId6"/>
    <p:sldId id="299" r:id="rId7"/>
    <p:sldId id="327" r:id="rId8"/>
    <p:sldId id="300" r:id="rId9"/>
    <p:sldId id="301" r:id="rId10"/>
    <p:sldId id="302" r:id="rId11"/>
    <p:sldId id="307" r:id="rId12"/>
    <p:sldId id="309" r:id="rId13"/>
    <p:sldId id="310" r:id="rId14"/>
    <p:sldId id="312" r:id="rId15"/>
    <p:sldId id="313" r:id="rId16"/>
    <p:sldId id="308" r:id="rId17"/>
    <p:sldId id="314" r:id="rId18"/>
    <p:sldId id="315" r:id="rId19"/>
    <p:sldId id="323" r:id="rId20"/>
    <p:sldId id="325" r:id="rId21"/>
    <p:sldId id="324" r:id="rId22"/>
    <p:sldId id="26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3"/>
    <a:srgbClr val="48C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E3088B-CAE0-42C5-A7E2-FE50270EB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A207A-FF01-477F-BC41-C85B5B546E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3F8FA-9ACF-4577-81D2-4B32504C3418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1C8CB-1CA2-4E9E-AB95-F3E26F946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F8F81-1E66-466D-936C-4451A7854B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94670-B545-457A-8A78-9D8E270F5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9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F66A-CC2B-4871-8E13-5CE7CEDA287C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A836A-199B-4A32-9CEB-DC682A6EB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65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96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3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2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4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9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90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5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3A836A-199B-4A32-9CEB-DC682A6EB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B456-EC25-4AC6-BC53-305813138ED0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0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7E7-CC9E-4BC7-934D-59410F393F05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9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639C-17C8-4408-95DC-CCE451A674A9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91F3-AE25-4B9A-A8D8-E4B7BD2C5DA0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0412-70A8-4E5F-A827-768069823500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4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0285-6A24-4CCA-8687-234F374CAC3D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8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24E7-ED72-45F1-BB02-AE9E5CA3CE8F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A009-DC44-4A3E-9C63-60329A0C1F38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9DC4-50C1-41E3-A5EB-1F831AE1C375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9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A1BC90-7BAE-4B27-A6FC-0AEA83E7712B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74FE-BDE1-4B2E-99C1-1A7AD69600AB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0CF54C-A62F-4EC4-9450-A38A6B4E44C8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374CB5-1343-41C2-819C-E4C92A766A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1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AD09B-5D10-4A7E-8094-158B93237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27"/>
          <a:stretch/>
        </p:blipFill>
        <p:spPr>
          <a:xfrm>
            <a:off x="0" y="0"/>
            <a:ext cx="69028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791793" y="1911350"/>
            <a:ext cx="7275512" cy="195421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Pengenalan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Wajah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Menggunakan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>
                <a:solidFill>
                  <a:srgbClr val="48C0A3"/>
                </a:solidFill>
                <a:latin typeface="Calibri body"/>
              </a:rPr>
              <a:t>Bag of Features </a:t>
            </a:r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dengan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Deskriptor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Fitur</a:t>
            </a: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 </a:t>
            </a:r>
            <a:r>
              <a:rPr lang="en-US" sz="4000" b="1" dirty="0">
                <a:solidFill>
                  <a:srgbClr val="48C0A3"/>
                </a:solidFill>
                <a:latin typeface="Calibri body"/>
              </a:rPr>
              <a:t>SURF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2001" y="4529940"/>
            <a:ext cx="7275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8C0A3"/>
                </a:solidFill>
                <a:latin typeface="+mj-lt"/>
                <a:cs typeface="Segoe UI" panose="020B0502040204020203" pitchFamily="34" charset="0"/>
              </a:rPr>
              <a:t>Oleh : </a:t>
            </a:r>
          </a:p>
          <a:p>
            <a:r>
              <a:rPr lang="fi-FI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rPr>
              <a:t>Riyadlatin Nufus			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05111440000151</a:t>
            </a:r>
            <a:endParaRPr lang="fi-FI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rPr>
              <a:t> </a:t>
            </a:r>
          </a:p>
          <a:p>
            <a:r>
              <a:rPr lang="en-US" sz="2000" b="1" dirty="0" err="1">
                <a:solidFill>
                  <a:srgbClr val="48C0A3"/>
                </a:solidFill>
                <a:latin typeface="+mj-lt"/>
                <a:cs typeface="Segoe UI" panose="020B0502040204020203" pitchFamily="34" charset="0"/>
              </a:rPr>
              <a:t>Dosen</a:t>
            </a:r>
            <a:r>
              <a:rPr lang="en-US" sz="2000" b="1" dirty="0">
                <a:solidFill>
                  <a:srgbClr val="48C0A3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48C0A3"/>
                </a:solidFill>
                <a:latin typeface="+mj-lt"/>
                <a:cs typeface="Segoe UI" panose="020B0502040204020203" pitchFamily="34" charset="0"/>
              </a:rPr>
              <a:t>Pembimbing</a:t>
            </a:r>
            <a:r>
              <a:rPr lang="en-US" sz="2000" b="1" dirty="0">
                <a:solidFill>
                  <a:srgbClr val="48C0A3"/>
                </a:solidFill>
                <a:latin typeface="+mj-lt"/>
                <a:cs typeface="Segoe UI" panose="020B0502040204020203" pitchFamily="34" charset="0"/>
              </a:rPr>
              <a:t> : </a:t>
            </a:r>
          </a:p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Dr. Eng.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Chastine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Fatichah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S.Kom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M.Kom</a:t>
            </a: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19751220 200112 2 002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Dini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Adni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Navastara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S.Kom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M.Sc.	       19851017 201504 2 001</a:t>
            </a:r>
            <a:b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Segoe UI" panose="020B0502040204020203" pitchFamily="34" charset="0"/>
              </a:rPr>
            </a:b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1787" y="4171695"/>
            <a:ext cx="2730137" cy="52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N4010\Documents\lambang-its-color-std.png">
            <a:extLst>
              <a:ext uri="{FF2B5EF4-FFF2-40B4-BE49-F238E27FC236}">
                <a16:creationId xmlns:a16="http://schemas.microsoft.com/office/drawing/2014/main" id="{F25D24A0-1073-4EBE-8449-28FB53901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2404" y="462570"/>
            <a:ext cx="1130906" cy="1130906"/>
          </a:xfrm>
          <a:prstGeom prst="rect">
            <a:avLst/>
          </a:prstGeom>
          <a:noFill/>
        </p:spPr>
      </p:pic>
      <p:pic>
        <p:nvPicPr>
          <p:cNvPr id="11" name="Picture 3" descr="C:\xampp\htdocs\KP_2016\public\img\if.png">
            <a:extLst>
              <a:ext uri="{FF2B5EF4-FFF2-40B4-BE49-F238E27FC236}">
                <a16:creationId xmlns:a16="http://schemas.microsoft.com/office/drawing/2014/main" id="{FB5B9A80-42F2-4078-9EC0-40AC328E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92865" y="462570"/>
            <a:ext cx="1450424" cy="1090127"/>
          </a:xfrm>
          <a:prstGeom prst="rect">
            <a:avLst/>
          </a:prstGeom>
          <a:noFill/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C9A7BA-7EAE-4079-A6F5-E3E332B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6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505955" y="2213957"/>
            <a:ext cx="32500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EKSTRAKSI</a:t>
            </a:r>
          </a:p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FITUR</a:t>
            </a:r>
          </a:p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505956" y="2168238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Riyadlatin Nufus\Downloads\Untitled Diagram-Page-5 (3).png">
            <a:extLst>
              <a:ext uri="{FF2B5EF4-FFF2-40B4-BE49-F238E27FC236}">
                <a16:creationId xmlns:a16="http://schemas.microsoft.com/office/drawing/2014/main" id="{8373D02B-9E30-4939-85A8-A88984CD1E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42" y="48491"/>
            <a:ext cx="4673542" cy="6761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2A46E-51D9-4774-975E-DDF6E7520D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A49BF-1C3D-44DC-86CC-74168E21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4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49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Mendeteksi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Keypoint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B42E21-9C0A-4E93-B90A-2BF7A501D9D3}"/>
              </a:ext>
            </a:extLst>
          </p:cNvPr>
          <p:cNvSpPr/>
          <p:nvPr/>
        </p:nvSpPr>
        <p:spPr>
          <a:xfrm>
            <a:off x="1365875" y="3987180"/>
            <a:ext cx="666803" cy="618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E10E8150-2829-4B88-9279-B25BB067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968" y="3869785"/>
            <a:ext cx="1174055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A1B24F13-3290-47AE-8571-DA862D2B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66" y="3985679"/>
            <a:ext cx="942259" cy="944144"/>
          </a:xfrm>
          <a:prstGeom prst="ellipse">
            <a:avLst/>
          </a:prstGeom>
          <a:solidFill>
            <a:srgbClr val="016AA3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54E169A-0530-4C34-BFA7-DA34BF47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779" y="2584544"/>
            <a:ext cx="1171228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2A3BE51C-6050-49A8-83F8-25F82339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88" y="2698553"/>
            <a:ext cx="941317" cy="946028"/>
          </a:xfrm>
          <a:prstGeom prst="ellipse">
            <a:avLst/>
          </a:prstGeom>
          <a:solidFill>
            <a:srgbClr val="46B688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2</a:t>
            </a:r>
            <a:endParaRPr lang="en-US" sz="4000" dirty="0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DA80F3D-4177-4C7E-BB21-7CBAB811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116" y="3869785"/>
            <a:ext cx="1171228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2B440F09-A11B-48DA-B063-D75515021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187" y="3985679"/>
            <a:ext cx="942259" cy="944144"/>
          </a:xfrm>
          <a:prstGeom prst="ellipse">
            <a:avLst/>
          </a:prstGeom>
          <a:solidFill>
            <a:srgbClr val="FEA34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3D839848-0141-40A5-824D-6BF2BBDA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292" y="2584544"/>
            <a:ext cx="1174055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752C687F-699E-4E69-8FC7-E32858C5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190" y="2698553"/>
            <a:ext cx="942259" cy="946028"/>
          </a:xfrm>
          <a:prstGeom prst="ellipse">
            <a:avLst/>
          </a:prstGeom>
          <a:solidFill>
            <a:srgbClr val="016AA3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E7BE8412-5C63-4BEE-951A-D5062EA1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512" y="3869785"/>
            <a:ext cx="1174055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EAC3DEEE-8F91-4485-A3D2-E8DBDCD0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410" y="3985679"/>
            <a:ext cx="942259" cy="944144"/>
          </a:xfrm>
          <a:prstGeom prst="ellipse">
            <a:avLst/>
          </a:prstGeom>
          <a:solidFill>
            <a:srgbClr val="46B688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E00259-DDCF-41CB-AD7D-809B43680BBA}"/>
              </a:ext>
            </a:extLst>
          </p:cNvPr>
          <p:cNvGrpSpPr/>
          <p:nvPr/>
        </p:nvGrpSpPr>
        <p:grpSpPr>
          <a:xfrm>
            <a:off x="904179" y="2723056"/>
            <a:ext cx="8773373" cy="2211482"/>
            <a:chOff x="824992" y="2357249"/>
            <a:chExt cx="8773373" cy="2211482"/>
          </a:xfrm>
          <a:solidFill>
            <a:schemeClr val="bg1">
              <a:lumMod val="95000"/>
            </a:schemeClr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3140234A-BDE1-4B80-B689-2AB210ABB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3422" y="2357249"/>
              <a:ext cx="1844943" cy="1436945"/>
            </a:xfrm>
            <a:custGeom>
              <a:avLst/>
              <a:gdLst>
                <a:gd name="T0" fmla="*/ 0 w 828"/>
                <a:gd name="T1" fmla="*/ 296 h 644"/>
                <a:gd name="T2" fmla="*/ 111 w 828"/>
                <a:gd name="T3" fmla="*/ 328 h 644"/>
                <a:gd name="T4" fmla="*/ 111 w 828"/>
                <a:gd name="T5" fmla="*/ 453 h 644"/>
                <a:gd name="T6" fmla="*/ 691 w 828"/>
                <a:gd name="T7" fmla="*/ 644 h 644"/>
                <a:gd name="T8" fmla="*/ 828 w 828"/>
                <a:gd name="T9" fmla="*/ 618 h 644"/>
                <a:gd name="T10" fmla="*/ 824 w 828"/>
                <a:gd name="T11" fmla="*/ 490 h 644"/>
                <a:gd name="T12" fmla="*/ 0 w 828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8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8" y="618"/>
                    <a:pt x="828" y="618"/>
                    <a:pt x="828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E8C4740C-649D-41D0-B239-C9934E5B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992" y="2357249"/>
              <a:ext cx="1842116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6A421B6F-9902-4FD6-9172-14D00102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690" y="3131786"/>
              <a:ext cx="1846827" cy="1436945"/>
            </a:xfrm>
            <a:custGeom>
              <a:avLst/>
              <a:gdLst>
                <a:gd name="T0" fmla="*/ 0 w 829"/>
                <a:gd name="T1" fmla="*/ 346 h 644"/>
                <a:gd name="T2" fmla="*/ 112 w 829"/>
                <a:gd name="T3" fmla="*/ 314 h 644"/>
                <a:gd name="T4" fmla="*/ 112 w 829"/>
                <a:gd name="T5" fmla="*/ 190 h 644"/>
                <a:gd name="T6" fmla="*/ 693 w 829"/>
                <a:gd name="T7" fmla="*/ 0 h 644"/>
                <a:gd name="T8" fmla="*/ 829 w 829"/>
                <a:gd name="T9" fmla="*/ 27 h 644"/>
                <a:gd name="T10" fmla="*/ 825 w 829"/>
                <a:gd name="T11" fmla="*/ 156 h 644"/>
                <a:gd name="T12" fmla="*/ 0 w 829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B78DCC7-4A3A-42EC-9412-49B2ADCA2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932" y="2357249"/>
              <a:ext cx="1841174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600A7FD7-A45D-4636-9905-BD7136A0D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6626" y="3131786"/>
              <a:ext cx="1846827" cy="1436945"/>
            </a:xfrm>
            <a:custGeom>
              <a:avLst/>
              <a:gdLst>
                <a:gd name="T0" fmla="*/ 0 w 829"/>
                <a:gd name="T1" fmla="*/ 346 h 644"/>
                <a:gd name="T2" fmla="*/ 112 w 829"/>
                <a:gd name="T3" fmla="*/ 314 h 644"/>
                <a:gd name="T4" fmla="*/ 112 w 829"/>
                <a:gd name="T5" fmla="*/ 190 h 644"/>
                <a:gd name="T6" fmla="*/ 693 w 829"/>
                <a:gd name="T7" fmla="*/ 0 h 644"/>
                <a:gd name="T8" fmla="*/ 829 w 829"/>
                <a:gd name="T9" fmla="*/ 27 h 644"/>
                <a:gd name="T10" fmla="*/ 825 w 829"/>
                <a:gd name="T11" fmla="*/ 156 h 644"/>
                <a:gd name="T12" fmla="*/ 0 w 829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14AC5CB-861E-4A6E-9A59-1CDD034EB071}"/>
              </a:ext>
            </a:extLst>
          </p:cNvPr>
          <p:cNvSpPr/>
          <p:nvPr/>
        </p:nvSpPr>
        <p:spPr>
          <a:xfrm>
            <a:off x="904179" y="5083309"/>
            <a:ext cx="1575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 </a:t>
            </a:r>
          </a:p>
          <a:p>
            <a:r>
              <a:rPr lang="en-US" dirty="0" err="1"/>
              <a:t>citra</a:t>
            </a:r>
            <a:r>
              <a:rPr lang="en-US" dirty="0"/>
              <a:t> integral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F58A6-3E39-49CC-A63B-5007CCE316A1}"/>
              </a:ext>
            </a:extLst>
          </p:cNvPr>
          <p:cNvSpPr/>
          <p:nvPr/>
        </p:nvSpPr>
        <p:spPr>
          <a:xfrm>
            <a:off x="2638877" y="1943366"/>
            <a:ext cx="1440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Representasi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skala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CC4A6-49DB-4E3B-AFEE-51CA232B52F9}"/>
              </a:ext>
            </a:extLst>
          </p:cNvPr>
          <p:cNvSpPr/>
          <p:nvPr/>
        </p:nvSpPr>
        <p:spPr>
          <a:xfrm>
            <a:off x="4199203" y="5151161"/>
            <a:ext cx="1847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</a:t>
            </a:r>
          </a:p>
          <a:p>
            <a:pPr algn="ctr"/>
            <a:r>
              <a:rPr lang="en-US" i="1" dirty="0" err="1"/>
              <a:t>Dxx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Dyy</a:t>
            </a:r>
            <a:r>
              <a:rPr lang="en-US" dirty="0"/>
              <a:t>, dan</a:t>
            </a:r>
            <a:r>
              <a:rPr lang="en-US" i="1" dirty="0"/>
              <a:t> </a:t>
            </a:r>
            <a:r>
              <a:rPr lang="en-US" i="1" dirty="0" err="1"/>
              <a:t>Dxy</a:t>
            </a:r>
            <a:endParaRPr lang="en-US" i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9F9796-29A7-41BC-804D-B6E51ADE1207}"/>
              </a:ext>
            </a:extLst>
          </p:cNvPr>
          <p:cNvSpPr/>
          <p:nvPr/>
        </p:nvSpPr>
        <p:spPr>
          <a:xfrm>
            <a:off x="5601344" y="1960824"/>
            <a:ext cx="25229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Menghitung</a:t>
            </a:r>
            <a:r>
              <a:rPr lang="en-US" i="1" dirty="0"/>
              <a:t> </a:t>
            </a:r>
            <a:r>
              <a:rPr lang="en-US" i="1" dirty="0" err="1"/>
              <a:t>determinan</a:t>
            </a:r>
            <a:r>
              <a:rPr lang="en-US" i="1" dirty="0"/>
              <a:t> </a:t>
            </a:r>
          </a:p>
          <a:p>
            <a:pPr algn="ctr"/>
            <a:r>
              <a:rPr lang="en-US" i="1" dirty="0" err="1"/>
              <a:t>matriks</a:t>
            </a:r>
            <a:r>
              <a:rPr lang="en-US" i="1" dirty="0"/>
              <a:t> Hessian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2E293C-4CC9-4494-91F8-516C56E08EC6}"/>
              </a:ext>
            </a:extLst>
          </p:cNvPr>
          <p:cNvSpPr/>
          <p:nvPr/>
        </p:nvSpPr>
        <p:spPr>
          <a:xfrm>
            <a:off x="7899512" y="5151160"/>
            <a:ext cx="15537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 err="1"/>
              <a:t>Mencari</a:t>
            </a:r>
            <a:r>
              <a:rPr lang="en-US" i="1" dirty="0"/>
              <a:t> </a:t>
            </a:r>
          </a:p>
          <a:p>
            <a:pPr algn="ctr"/>
            <a:r>
              <a:rPr lang="en-US" i="1" dirty="0" err="1"/>
              <a:t>nilai</a:t>
            </a:r>
            <a:r>
              <a:rPr lang="en-US" i="1" dirty="0"/>
              <a:t> </a:t>
            </a:r>
            <a:r>
              <a:rPr lang="en-US" i="1" dirty="0" err="1"/>
              <a:t>ekstrema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55163A-9502-45F2-97B9-418F998FBB2C}"/>
              </a:ext>
            </a:extLst>
          </p:cNvPr>
          <p:cNvSpPr txBox="1"/>
          <p:nvPr/>
        </p:nvSpPr>
        <p:spPr>
          <a:xfrm>
            <a:off x="666208" y="6475505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127DDCB-80CD-4E24-A32C-DCEE711E7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B0A738-2F72-405B-8F83-FA2CF0B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8242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Mendeteksi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Keypoint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</a:p>
          <a:p>
            <a:r>
              <a:rPr lang="en-US" sz="4400" b="1" dirty="0" err="1">
                <a:solidFill>
                  <a:srgbClr val="48C0A3"/>
                </a:solidFill>
              </a:rPr>
              <a:t>Mengubah</a:t>
            </a:r>
            <a:r>
              <a:rPr lang="en-US" sz="4400" b="1" dirty="0">
                <a:solidFill>
                  <a:srgbClr val="48C0A3"/>
                </a:solidFill>
              </a:rPr>
              <a:t> </a:t>
            </a:r>
            <a:r>
              <a:rPr lang="en-US" sz="4400" b="1" dirty="0" err="1">
                <a:solidFill>
                  <a:srgbClr val="48C0A3"/>
                </a:solidFill>
              </a:rPr>
              <a:t>ke</a:t>
            </a:r>
            <a:r>
              <a:rPr lang="en-US" sz="4400" b="1" dirty="0">
                <a:solidFill>
                  <a:srgbClr val="48C0A3"/>
                </a:solidFill>
              </a:rPr>
              <a:t> Citra Integral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5427" y="3262779"/>
            <a:ext cx="4532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Proses </a:t>
            </a:r>
            <a:r>
              <a:rPr lang="en-US" sz="3200" i="1" dirty="0"/>
              <a:t>filtering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cepat</a:t>
            </a:r>
            <a:r>
              <a:rPr lang="en-US" sz="3200" dirty="0"/>
              <a:t> </a:t>
            </a:r>
            <a:r>
              <a:rPr lang="en-US" sz="3200" dirty="0" err="1"/>
              <a:t>dibandingkan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citra</a:t>
            </a:r>
            <a:r>
              <a:rPr lang="en-US" sz="3200" dirty="0"/>
              <a:t> </a:t>
            </a:r>
            <a:r>
              <a:rPr lang="en-US" sz="3200" dirty="0" err="1"/>
              <a:t>asli</a:t>
            </a:r>
            <a:r>
              <a:rPr lang="en-US" sz="3200" dirty="0"/>
              <a:t>.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C0907F-0A60-43C0-9569-CAE77BDBFD74}"/>
              </a:ext>
            </a:extLst>
          </p:cNvPr>
          <p:cNvPicPr/>
          <p:nvPr/>
        </p:nvPicPr>
        <p:blipFill rotWithShape="1">
          <a:blip r:embed="rId3"/>
          <a:srcRect r="52013"/>
          <a:stretch/>
        </p:blipFill>
        <p:spPr>
          <a:xfrm>
            <a:off x="668979" y="2831375"/>
            <a:ext cx="2442753" cy="2706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62314B-0B40-4DEA-A794-E9040D567D9A}"/>
              </a:ext>
            </a:extLst>
          </p:cNvPr>
          <p:cNvPicPr/>
          <p:nvPr/>
        </p:nvPicPr>
        <p:blipFill rotWithShape="1">
          <a:blip r:embed="rId3"/>
          <a:srcRect l="47987"/>
          <a:stretch/>
        </p:blipFill>
        <p:spPr>
          <a:xfrm>
            <a:off x="3937298" y="2831395"/>
            <a:ext cx="2582652" cy="27065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E792652B-27F8-443A-A35C-DFBE5FDDA767}"/>
              </a:ext>
            </a:extLst>
          </p:cNvPr>
          <p:cNvSpPr/>
          <p:nvPr/>
        </p:nvSpPr>
        <p:spPr>
          <a:xfrm>
            <a:off x="3221872" y="4047608"/>
            <a:ext cx="785376" cy="518793"/>
          </a:xfrm>
          <a:prstGeom prst="rightArrow">
            <a:avLst/>
          </a:prstGeom>
          <a:solidFill>
            <a:srgbClr val="48C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6D424-1925-426B-B393-8D69C4464291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81787D-2594-4167-A2A9-2218F88FC6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3D0FCD-409A-484F-A415-1C70E704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8242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Mendeteksi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Keypoint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</a:p>
          <a:p>
            <a:r>
              <a:rPr lang="en-US" sz="4400" b="1" dirty="0" err="1">
                <a:solidFill>
                  <a:srgbClr val="48C0A3"/>
                </a:solidFill>
              </a:rPr>
              <a:t>Representasi</a:t>
            </a:r>
            <a:r>
              <a:rPr lang="en-US" sz="4400" b="1" dirty="0">
                <a:solidFill>
                  <a:srgbClr val="48C0A3"/>
                </a:solidFill>
              </a:rPr>
              <a:t> </a:t>
            </a:r>
            <a:r>
              <a:rPr lang="en-US" sz="4400" b="1" dirty="0" err="1">
                <a:solidFill>
                  <a:srgbClr val="48C0A3"/>
                </a:solidFill>
              </a:rPr>
              <a:t>Ruang</a:t>
            </a:r>
            <a:r>
              <a:rPr lang="en-US" sz="4400" b="1" dirty="0">
                <a:solidFill>
                  <a:srgbClr val="48C0A3"/>
                </a:solidFill>
              </a:rPr>
              <a:t> Skala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647" y="5334328"/>
            <a:ext cx="973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mendapatkan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yang invariant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skala</a:t>
            </a:r>
            <a:endParaRPr lang="en-US" sz="32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36C9E-057D-4EDB-A9AF-C83353798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69435" y="2832828"/>
            <a:ext cx="3258473" cy="171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AC920-C6D2-4E45-8D59-4B7F69AD7AA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2" b="15468"/>
          <a:stretch/>
        </p:blipFill>
        <p:spPr bwMode="auto">
          <a:xfrm>
            <a:off x="5073378" y="2463215"/>
            <a:ext cx="3315551" cy="25998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C8DBCF-2DEA-4475-AE78-C4470C42AED4}"/>
              </a:ext>
            </a:extLst>
          </p:cNvPr>
          <p:cNvPicPr/>
          <p:nvPr/>
        </p:nvPicPr>
        <p:blipFill rotWithShape="1">
          <a:blip r:embed="rId4"/>
          <a:srcRect t="13134"/>
          <a:stretch/>
        </p:blipFill>
        <p:spPr>
          <a:xfrm>
            <a:off x="490866" y="2938767"/>
            <a:ext cx="3831937" cy="2029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88B236-4D09-4CD8-A891-A6757A137DD4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EB8E90-9094-4F1B-B2BF-1ABEFB964D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0E454-B9E9-4A89-84C5-3564574B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C2500C-6B78-4F94-A520-1366370F0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47" t="16475" r="32697" b="36133"/>
          <a:stretch/>
        </p:blipFill>
        <p:spPr>
          <a:xfrm>
            <a:off x="4815716" y="550337"/>
            <a:ext cx="6749536" cy="539164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FD68AB9-73DC-44F4-A1B0-69176AA383A9}"/>
              </a:ext>
            </a:extLst>
          </p:cNvPr>
          <p:cNvSpPr txBox="1">
            <a:spLocks/>
          </p:cNvSpPr>
          <p:nvPr/>
        </p:nvSpPr>
        <p:spPr>
          <a:xfrm>
            <a:off x="979715" y="1465942"/>
            <a:ext cx="2956487" cy="39478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Keypoint</a:t>
            </a:r>
            <a:r>
              <a:rPr lang="en-US" sz="2800" dirty="0"/>
              <a:t> yang </a:t>
            </a:r>
            <a:r>
              <a:rPr lang="en-US" sz="2800" dirty="0" err="1"/>
              <a:t>berhasil</a:t>
            </a:r>
            <a:r>
              <a:rPr lang="en-US" sz="2800" dirty="0"/>
              <a:t> </a:t>
            </a:r>
            <a:r>
              <a:rPr lang="en-US" sz="2800" dirty="0" err="1"/>
              <a:t>dideteksi</a:t>
            </a:r>
            <a:r>
              <a:rPr lang="en-US" sz="2800" dirty="0"/>
              <a:t> pada </a:t>
            </a:r>
            <a:r>
              <a:rPr lang="en-US" sz="2800" dirty="0" err="1"/>
              <a:t>masing-masing</a:t>
            </a:r>
            <a:r>
              <a:rPr lang="en-US" sz="2800" dirty="0"/>
              <a:t> </a:t>
            </a:r>
            <a:r>
              <a:rPr lang="en-US" sz="2800" dirty="0" err="1"/>
              <a:t>ukuran</a:t>
            </a:r>
            <a:r>
              <a:rPr lang="en-US" sz="2800" dirty="0"/>
              <a:t> filter </a:t>
            </a:r>
          </a:p>
          <a:p>
            <a:r>
              <a:rPr lang="en-US" sz="2800" dirty="0"/>
              <a:t>9x9, 15x15, 21x21, 27x27, 39x39, 51x51, 75x75, dan  99x99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13DFD-BFE4-4110-A07A-3CA252841F8F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49060-8661-4767-B68A-6C63B0B401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11DF-3702-4692-859B-E1DBE6D9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8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8242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Mendeteksi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Keypoint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</a:t>
            </a:r>
          </a:p>
          <a:p>
            <a:r>
              <a:rPr lang="en-US" sz="4400" b="1" dirty="0" err="1">
                <a:solidFill>
                  <a:srgbClr val="48C0A3"/>
                </a:solidFill>
              </a:rPr>
              <a:t>Matriks</a:t>
            </a:r>
            <a:r>
              <a:rPr lang="en-US" sz="4400" b="1" dirty="0">
                <a:solidFill>
                  <a:srgbClr val="48C0A3"/>
                </a:solidFill>
              </a:rPr>
              <a:t> Hessian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F66377-D936-446A-8F36-48D7AE20322B}"/>
              </a:ext>
            </a:extLst>
          </p:cNvPr>
          <p:cNvSpPr txBox="1">
            <a:spLocks/>
          </p:cNvSpPr>
          <p:nvPr/>
        </p:nvSpPr>
        <p:spPr>
          <a:xfrm>
            <a:off x="4437881" y="2571387"/>
            <a:ext cx="4189412" cy="377762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/>
              <a:t>Dxx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 err="1"/>
              <a:t>Dyy</a:t>
            </a:r>
            <a:r>
              <a:rPr lang="en-US" dirty="0"/>
              <a:t>, dan</a:t>
            </a:r>
            <a:r>
              <a:rPr lang="en-US" i="1" dirty="0"/>
              <a:t> </a:t>
            </a:r>
            <a:r>
              <a:rPr lang="en-US" i="1" dirty="0" err="1"/>
              <a:t>Dxy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Gaussian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Hessian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dan </a:t>
            </a:r>
            <a:r>
              <a:rPr lang="en-US" dirty="0" err="1"/>
              <a:t>skala</a:t>
            </a:r>
            <a:r>
              <a:rPr lang="en-US" dirty="0"/>
              <a:t> descriptor</a:t>
            </a:r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ekstrema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non-maximum </a:t>
            </a:r>
            <a:r>
              <a:rPr lang="en-US" i="1" dirty="0" err="1"/>
              <a:t>supression</a:t>
            </a:r>
            <a:r>
              <a:rPr lang="en-US" i="1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4E46E1-71A2-48CB-A959-765B6337C4E6}"/>
                  </a:ext>
                </a:extLst>
              </p:cNvPr>
              <p:cNvSpPr/>
              <p:nvPr/>
            </p:nvSpPr>
            <p:spPr>
              <a:xfrm>
                <a:off x="666207" y="4466672"/>
                <a:ext cx="3771674" cy="465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𝑎𝑝𝑝𝑟𝑜𝑥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34E46E1-71A2-48CB-A959-765B6337C4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7" y="4466672"/>
                <a:ext cx="3771674" cy="46570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6F7811-17AF-4118-8FFB-D26AEDD17083}"/>
                  </a:ext>
                </a:extLst>
              </p:cNvPr>
              <p:cNvSpPr/>
              <p:nvPr/>
            </p:nvSpPr>
            <p:spPr>
              <a:xfrm>
                <a:off x="757647" y="2571387"/>
                <a:ext cx="2475421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𝑎𝑝𝑝𝑟𝑜𝑥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16F7811-17AF-4118-8FFB-D26AEDD17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7" y="2571387"/>
                <a:ext cx="2475421" cy="708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3808C73B-D774-4F77-841D-6BC5500095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02989" y="2407395"/>
            <a:ext cx="2475421" cy="288214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714D977-E1EB-4E50-9D17-D1D3D75D31B9}"/>
              </a:ext>
            </a:extLst>
          </p:cNvPr>
          <p:cNvSpPr/>
          <p:nvPr/>
        </p:nvSpPr>
        <p:spPr>
          <a:xfrm>
            <a:off x="8627293" y="3699265"/>
            <a:ext cx="785376" cy="518793"/>
          </a:xfrm>
          <a:prstGeom prst="rightArrow">
            <a:avLst/>
          </a:prstGeom>
          <a:solidFill>
            <a:srgbClr val="48C0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66B8B-4058-4C2E-AEE2-75CD241D75DB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86055E-0029-4798-A6A7-2F8624D949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7A68-43D5-4843-9CB3-7AFB712C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696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Mendapatkan</a:t>
            </a:r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Deskriptor</a:t>
            </a:r>
            <a:endParaRPr lang="en-US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B42E21-9C0A-4E93-B90A-2BF7A501D9D3}"/>
              </a:ext>
            </a:extLst>
          </p:cNvPr>
          <p:cNvSpPr/>
          <p:nvPr/>
        </p:nvSpPr>
        <p:spPr>
          <a:xfrm>
            <a:off x="1784018" y="3799102"/>
            <a:ext cx="666803" cy="61812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E10E8150-2829-4B88-9279-B25BB067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111" y="3681707"/>
            <a:ext cx="1174055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A1B24F13-3290-47AE-8571-DA862D2BB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09" y="3797601"/>
            <a:ext cx="942259" cy="944144"/>
          </a:xfrm>
          <a:prstGeom prst="ellipse">
            <a:avLst/>
          </a:prstGeom>
          <a:solidFill>
            <a:srgbClr val="016AA3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554E169A-0530-4C34-BFA7-DA34BF47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73" y="2521508"/>
            <a:ext cx="1171228" cy="1174055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2A3BE51C-6050-49A8-83F8-25F82339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482" y="2635517"/>
            <a:ext cx="941317" cy="946028"/>
          </a:xfrm>
          <a:prstGeom prst="ellipse">
            <a:avLst/>
          </a:prstGeom>
          <a:solidFill>
            <a:srgbClr val="46B688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2</a:t>
            </a:r>
            <a:endParaRPr lang="en-US" sz="4000" dirty="0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DA80F3D-4177-4C7E-BB21-7CBAB811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819" y="3614344"/>
            <a:ext cx="1171228" cy="1175939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2B440F09-A11B-48DA-B063-D75515021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0890" y="3730238"/>
            <a:ext cx="942259" cy="944144"/>
          </a:xfrm>
          <a:prstGeom prst="ellipse">
            <a:avLst/>
          </a:prstGeom>
          <a:solidFill>
            <a:srgbClr val="FEA34F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E00259-DDCF-41CB-AD7D-809B43680BBA}"/>
              </a:ext>
            </a:extLst>
          </p:cNvPr>
          <p:cNvGrpSpPr/>
          <p:nvPr/>
        </p:nvGrpSpPr>
        <p:grpSpPr>
          <a:xfrm>
            <a:off x="959595" y="2603338"/>
            <a:ext cx="8475349" cy="2211482"/>
            <a:chOff x="824992" y="2357249"/>
            <a:chExt cx="5318114" cy="2211482"/>
          </a:xfrm>
          <a:solidFill>
            <a:schemeClr val="bg1">
              <a:lumMod val="95000"/>
            </a:schemeClr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E8C4740C-649D-41D0-B239-C9934E5B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992" y="2357249"/>
              <a:ext cx="1842116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6A421B6F-9902-4FD6-9172-14D00102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690" y="3131786"/>
              <a:ext cx="1846827" cy="1436945"/>
            </a:xfrm>
            <a:custGeom>
              <a:avLst/>
              <a:gdLst>
                <a:gd name="T0" fmla="*/ 0 w 829"/>
                <a:gd name="T1" fmla="*/ 346 h 644"/>
                <a:gd name="T2" fmla="*/ 112 w 829"/>
                <a:gd name="T3" fmla="*/ 314 h 644"/>
                <a:gd name="T4" fmla="*/ 112 w 829"/>
                <a:gd name="T5" fmla="*/ 190 h 644"/>
                <a:gd name="T6" fmla="*/ 693 w 829"/>
                <a:gd name="T7" fmla="*/ 0 h 644"/>
                <a:gd name="T8" fmla="*/ 829 w 829"/>
                <a:gd name="T9" fmla="*/ 27 h 644"/>
                <a:gd name="T10" fmla="*/ 825 w 829"/>
                <a:gd name="T11" fmla="*/ 156 h 644"/>
                <a:gd name="T12" fmla="*/ 0 w 829"/>
                <a:gd name="T13" fmla="*/ 34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9" h="644">
                  <a:moveTo>
                    <a:pt x="0" y="346"/>
                  </a:moveTo>
                  <a:cubicBezTo>
                    <a:pt x="112" y="314"/>
                    <a:pt x="112" y="314"/>
                    <a:pt x="112" y="314"/>
                  </a:cubicBezTo>
                  <a:cubicBezTo>
                    <a:pt x="112" y="190"/>
                    <a:pt x="112" y="190"/>
                    <a:pt x="112" y="190"/>
                  </a:cubicBezTo>
                  <a:cubicBezTo>
                    <a:pt x="112" y="190"/>
                    <a:pt x="423" y="394"/>
                    <a:pt x="693" y="0"/>
                  </a:cubicBezTo>
                  <a:cubicBezTo>
                    <a:pt x="829" y="27"/>
                    <a:pt x="829" y="27"/>
                    <a:pt x="829" y="27"/>
                  </a:cubicBezTo>
                  <a:cubicBezTo>
                    <a:pt x="825" y="156"/>
                    <a:pt x="825" y="156"/>
                    <a:pt x="825" y="156"/>
                  </a:cubicBezTo>
                  <a:cubicBezTo>
                    <a:pt x="825" y="156"/>
                    <a:pt x="491" y="644"/>
                    <a:pt x="0" y="34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3B78DCC7-4A3A-42EC-9412-49B2ADCA2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932" y="2357249"/>
              <a:ext cx="1841174" cy="1436945"/>
            </a:xfrm>
            <a:custGeom>
              <a:avLst/>
              <a:gdLst>
                <a:gd name="T0" fmla="*/ 0 w 827"/>
                <a:gd name="T1" fmla="*/ 296 h 644"/>
                <a:gd name="T2" fmla="*/ 111 w 827"/>
                <a:gd name="T3" fmla="*/ 328 h 644"/>
                <a:gd name="T4" fmla="*/ 111 w 827"/>
                <a:gd name="T5" fmla="*/ 453 h 644"/>
                <a:gd name="T6" fmla="*/ 691 w 827"/>
                <a:gd name="T7" fmla="*/ 644 h 644"/>
                <a:gd name="T8" fmla="*/ 827 w 827"/>
                <a:gd name="T9" fmla="*/ 618 h 644"/>
                <a:gd name="T10" fmla="*/ 824 w 827"/>
                <a:gd name="T11" fmla="*/ 490 h 644"/>
                <a:gd name="T12" fmla="*/ 0 w 827"/>
                <a:gd name="T13" fmla="*/ 296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644">
                  <a:moveTo>
                    <a:pt x="0" y="296"/>
                  </a:moveTo>
                  <a:cubicBezTo>
                    <a:pt x="111" y="328"/>
                    <a:pt x="111" y="328"/>
                    <a:pt x="111" y="328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11" y="453"/>
                    <a:pt x="423" y="249"/>
                    <a:pt x="691" y="644"/>
                  </a:cubicBezTo>
                  <a:cubicBezTo>
                    <a:pt x="827" y="618"/>
                    <a:pt x="827" y="618"/>
                    <a:pt x="827" y="618"/>
                  </a:cubicBezTo>
                  <a:cubicBezTo>
                    <a:pt x="824" y="490"/>
                    <a:pt x="824" y="490"/>
                    <a:pt x="824" y="490"/>
                  </a:cubicBezTo>
                  <a:cubicBezTo>
                    <a:pt x="824" y="490"/>
                    <a:pt x="492" y="0"/>
                    <a:pt x="0" y="296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14AC5CB-861E-4A6E-9A59-1CDD034EB071}"/>
              </a:ext>
            </a:extLst>
          </p:cNvPr>
          <p:cNvSpPr/>
          <p:nvPr/>
        </p:nvSpPr>
        <p:spPr>
          <a:xfrm>
            <a:off x="1322322" y="4895231"/>
            <a:ext cx="2255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orientasi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FF58A6-3E39-49CC-A63B-5007CCE316A1}"/>
              </a:ext>
            </a:extLst>
          </p:cNvPr>
          <p:cNvSpPr/>
          <p:nvPr/>
        </p:nvSpPr>
        <p:spPr>
          <a:xfrm>
            <a:off x="3675259" y="1880330"/>
            <a:ext cx="3051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Menentukan</a:t>
            </a:r>
            <a:r>
              <a:rPr lang="en-US" dirty="0"/>
              <a:t> region </a:t>
            </a:r>
            <a:r>
              <a:rPr lang="en-US" dirty="0" err="1"/>
              <a:t>deskriptor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CC4A6-49DB-4E3B-AFEE-51CA232B52F9}"/>
              </a:ext>
            </a:extLst>
          </p:cNvPr>
          <p:cNvSpPr/>
          <p:nvPr/>
        </p:nvSpPr>
        <p:spPr>
          <a:xfrm>
            <a:off x="6533248" y="4895720"/>
            <a:ext cx="261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wavelet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3C2E6-ED3C-47C8-829E-541E094BF12B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6CA5EA6-F6F3-447F-9233-7075CA931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2B85D3-D020-4E09-936C-1E217C8A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9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8242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Mendapatkan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Deskriptor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US" sz="4400" b="1" dirty="0" err="1">
                <a:solidFill>
                  <a:srgbClr val="48C0A3"/>
                </a:solidFill>
              </a:rPr>
              <a:t>Menentukan</a:t>
            </a:r>
            <a:r>
              <a:rPr lang="en-US" sz="4400" b="1" dirty="0">
                <a:solidFill>
                  <a:srgbClr val="48C0A3"/>
                </a:solidFill>
              </a:rPr>
              <a:t> </a:t>
            </a:r>
            <a:r>
              <a:rPr lang="en-US" sz="4400" b="1" dirty="0" err="1">
                <a:solidFill>
                  <a:srgbClr val="48C0A3"/>
                </a:solidFill>
              </a:rPr>
              <a:t>Orientasi</a:t>
            </a:r>
            <a:endParaRPr lang="en-US" sz="4400" b="1" dirty="0">
              <a:solidFill>
                <a:srgbClr val="48C0A3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F66377-D936-446A-8F36-48D7AE2032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5594" y="2346362"/>
                <a:ext cx="6774899" cy="3777622"/>
              </a:xfrm>
              <a:prstGeom prst="rect">
                <a:avLst/>
              </a:prstGeom>
            </p:spPr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1775" indent="-231775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Dilakukan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mendapatkan</a:t>
                </a:r>
                <a:r>
                  <a:rPr lang="en-US" dirty="0"/>
                  <a:t> </a:t>
                </a:r>
                <a:r>
                  <a:rPr lang="en-US" dirty="0" err="1"/>
                  <a:t>fitur</a:t>
                </a:r>
                <a:r>
                  <a:rPr lang="en-US" dirty="0"/>
                  <a:t> yang </a:t>
                </a:r>
                <a:r>
                  <a:rPr lang="en-US" dirty="0" err="1"/>
                  <a:t>invarian</a:t>
                </a:r>
                <a:r>
                  <a:rPr lang="en-US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</a:t>
                </a:r>
                <a:r>
                  <a:rPr lang="en-US" dirty="0" err="1"/>
                  <a:t>rotasi</a:t>
                </a:r>
                <a:endParaRPr lang="en-US" dirty="0"/>
              </a:p>
              <a:p>
                <a:pPr marL="231775" indent="-231775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Haar</a:t>
                </a:r>
                <a:r>
                  <a:rPr lang="en-US" dirty="0"/>
                  <a:t> wavelet response pada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dan</a:t>
                </a:r>
                <a:r>
                  <a:rPr lang="en-US" i="1" dirty="0"/>
                  <a:t> y</a:t>
                </a:r>
                <a:r>
                  <a:rPr lang="en-US" dirty="0"/>
                  <a:t> di </a:t>
                </a:r>
                <a:r>
                  <a:rPr lang="en-US" dirty="0" err="1"/>
                  <a:t>dalam</a:t>
                </a:r>
                <a:r>
                  <a:rPr lang="en-US" dirty="0"/>
                  <a:t> area </a:t>
                </a:r>
                <a:r>
                  <a:rPr lang="en-US" dirty="0" err="1"/>
                  <a:t>lingkaran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radius </a:t>
                </a:r>
                <a:r>
                  <a:rPr lang="en-US" i="1" dirty="0"/>
                  <a:t>6s</a:t>
                </a:r>
              </a:p>
              <a:p>
                <a:pPr marL="231775" indent="-231775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Mengubah</a:t>
                </a:r>
                <a:r>
                  <a:rPr lang="en-US" dirty="0"/>
                  <a:t> </a:t>
                </a:r>
                <a:r>
                  <a:rPr lang="en-US" dirty="0" err="1"/>
                  <a:t>orientasi</a:t>
                </a:r>
                <a:r>
                  <a:rPr lang="en-US" dirty="0"/>
                  <a:t> area yang </a:t>
                </a:r>
                <a:r>
                  <a:rPr lang="en-US" dirty="0" err="1"/>
                  <a:t>diamati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menambahkan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31775" indent="-231775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Respon</a:t>
                </a:r>
                <a:r>
                  <a:rPr lang="en-US" dirty="0"/>
                  <a:t> </a:t>
                </a:r>
                <a:r>
                  <a:rPr lang="en-US" dirty="0" err="1"/>
                  <a:t>direpresentasikan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:r>
                  <a:rPr lang="en-US" dirty="0" err="1"/>
                  <a:t>titik-titik</a:t>
                </a:r>
                <a:r>
                  <a:rPr lang="en-US" dirty="0"/>
                  <a:t> di </a:t>
                </a:r>
                <a:r>
                  <a:rPr lang="en-US" dirty="0" err="1"/>
                  <a:t>koordinat</a:t>
                </a:r>
                <a:r>
                  <a:rPr lang="en-US" dirty="0"/>
                  <a:t> yang </a:t>
                </a:r>
                <a:r>
                  <a:rPr lang="en-US" dirty="0" err="1"/>
                  <a:t>berpusat</a:t>
                </a:r>
                <a:r>
                  <a:rPr lang="en-US" dirty="0"/>
                  <a:t> di </a:t>
                </a:r>
                <a:r>
                  <a:rPr lang="en-US" i="1" dirty="0" err="1"/>
                  <a:t>keypoint</a:t>
                </a:r>
                <a:r>
                  <a:rPr lang="en-US" dirty="0"/>
                  <a:t>.</a:t>
                </a:r>
              </a:p>
              <a:p>
                <a:pPr marL="231775" indent="-231775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dirty="0" err="1"/>
                  <a:t>Orientasi</a:t>
                </a:r>
                <a:r>
                  <a:rPr lang="en-US" dirty="0"/>
                  <a:t> </a:t>
                </a:r>
                <a:r>
                  <a:rPr lang="en-US" dirty="0" err="1"/>
                  <a:t>didapatkan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menghitung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response di </a:t>
                </a:r>
                <a:r>
                  <a:rPr lang="en-US" dirty="0" err="1"/>
                  <a:t>dalam</a:t>
                </a:r>
                <a:r>
                  <a:rPr lang="en-US" dirty="0"/>
                  <a:t> area </a:t>
                </a:r>
                <a:r>
                  <a:rPr lang="en-US" dirty="0" err="1"/>
                  <a:t>orientasi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8F66377-D936-446A-8F36-48D7AE20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94" y="2346362"/>
                <a:ext cx="6774899" cy="3777622"/>
              </a:xfrm>
              <a:prstGeom prst="rect">
                <a:avLst/>
              </a:prstGeom>
              <a:blipFill>
                <a:blip r:embed="rId2"/>
                <a:stretch>
                  <a:fillRect l="-810" t="-1774" r="-540" b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A207F73-967A-4BCB-880A-2570FC2398B2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50989"/>
          <a:stretch/>
        </p:blipFill>
        <p:spPr bwMode="auto">
          <a:xfrm>
            <a:off x="979220" y="2474366"/>
            <a:ext cx="3026723" cy="3418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44692C-7669-4711-9093-E5A745BD60C2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452874-B65A-46B7-813E-E78F9FE523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5BA8-300C-4DC1-843F-24D541AE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33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10029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Mendapatkan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Deskriptor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US" sz="3600" b="1" dirty="0" err="1">
                <a:solidFill>
                  <a:srgbClr val="48C0A3"/>
                </a:solidFill>
              </a:rPr>
              <a:t>Menentukan</a:t>
            </a:r>
            <a:r>
              <a:rPr lang="en-US" sz="3600" b="1" dirty="0">
                <a:solidFill>
                  <a:srgbClr val="48C0A3"/>
                </a:solidFill>
              </a:rPr>
              <a:t> Region </a:t>
            </a:r>
            <a:r>
              <a:rPr lang="en-US" sz="3600" b="1" dirty="0" err="1">
                <a:solidFill>
                  <a:srgbClr val="48C0A3"/>
                </a:solidFill>
              </a:rPr>
              <a:t>Deskriptor</a:t>
            </a:r>
            <a:r>
              <a:rPr lang="en-US" sz="3600" b="1" dirty="0">
                <a:solidFill>
                  <a:srgbClr val="48C0A3"/>
                </a:solidFill>
              </a:rPr>
              <a:t> dan </a:t>
            </a:r>
            <a:r>
              <a:rPr lang="en-US" sz="3600" b="1" dirty="0" err="1">
                <a:solidFill>
                  <a:srgbClr val="48C0A3"/>
                </a:solidFill>
              </a:rPr>
              <a:t>Menghitung</a:t>
            </a:r>
            <a:r>
              <a:rPr lang="en-US" sz="3600" b="1" dirty="0">
                <a:solidFill>
                  <a:srgbClr val="48C0A3"/>
                </a:solidFill>
              </a:rPr>
              <a:t> </a:t>
            </a:r>
            <a:r>
              <a:rPr lang="en-US" sz="3600" b="1" dirty="0" err="1">
                <a:solidFill>
                  <a:srgbClr val="48C0A3"/>
                </a:solidFill>
              </a:rPr>
              <a:t>Haar</a:t>
            </a:r>
            <a:r>
              <a:rPr lang="en-US" sz="3600" b="1" dirty="0">
                <a:solidFill>
                  <a:srgbClr val="48C0A3"/>
                </a:solidFill>
              </a:rPr>
              <a:t> wavelet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F66377-D936-446A-8F36-48D7AE20322B}"/>
              </a:ext>
            </a:extLst>
          </p:cNvPr>
          <p:cNvSpPr txBox="1">
            <a:spLocks/>
          </p:cNvSpPr>
          <p:nvPr/>
        </p:nvSpPr>
        <p:spPr>
          <a:xfrm>
            <a:off x="3828279" y="2413202"/>
            <a:ext cx="7986349" cy="377762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Membuat</a:t>
            </a:r>
            <a:r>
              <a:rPr lang="en-US" dirty="0"/>
              <a:t> area </a:t>
            </a:r>
            <a:r>
              <a:rPr lang="en-US" dirty="0" err="1"/>
              <a:t>kotak</a:t>
            </a:r>
            <a:r>
              <a:rPr lang="en-US" dirty="0"/>
              <a:t> yang </a:t>
            </a:r>
            <a:r>
              <a:rPr lang="en-US" dirty="0" err="1"/>
              <a:t>berpusat</a:t>
            </a:r>
            <a:r>
              <a:rPr lang="en-US" dirty="0"/>
              <a:t> di </a:t>
            </a:r>
            <a:r>
              <a:rPr lang="en-US" dirty="0" err="1"/>
              <a:t>keypoint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pada proses  </a:t>
            </a:r>
            <a:r>
              <a:rPr lang="en-US" dirty="0" err="1"/>
              <a:t>sebelumnya</a:t>
            </a:r>
            <a:endParaRPr lang="en-US" dirty="0"/>
          </a:p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Area window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sub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berukuran</a:t>
            </a:r>
            <a:r>
              <a:rPr lang="en-US" dirty="0"/>
              <a:t> 4x4, </a:t>
            </a:r>
          </a:p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Setiap</a:t>
            </a:r>
            <a:r>
              <a:rPr lang="en-US" dirty="0"/>
              <a:t> sub region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Haar</a:t>
            </a:r>
            <a:r>
              <a:rPr lang="en-US" dirty="0"/>
              <a:t> wavelet response.</a:t>
            </a:r>
          </a:p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Wavelet response 𝑑𝑥 dan 𝑑𝑦 </a:t>
            </a:r>
            <a:r>
              <a:rPr lang="en-US" dirty="0" err="1"/>
              <a:t>dijumlahkan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sub region</a:t>
            </a:r>
          </a:p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response |𝑑𝑥| dan |𝑑𝑦|</a:t>
            </a:r>
          </a:p>
          <a:p>
            <a:pPr marL="347663" indent="-28892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Pada SURF-128, </a:t>
            </a:r>
            <a:r>
              <a:rPr lang="en-US" dirty="0" err="1"/>
              <a:t>jumlah</a:t>
            </a:r>
            <a:r>
              <a:rPr lang="en-US" dirty="0"/>
              <a:t> 𝑑𝑥 dan 𝑑𝑦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dy</a:t>
            </a:r>
            <a:r>
              <a:rPr lang="en-US" dirty="0"/>
              <a:t> &lt; 0 dan </a:t>
            </a:r>
            <a:r>
              <a:rPr lang="en-US" dirty="0" err="1"/>
              <a:t>dy</a:t>
            </a:r>
            <a:r>
              <a:rPr lang="en-US" dirty="0"/>
              <a:t> ≥ 0,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128 </a:t>
            </a:r>
            <a:r>
              <a:rPr lang="en-US" dirty="0" err="1"/>
              <a:t>vektor</a:t>
            </a:r>
            <a:r>
              <a:rPr lang="en-US" dirty="0"/>
              <a:t> descriptor.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122D0-A11E-40E2-B3DC-902E085DFA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7647" y="2677243"/>
            <a:ext cx="2609667" cy="30209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77440E-358B-4C84-8729-595244D7F529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AC4CE5-B33E-449B-BDCC-10E5BA5B57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95766-A1AB-45EF-B53A-16C02F64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1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505955" y="2213957"/>
            <a:ext cx="3250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 OF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505956" y="2168238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:\Users\Riyadlatin Nufus\Downloads\Untitled Diagram-Page-8 (2).png">
            <a:extLst>
              <a:ext uri="{FF2B5EF4-FFF2-40B4-BE49-F238E27FC236}">
                <a16:creationId xmlns:a16="http://schemas.microsoft.com/office/drawing/2014/main" id="{544D68BC-13DD-42C9-A131-15643ADC74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1506"/>
            <a:ext cx="4266974" cy="624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2637A-8759-483C-A808-949FBAE68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9772-9C17-40B5-B56B-7124AE3C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4863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LATAR BELAKANG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208" y="2037806"/>
            <a:ext cx="41960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(</a:t>
            </a:r>
            <a:r>
              <a:rPr lang="en-US" i="1" dirty="0"/>
              <a:t>security system</a:t>
            </a:r>
            <a:r>
              <a:rPr lang="en-US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keakuratannya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</a:t>
            </a:r>
            <a:r>
              <a:rPr lang="en-US" dirty="0" err="1"/>
              <a:t>drastis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pencahayaan</a:t>
            </a:r>
            <a:r>
              <a:rPr lang="en-US" dirty="0"/>
              <a:t> dan </a:t>
            </a:r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Dari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wajah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SURF, </a:t>
            </a:r>
            <a:r>
              <a:rPr lang="en-US" dirty="0" err="1"/>
              <a:t>invarian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dan </a:t>
            </a:r>
            <a:r>
              <a:rPr lang="en-US" dirty="0" err="1"/>
              <a:t>rotasi</a:t>
            </a:r>
            <a:r>
              <a:rPr lang="en-US" dirty="0"/>
              <a:t> dan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4133A-243F-4CF2-9989-11FB9929F5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4" t="1481" r="32049" b="-1481"/>
          <a:stretch/>
        </p:blipFill>
        <p:spPr>
          <a:xfrm>
            <a:off x="5660572" y="0"/>
            <a:ext cx="6531428" cy="6963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3C78F-B4DD-4DA8-8CC2-AC5E206DA1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BFF61E-58F5-42A4-864D-E0E42759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7" y="711926"/>
            <a:ext cx="8242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 of Features</a:t>
            </a:r>
            <a:endParaRPr lang="en-US" sz="4400" b="1" dirty="0">
              <a:solidFill>
                <a:srgbClr val="48C0A3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F66377-D936-446A-8F36-48D7AE20322B}"/>
              </a:ext>
            </a:extLst>
          </p:cNvPr>
          <p:cNvSpPr txBox="1">
            <a:spLocks/>
          </p:cNvSpPr>
          <p:nvPr/>
        </p:nvSpPr>
        <p:spPr>
          <a:xfrm>
            <a:off x="6421909" y="1882321"/>
            <a:ext cx="5278055" cy="38373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406400">
              <a:buClrTx/>
              <a:buFont typeface="Wingdings" panose="05000000000000000000" pitchFamily="2" charset="2"/>
              <a:buChar char="§"/>
            </a:pPr>
            <a:r>
              <a:rPr lang="en-US" dirty="0" err="1"/>
              <a:t>Deskriptor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SURF </a:t>
            </a:r>
            <a:r>
              <a:rPr lang="en-US" dirty="0" err="1"/>
              <a:t>diklaster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K-Means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centroid </a:t>
            </a:r>
            <a:r>
              <a:rPr lang="en-US" dirty="0"/>
              <a:t>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random,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i="1" dirty="0"/>
              <a:t>visual vocabulary </a:t>
            </a:r>
          </a:p>
          <a:p>
            <a:pPr marL="406400" indent="-406400">
              <a:buClrTx/>
              <a:buFont typeface="Wingdings" panose="05000000000000000000" pitchFamily="2" charset="2"/>
              <a:buChar char="§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descriptor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i="1" dirty="0"/>
              <a:t>term </a:t>
            </a:r>
            <a:r>
              <a:rPr lang="en-US" dirty="0"/>
              <a:t>pada</a:t>
            </a:r>
            <a:r>
              <a:rPr lang="en-US" i="1" dirty="0"/>
              <a:t> visual</a:t>
            </a:r>
            <a:r>
              <a:rPr lang="en-US" dirty="0"/>
              <a:t> </a:t>
            </a:r>
            <a:r>
              <a:rPr lang="en-US" i="1" dirty="0"/>
              <a:t>vocabulary </a:t>
            </a:r>
            <a:r>
              <a:rPr lang="en-US" dirty="0"/>
              <a:t>yang paling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menggunkan</a:t>
            </a:r>
            <a:r>
              <a:rPr lang="en-US" dirty="0"/>
              <a:t> </a:t>
            </a:r>
            <a:r>
              <a:rPr lang="en-US" i="1" dirty="0"/>
              <a:t>Nearest Neighbors,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deskriptor</a:t>
            </a:r>
            <a:r>
              <a:rPr lang="en-US" dirty="0"/>
              <a:t> pada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i="1" dirty="0"/>
              <a:t> </a:t>
            </a:r>
            <a:r>
              <a:rPr lang="en-US" dirty="0" err="1"/>
              <a:t>dicatat</a:t>
            </a:r>
            <a:r>
              <a:rPr lang="en-US" dirty="0"/>
              <a:t> pada </a:t>
            </a:r>
            <a:r>
              <a:rPr lang="en-US" i="1" dirty="0"/>
              <a:t>visual dictionary</a:t>
            </a:r>
          </a:p>
          <a:p>
            <a:pPr marL="406400" indent="-406400">
              <a:buClrTx/>
              <a:buFont typeface="Wingdings" panose="05000000000000000000" pitchFamily="2" charset="2"/>
              <a:buChar char="§"/>
            </a:pPr>
            <a:r>
              <a:rPr lang="en-US" i="1" dirty="0"/>
              <a:t>Visual dictionary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histogram dan </a:t>
            </a:r>
            <a:r>
              <a:rPr lang="en-US" dirty="0" err="1"/>
              <a:t>dinormalisasi</a:t>
            </a:r>
            <a:endParaRPr lang="en-US" i="1" dirty="0"/>
          </a:p>
          <a:p>
            <a:pPr marL="406400" indent="-406400">
              <a:buClrTx/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16EBFB-9B3F-4840-B6B6-8D83FB5B76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82"/>
          <a:stretch>
            <a:fillRect/>
          </a:stretch>
        </p:blipFill>
        <p:spPr bwMode="auto">
          <a:xfrm>
            <a:off x="666207" y="1866900"/>
            <a:ext cx="5278057" cy="192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7AA617BD-6634-4F42-A517-0EDFB7C855C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75" r="-37"/>
          <a:stretch>
            <a:fillRect/>
          </a:stretch>
        </p:blipFill>
        <p:spPr bwMode="auto">
          <a:xfrm>
            <a:off x="1712652" y="4045563"/>
            <a:ext cx="3185165" cy="192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D35852-A3BB-407A-9564-6B0C97D0B231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809F0C-A165-47CB-BFDB-A8AFECD81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67265-4AC9-46ED-A577-591BA79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0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319315" y="2678414"/>
            <a:ext cx="3643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KLASIFIKASI :</a:t>
            </a:r>
          </a:p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505956" y="2632695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575B7-45DF-40BA-94FC-D7C104AFD0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1586" y="241512"/>
            <a:ext cx="6295668" cy="3944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67FADBC-A551-427D-9EB9-509BC6CC0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1586" y="4435036"/>
                <a:ext cx="6295669" cy="1907708"/>
              </a:xfrm>
            </p:spPr>
            <p:txBody>
              <a:bodyPr/>
              <a:lstStyle/>
              <a:p>
                <a:pPr marL="347663" indent="-347663">
                  <a:buClrTx/>
                  <a:buFont typeface="Wingdings" panose="05000000000000000000" pitchFamily="2" charset="2"/>
                  <a:buChar char="§"/>
                </a:pPr>
                <a:r>
                  <a:rPr lang="en-US" dirty="0" err="1"/>
                  <a:t>Membangun</a:t>
                </a:r>
                <a:r>
                  <a:rPr lang="en-US" dirty="0"/>
                  <a:t> model </a:t>
                </a:r>
                <a:r>
                  <a:rPr lang="en-US" dirty="0" err="1"/>
                  <a:t>klasifikasi</a:t>
                </a:r>
                <a:r>
                  <a:rPr lang="en-US" dirty="0"/>
                  <a:t> </a:t>
                </a:r>
                <a:r>
                  <a:rPr lang="en-US" dirty="0" err="1"/>
                  <a:t>biner</a:t>
                </a:r>
                <a:r>
                  <a:rPr lang="en-US" dirty="0"/>
                  <a:t> </a:t>
                </a:r>
                <a:r>
                  <a:rPr lang="en-US" dirty="0" err="1"/>
                  <a:t>sebanyak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dimana</a:t>
                </a:r>
                <a:r>
                  <a:rPr lang="en-US" dirty="0"/>
                  <a:t> k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endParaRPr lang="en-US" dirty="0"/>
              </a:p>
              <a:p>
                <a:pPr marL="347663" indent="-347663">
                  <a:buClrTx/>
                  <a:buFont typeface="Wingdings" panose="05000000000000000000" pitchFamily="2" charset="2"/>
                  <a:buChar char="§"/>
                </a:pPr>
                <a:r>
                  <a:rPr lang="en-US" dirty="0"/>
                  <a:t>Model </a:t>
                </a:r>
                <a:r>
                  <a:rPr lang="en-US" dirty="0" err="1"/>
                  <a:t>klasifikasi</a:t>
                </a:r>
                <a:r>
                  <a:rPr lang="en-US" dirty="0"/>
                  <a:t> yang </a:t>
                </a:r>
                <a:r>
                  <a:rPr lang="en-US" dirty="0" err="1"/>
                  <a:t>dihasilkan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hasil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pencarian</a:t>
                </a:r>
                <a:r>
                  <a:rPr lang="en-US" dirty="0"/>
                  <a:t> </a:t>
                </a:r>
                <a:r>
                  <a:rPr lang="en-US" i="1" dirty="0"/>
                  <a:t>hyperplane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kelas</a:t>
                </a:r>
                <a:r>
                  <a:rPr lang="en-US" dirty="0"/>
                  <a:t> yang </a:t>
                </a:r>
                <a:r>
                  <a:rPr lang="en-US" dirty="0" err="1"/>
                  <a:t>lainnya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67FADBC-A551-427D-9EB9-509BC6CC0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1586" y="4435036"/>
                <a:ext cx="6295669" cy="1907708"/>
              </a:xfrm>
              <a:blipFill>
                <a:blip r:embed="rId3"/>
                <a:stretch>
                  <a:fillRect l="-2323" r="-2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483BA9-555C-4CB4-9680-C625C872B7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05A77-4B19-49EC-B837-14AEA00F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8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5979" y="27562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4540" y="2801983"/>
            <a:ext cx="6609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PENGUJIAN DAN</a:t>
            </a:r>
          </a:p>
          <a:p>
            <a:r>
              <a:rPr lang="en-US" sz="4800" b="1" dirty="0">
                <a:solidFill>
                  <a:srgbClr val="48C0A3"/>
                </a:solidFill>
              </a:rPr>
              <a:t>ANALISA HASIL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9195C-DC46-4962-AE65-31890F97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27922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D8C-F7A2-4EAE-91C4-31C39590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99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090E3F-736D-402C-8D7A-9CBFA10A3E7A}"/>
              </a:ext>
            </a:extLst>
          </p:cNvPr>
          <p:cNvSpPr/>
          <p:nvPr/>
        </p:nvSpPr>
        <p:spPr>
          <a:xfrm>
            <a:off x="757647" y="1789724"/>
            <a:ext cx="1252074" cy="4356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0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SKENARIO UJI COBA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B183-23DA-434A-8694-2C83D184F7B2}"/>
              </a:ext>
            </a:extLst>
          </p:cNvPr>
          <p:cNvSpPr/>
          <p:nvPr/>
        </p:nvSpPr>
        <p:spPr>
          <a:xfrm>
            <a:off x="1021958" y="2057524"/>
            <a:ext cx="772556" cy="73502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7455A-0E08-45EA-89E5-A77462AFECCB}"/>
              </a:ext>
            </a:extLst>
          </p:cNvPr>
          <p:cNvSpPr txBox="1"/>
          <p:nvPr/>
        </p:nvSpPr>
        <p:spPr>
          <a:xfrm>
            <a:off x="2414999" y="3206634"/>
            <a:ext cx="726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Bag of Features: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klastering</a:t>
            </a:r>
            <a:r>
              <a:rPr lang="en-US" sz="2400" dirty="0"/>
              <a:t> pada K-Means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5029D-30F8-493A-A8B6-79B860456738}"/>
              </a:ext>
            </a:extLst>
          </p:cNvPr>
          <p:cNvSpPr txBox="1"/>
          <p:nvPr/>
        </p:nvSpPr>
        <p:spPr>
          <a:xfrm>
            <a:off x="2414999" y="4247253"/>
            <a:ext cx="966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SVM : </a:t>
            </a:r>
            <a:r>
              <a:rPr lang="en-US" sz="2400" dirty="0" err="1"/>
              <a:t>Jenis</a:t>
            </a:r>
            <a:r>
              <a:rPr lang="en-US" sz="2400" dirty="0"/>
              <a:t> kernel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AF90B-A4C9-4DC8-A722-57B3113DACD8}"/>
              </a:ext>
            </a:extLst>
          </p:cNvPr>
          <p:cNvSpPr/>
          <p:nvPr/>
        </p:nvSpPr>
        <p:spPr>
          <a:xfrm>
            <a:off x="1010525" y="3120525"/>
            <a:ext cx="772556" cy="73502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E560F0-2693-4D06-81DB-A837B0445A2C}"/>
              </a:ext>
            </a:extLst>
          </p:cNvPr>
          <p:cNvSpPr/>
          <p:nvPr/>
        </p:nvSpPr>
        <p:spPr>
          <a:xfrm>
            <a:off x="995106" y="4110576"/>
            <a:ext cx="772556" cy="73502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14DB53-6E45-4F2A-9C38-17D7491C1D60}"/>
              </a:ext>
            </a:extLst>
          </p:cNvPr>
          <p:cNvSpPr/>
          <p:nvPr/>
        </p:nvSpPr>
        <p:spPr>
          <a:xfrm>
            <a:off x="1021958" y="5173577"/>
            <a:ext cx="772556" cy="73502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20AA5-8830-4E69-98E2-605CE37C3D0A}"/>
              </a:ext>
            </a:extLst>
          </p:cNvPr>
          <p:cNvSpPr txBox="1"/>
          <p:nvPr/>
        </p:nvSpPr>
        <p:spPr>
          <a:xfrm>
            <a:off x="2414999" y="2222806"/>
            <a:ext cx="422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SURF : Hessian threshold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47D35-41D5-466A-9115-D10B607A64DB}"/>
              </a:ext>
            </a:extLst>
          </p:cNvPr>
          <p:cNvSpPr txBox="1"/>
          <p:nvPr/>
        </p:nvSpPr>
        <p:spPr>
          <a:xfrm>
            <a:off x="2414999" y="5287872"/>
            <a:ext cx="4229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pembanding</a:t>
            </a:r>
            <a:r>
              <a:rPr lang="en-US" sz="2400" dirty="0"/>
              <a:t> : SIFT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D791AD-E025-4EAC-BE0C-97F9233AC2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896C5-4758-4884-A3A8-A68A5B0B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361" y="5646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921" y="610326"/>
            <a:ext cx="8242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Hasil Uji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Coba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4400" b="1" dirty="0">
                <a:solidFill>
                  <a:srgbClr val="48C0A3"/>
                </a:solidFill>
              </a:rPr>
              <a:t>Hessian threshold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286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286" y="-10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0286" y="167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960E79-4A1D-4369-BD08-B6CA05A95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61371"/>
              </p:ext>
            </p:extLst>
          </p:nvPr>
        </p:nvGraphicFramePr>
        <p:xfrm>
          <a:off x="467361" y="1594037"/>
          <a:ext cx="7476308" cy="43891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5044">
                  <a:extLst>
                    <a:ext uri="{9D8B030D-6E8A-4147-A177-3AD203B41FA5}">
                      <a16:colId xmlns:a16="http://schemas.microsoft.com/office/drawing/2014/main" val="2010663188"/>
                    </a:ext>
                  </a:extLst>
                </a:gridCol>
                <a:gridCol w="1137196">
                  <a:extLst>
                    <a:ext uri="{9D8B030D-6E8A-4147-A177-3AD203B41FA5}">
                      <a16:colId xmlns:a16="http://schemas.microsoft.com/office/drawing/2014/main" val="1138444747"/>
                    </a:ext>
                  </a:extLst>
                </a:gridCol>
                <a:gridCol w="1137196">
                  <a:extLst>
                    <a:ext uri="{9D8B030D-6E8A-4147-A177-3AD203B41FA5}">
                      <a16:colId xmlns:a16="http://schemas.microsoft.com/office/drawing/2014/main" val="1762551692"/>
                    </a:ext>
                  </a:extLst>
                </a:gridCol>
                <a:gridCol w="1100965">
                  <a:extLst>
                    <a:ext uri="{9D8B030D-6E8A-4147-A177-3AD203B41FA5}">
                      <a16:colId xmlns:a16="http://schemas.microsoft.com/office/drawing/2014/main" val="2353209420"/>
                    </a:ext>
                  </a:extLst>
                </a:gridCol>
                <a:gridCol w="1100965">
                  <a:extLst>
                    <a:ext uri="{9D8B030D-6E8A-4147-A177-3AD203B41FA5}">
                      <a16:colId xmlns:a16="http://schemas.microsoft.com/office/drawing/2014/main" val="2759603208"/>
                    </a:ext>
                  </a:extLst>
                </a:gridCol>
                <a:gridCol w="1022471">
                  <a:extLst>
                    <a:ext uri="{9D8B030D-6E8A-4147-A177-3AD203B41FA5}">
                      <a16:colId xmlns:a16="http://schemas.microsoft.com/office/drawing/2014/main" val="451759855"/>
                    </a:ext>
                  </a:extLst>
                </a:gridCol>
                <a:gridCol w="1022471">
                  <a:extLst>
                    <a:ext uri="{9D8B030D-6E8A-4147-A177-3AD203B41FA5}">
                      <a16:colId xmlns:a16="http://schemas.microsoft.com/office/drawing/2014/main" val="4238235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Jenis</a:t>
                      </a:r>
                      <a:r>
                        <a:rPr lang="en-US" sz="1600" dirty="0">
                          <a:effectLst/>
                        </a:rPr>
                        <a:t> Dataset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Hessian Threshold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Akurasi</a:t>
                      </a:r>
                      <a:r>
                        <a:rPr lang="en-US" sz="1600" dirty="0">
                          <a:effectLst/>
                        </a:rPr>
                        <a:t> Rata-rata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(%)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Waktu </a:t>
                      </a:r>
                      <a:r>
                        <a:rPr lang="en-US" sz="1600" dirty="0" err="1">
                          <a:effectLst/>
                        </a:rPr>
                        <a:t>Komputasi</a:t>
                      </a:r>
                      <a:r>
                        <a:rPr lang="en-US" sz="1600" dirty="0">
                          <a:effectLst/>
                        </a:rPr>
                        <a:t> Rata-rata pada </a:t>
                      </a:r>
                      <a:r>
                        <a:rPr lang="en-US" sz="1600" dirty="0" err="1">
                          <a:effectLst/>
                        </a:rPr>
                        <a:t>Pelatihan</a:t>
                      </a:r>
                      <a:r>
                        <a:rPr lang="en-US" sz="1600" dirty="0">
                          <a:effectLst/>
                        </a:rPr>
                        <a:t> (s)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Waktu </a:t>
                      </a:r>
                      <a:r>
                        <a:rPr lang="en-US" sz="1600" dirty="0" err="1">
                          <a:effectLst/>
                        </a:rPr>
                        <a:t>Komputasi</a:t>
                      </a:r>
                      <a:r>
                        <a:rPr lang="en-US" sz="1600" dirty="0">
                          <a:effectLst/>
                        </a:rPr>
                        <a:t> Rata-rata pada </a:t>
                      </a:r>
                      <a:r>
                        <a:rPr lang="en-US" sz="1600" dirty="0" err="1">
                          <a:effectLst/>
                        </a:rPr>
                        <a:t>Pengujian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Jumlah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Keypoint</a:t>
                      </a:r>
                      <a:r>
                        <a:rPr lang="en-US" sz="1600" dirty="0">
                          <a:effectLst/>
                        </a:rPr>
                        <a:t> pada </a:t>
                      </a:r>
                      <a:r>
                        <a:rPr lang="en-US" sz="1600" dirty="0" err="1">
                          <a:effectLst/>
                        </a:rPr>
                        <a:t>Pelatihan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Jumlah Keypoint pada Pengujian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620900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ORL 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Face Database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0,0001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92,37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64,54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19,80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6149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1490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0343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0,0002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92,00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62,69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18,78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5579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1365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2475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91,00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58,61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18,34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36833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90,62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57,98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18,00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4654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8763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0,0005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90,87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53,86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16,47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4272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3111231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Faces95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478,83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132,84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64357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15209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92355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463,67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125,29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53109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12459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2446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96,53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440,89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122,40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45920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10757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058197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95,83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423,52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121,56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40846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9498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40589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0,0005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406,01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116,76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36920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8526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632159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849D8E1-671C-4124-AA0F-BBD99EF9CB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18" y="1374327"/>
            <a:ext cx="3765096" cy="233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74C849-00D0-47A3-9B1D-C2FA6D098A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618" y="3984233"/>
            <a:ext cx="3765096" cy="20784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63C5C0-F864-469C-A351-23B7B39591FA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453908-29CD-481B-A6F0-18CE181FC9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A85E0F-A014-4EC3-A0BD-8B372EC3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1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790" y="10290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350" y="1074783"/>
            <a:ext cx="8242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Hasil Uji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Coba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4400" b="1" dirty="0" err="1">
                <a:solidFill>
                  <a:srgbClr val="48C0A3"/>
                </a:solidFill>
              </a:rPr>
              <a:t>Jumlah</a:t>
            </a:r>
            <a:r>
              <a:rPr lang="en-US" sz="4400" b="1" dirty="0">
                <a:solidFill>
                  <a:srgbClr val="48C0A3"/>
                </a:solidFill>
              </a:rPr>
              <a:t> </a:t>
            </a:r>
            <a:r>
              <a:rPr lang="en-US" sz="4400" b="1" dirty="0" err="1">
                <a:solidFill>
                  <a:srgbClr val="48C0A3"/>
                </a:solidFill>
              </a:rPr>
              <a:t>klastering</a:t>
            </a:r>
            <a:endParaRPr lang="en-US" sz="4400" b="1" dirty="0">
              <a:solidFill>
                <a:srgbClr val="48C0A3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2134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55199E-FFFA-45F3-93D6-16096824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65725"/>
              </p:ext>
            </p:extLst>
          </p:nvPr>
        </p:nvGraphicFramePr>
        <p:xfrm>
          <a:off x="902790" y="2369457"/>
          <a:ext cx="7051039" cy="3657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02365">
                  <a:extLst>
                    <a:ext uri="{9D8B030D-6E8A-4147-A177-3AD203B41FA5}">
                      <a16:colId xmlns:a16="http://schemas.microsoft.com/office/drawing/2014/main" val="380418537"/>
                    </a:ext>
                  </a:extLst>
                </a:gridCol>
                <a:gridCol w="1251290">
                  <a:extLst>
                    <a:ext uri="{9D8B030D-6E8A-4147-A177-3AD203B41FA5}">
                      <a16:colId xmlns:a16="http://schemas.microsoft.com/office/drawing/2014/main" val="1437644174"/>
                    </a:ext>
                  </a:extLst>
                </a:gridCol>
                <a:gridCol w="1483094">
                  <a:extLst>
                    <a:ext uri="{9D8B030D-6E8A-4147-A177-3AD203B41FA5}">
                      <a16:colId xmlns:a16="http://schemas.microsoft.com/office/drawing/2014/main" val="3495474047"/>
                    </a:ext>
                  </a:extLst>
                </a:gridCol>
                <a:gridCol w="1483094">
                  <a:extLst>
                    <a:ext uri="{9D8B030D-6E8A-4147-A177-3AD203B41FA5}">
                      <a16:colId xmlns:a16="http://schemas.microsoft.com/office/drawing/2014/main" val="4232727007"/>
                    </a:ext>
                  </a:extLst>
                </a:gridCol>
                <a:gridCol w="1431196">
                  <a:extLst>
                    <a:ext uri="{9D8B030D-6E8A-4147-A177-3AD203B41FA5}">
                      <a16:colId xmlns:a16="http://schemas.microsoft.com/office/drawing/2014/main" val="195427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Jenis</a:t>
                      </a:r>
                      <a:r>
                        <a:rPr lang="en-US" sz="1600" dirty="0">
                          <a:effectLst/>
                        </a:rPr>
                        <a:t> Dataset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Jumlah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Klaster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Akurasi</a:t>
                      </a:r>
                      <a:r>
                        <a:rPr lang="en-US" sz="1600" dirty="0">
                          <a:effectLst/>
                        </a:rPr>
                        <a:t> Rata-rata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(%)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Komputasi Rata-rata pada Pelatihan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Waktu Komputasi Rata-rata pada Pengujian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116710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ORL Face Database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92,37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62,69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18,80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22898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95,00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75,75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19,60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625490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96,87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19,80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304319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95,42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110,23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21,06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9240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96,62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129,54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25,96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434169"/>
                  </a:ext>
                </a:extLst>
              </a:tr>
              <a:tr h="19050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Faces95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97,76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478,83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122,40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367465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96,34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597,65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146,78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18361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96,87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732,37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175,54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3550162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98,31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871,55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192,88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770749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97,12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987,47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201,34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502933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286A488-A89B-4C56-AFF1-3ABD036F6D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35" y="3158674"/>
            <a:ext cx="3800021" cy="2336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820EF6-8D07-4485-BBD1-422B51B5D782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64615B-2EA9-4443-9D6D-2A7AD22C5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C06F78-B587-4D90-A812-420901BC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6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790" y="10290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350" y="1074783"/>
            <a:ext cx="8242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Hasil Uji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Coba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4400" b="1" dirty="0">
                <a:solidFill>
                  <a:srgbClr val="48C0A3"/>
                </a:solidFill>
              </a:rPr>
              <a:t>Kernel SVM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2134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A9EAF-301E-42EE-AF5D-6B1884E52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025531"/>
              </p:ext>
            </p:extLst>
          </p:nvPr>
        </p:nvGraphicFramePr>
        <p:xfrm>
          <a:off x="811350" y="2528933"/>
          <a:ext cx="4762137" cy="19202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13341">
                  <a:extLst>
                    <a:ext uri="{9D8B030D-6E8A-4147-A177-3AD203B41FA5}">
                      <a16:colId xmlns:a16="http://schemas.microsoft.com/office/drawing/2014/main" val="2713144090"/>
                    </a:ext>
                  </a:extLst>
                </a:gridCol>
                <a:gridCol w="1474398">
                  <a:extLst>
                    <a:ext uri="{9D8B030D-6E8A-4147-A177-3AD203B41FA5}">
                      <a16:colId xmlns:a16="http://schemas.microsoft.com/office/drawing/2014/main" val="2975786040"/>
                    </a:ext>
                  </a:extLst>
                </a:gridCol>
                <a:gridCol w="1474398">
                  <a:extLst>
                    <a:ext uri="{9D8B030D-6E8A-4147-A177-3AD203B41FA5}">
                      <a16:colId xmlns:a16="http://schemas.microsoft.com/office/drawing/2014/main" val="308715597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Jenis</a:t>
                      </a:r>
                      <a:r>
                        <a:rPr lang="en-US" sz="1400" dirty="0">
                          <a:effectLst/>
                        </a:rPr>
                        <a:t> Dataset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Jenis Kernel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Akurasi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Rata-rata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19017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ORL Face Database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96,87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97690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Polynomial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95,00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20952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RBF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97,08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592117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Faces95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Linear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98,31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112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Polynomial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96,18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61366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RBF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97,75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547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6970AE-ED15-4614-B4B9-BA8CC7727597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F9FD5-9394-4827-A276-F952994DED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BF4CE9-1142-4A4B-8055-DDB373B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9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2790" y="10290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350" y="1074783"/>
            <a:ext cx="8242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Hasil Uji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Coba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  <a:p>
            <a:r>
              <a:rPr lang="en-US" sz="4400" b="1" dirty="0" err="1">
                <a:solidFill>
                  <a:srgbClr val="48C0A3"/>
                </a:solidFill>
              </a:rPr>
              <a:t>Metode</a:t>
            </a:r>
            <a:r>
              <a:rPr lang="en-US" sz="4400" b="1" dirty="0">
                <a:solidFill>
                  <a:srgbClr val="48C0A3"/>
                </a:solidFill>
              </a:rPr>
              <a:t> </a:t>
            </a:r>
            <a:r>
              <a:rPr lang="en-US" sz="4400" b="1" dirty="0" err="1">
                <a:solidFill>
                  <a:srgbClr val="48C0A3"/>
                </a:solidFill>
              </a:rPr>
              <a:t>Pembanding</a:t>
            </a:r>
            <a:r>
              <a:rPr lang="en-US" sz="4400" b="1" dirty="0">
                <a:solidFill>
                  <a:srgbClr val="48C0A3"/>
                </a:solidFill>
              </a:rPr>
              <a:t> SIFT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3628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43" y="2134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5B054-2051-4E54-8746-33891D527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667819"/>
              </p:ext>
            </p:extLst>
          </p:nvPr>
        </p:nvGraphicFramePr>
        <p:xfrm>
          <a:off x="811350" y="2955925"/>
          <a:ext cx="7571830" cy="21336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8037">
                  <a:extLst>
                    <a:ext uri="{9D8B030D-6E8A-4147-A177-3AD203B41FA5}">
                      <a16:colId xmlns:a16="http://schemas.microsoft.com/office/drawing/2014/main" val="2244480078"/>
                    </a:ext>
                  </a:extLst>
                </a:gridCol>
                <a:gridCol w="992976">
                  <a:extLst>
                    <a:ext uri="{9D8B030D-6E8A-4147-A177-3AD203B41FA5}">
                      <a16:colId xmlns:a16="http://schemas.microsoft.com/office/drawing/2014/main" val="2289248294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3477954352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2056392928"/>
                    </a:ext>
                  </a:extLst>
                </a:gridCol>
                <a:gridCol w="1130401">
                  <a:extLst>
                    <a:ext uri="{9D8B030D-6E8A-4147-A177-3AD203B41FA5}">
                      <a16:colId xmlns:a16="http://schemas.microsoft.com/office/drawing/2014/main" val="1144539326"/>
                    </a:ext>
                  </a:extLst>
                </a:gridCol>
                <a:gridCol w="1049807">
                  <a:extLst>
                    <a:ext uri="{9D8B030D-6E8A-4147-A177-3AD203B41FA5}">
                      <a16:colId xmlns:a16="http://schemas.microsoft.com/office/drawing/2014/main" val="1828337948"/>
                    </a:ext>
                  </a:extLst>
                </a:gridCol>
                <a:gridCol w="1049807">
                  <a:extLst>
                    <a:ext uri="{9D8B030D-6E8A-4147-A177-3AD203B41FA5}">
                      <a16:colId xmlns:a16="http://schemas.microsoft.com/office/drawing/2014/main" val="1760075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Jenis</a:t>
                      </a:r>
                      <a:endParaRPr lang="en-US" sz="18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Dataset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Jenis Ekstraksi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Akurasi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Rata-rata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(%)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Waktu Komputasi pada Pelatihan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Waktu Komputasi pada Pengujian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(s)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Keypoint 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pada Pelatihan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Jumlah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Keypoint 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pada Pengujian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3826757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ORL </a:t>
                      </a:r>
                      <a:endParaRPr lang="en-US" sz="18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Face Database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SURF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97,08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52,57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23,93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6149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1490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0401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SIFT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91,89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57,96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25,32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6077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26208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Faces95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SURF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98,31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324,07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76,76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64357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15209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38320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SIFT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95,73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367,38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80,27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64119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15101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213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6266C2-DA77-4ADF-BDA6-A474BB69189F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FFDD7-F5FA-480A-A537-0156C2625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E0DF2E-13A0-4AE6-9A9E-2B01863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5979" y="27562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4540" y="2801983"/>
            <a:ext cx="66098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KESIMPULAN DAN</a:t>
            </a:r>
          </a:p>
          <a:p>
            <a:r>
              <a:rPr lang="en-US" sz="4800" b="1" dirty="0">
                <a:solidFill>
                  <a:srgbClr val="48C0A3"/>
                </a:solidFill>
              </a:rPr>
              <a:t>SARAN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206B4-B42D-4154-B6E1-7DDD61F35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41777"/>
            <a:ext cx="900545" cy="579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11C14-CA68-45E0-99FE-AA28FD69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49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KESIMPULAN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208" y="1970581"/>
            <a:ext cx="8564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5" indent="-342900">
              <a:buFont typeface="+mj-lt"/>
              <a:buAutoNum type="arabicPeriod"/>
            </a:pPr>
            <a:r>
              <a:rPr lang="en-US" dirty="0"/>
              <a:t>Nilai Hessian threshold yang optimal pada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SURF </a:t>
            </a:r>
            <a:r>
              <a:rPr lang="en-US" dirty="0" err="1"/>
              <a:t>didapatkan</a:t>
            </a:r>
            <a:r>
              <a:rPr lang="en-US" dirty="0"/>
              <a:t> pada </a:t>
            </a:r>
            <a:r>
              <a:rPr lang="en-US" dirty="0" err="1"/>
              <a:t>nilai</a:t>
            </a:r>
            <a:r>
              <a:rPr lang="en-US" dirty="0"/>
              <a:t> 0.0001 yang </a:t>
            </a:r>
            <a:r>
              <a:rPr lang="en-US" dirty="0" err="1"/>
              <a:t>menghasilkan</a:t>
            </a:r>
            <a:r>
              <a:rPr lang="en-US" dirty="0"/>
              <a:t> 6149 </a:t>
            </a:r>
            <a:r>
              <a:rPr lang="en-US" i="1" dirty="0" err="1"/>
              <a:t>keypoint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92,37% pada dataset ORL Face Database dan 64357 </a:t>
            </a:r>
            <a:r>
              <a:rPr lang="en-US" i="1" dirty="0" err="1"/>
              <a:t>keypoint</a:t>
            </a:r>
            <a:r>
              <a:rPr lang="en-US" i="1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97,76% pada dataset Faces95. 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yang optimal pada </a:t>
            </a:r>
            <a:r>
              <a:rPr lang="en-US" i="1" dirty="0"/>
              <a:t>Bag of Features </a:t>
            </a:r>
            <a:r>
              <a:rPr lang="en-US" dirty="0" err="1"/>
              <a:t>didapatkan</a:t>
            </a:r>
            <a:r>
              <a:rPr lang="en-US" dirty="0"/>
              <a:t> pada </a:t>
            </a:r>
            <a:r>
              <a:rPr lang="en-US" dirty="0" err="1"/>
              <a:t>nilai</a:t>
            </a:r>
            <a:r>
              <a:rPr lang="en-US" dirty="0"/>
              <a:t> 1500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96,87% pada ORL Face Database dan 2000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98,31% pada dataset Faces95.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kernel yang optimal pada </a:t>
            </a:r>
            <a:r>
              <a:rPr lang="en-US" dirty="0" err="1"/>
              <a:t>klasifikasi</a:t>
            </a:r>
            <a:r>
              <a:rPr lang="en-US" dirty="0"/>
              <a:t> SVM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RBF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97,08% pada dataset ORL Face Database dan kernel Linear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98,31% pada dataset Faces95.</a:t>
            </a:r>
          </a:p>
          <a:p>
            <a:pPr marL="342900" lvl="5" indent="-342900">
              <a:buFont typeface="+mj-lt"/>
              <a:buAutoNum type="arabicPeriod"/>
            </a:pP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deskriptor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SURF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dan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SIFT,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97,08% dan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23,93 s pada dataset ORL Face Database dan  </a:t>
            </a:r>
            <a:r>
              <a:rPr lang="en-US" dirty="0" err="1"/>
              <a:t>akurasi</a:t>
            </a:r>
            <a:r>
              <a:rPr lang="en-US" dirty="0"/>
              <a:t> 98,31%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76,76 s pada dataset Faces95.</a:t>
            </a:r>
            <a:endParaRPr lang="en-US" sz="4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67" y="46019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567E9C-ED88-4403-8C5F-C70CD5A87CAB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49DF58-EB6B-4965-9117-7633E543FE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D8EA09-730D-4CB7-9C05-AAEB965A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090E3F-736D-402C-8D7A-9CBFA10A3E7A}"/>
              </a:ext>
            </a:extLst>
          </p:cNvPr>
          <p:cNvSpPr/>
          <p:nvPr/>
        </p:nvSpPr>
        <p:spPr>
          <a:xfrm>
            <a:off x="783571" y="1958005"/>
            <a:ext cx="1375953" cy="4047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0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RUMUSAN MASALAH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9957" y="4900330"/>
            <a:ext cx="85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uji </a:t>
            </a:r>
            <a:r>
              <a:rPr lang="en-US" sz="2400" dirty="0" err="1"/>
              <a:t>performa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dibangun</a:t>
            </a:r>
            <a:r>
              <a:rPr lang="en-US" sz="24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B183-23DA-434A-8694-2C83D184F7B2}"/>
              </a:ext>
            </a:extLst>
          </p:cNvPr>
          <p:cNvSpPr/>
          <p:nvPr/>
        </p:nvSpPr>
        <p:spPr>
          <a:xfrm>
            <a:off x="1009597" y="2183414"/>
            <a:ext cx="914400" cy="91440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CF81B-9FFD-4C43-AE8D-E84CC6540F1E}"/>
              </a:ext>
            </a:extLst>
          </p:cNvPr>
          <p:cNvSpPr/>
          <p:nvPr/>
        </p:nvSpPr>
        <p:spPr>
          <a:xfrm>
            <a:off x="1009597" y="3544009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7455A-0E08-45EA-89E5-A77462AFECCB}"/>
              </a:ext>
            </a:extLst>
          </p:cNvPr>
          <p:cNvSpPr txBox="1"/>
          <p:nvPr/>
        </p:nvSpPr>
        <p:spPr>
          <a:xfrm>
            <a:off x="2249957" y="2040449"/>
            <a:ext cx="6895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ekstraksi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SURF</a:t>
            </a:r>
            <a:r>
              <a:rPr lang="en-US" sz="2400" i="1" dirty="0"/>
              <a:t> </a:t>
            </a:r>
            <a:r>
              <a:rPr lang="en-US" sz="2400" dirty="0"/>
              <a:t>pada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wajah</a:t>
            </a:r>
            <a:r>
              <a:rPr lang="en-US" sz="2400" dirty="0"/>
              <a:t>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08670E-51FD-4775-B7F1-DAF8AEF2C9AC}"/>
              </a:ext>
            </a:extLst>
          </p:cNvPr>
          <p:cNvSpPr/>
          <p:nvPr/>
        </p:nvSpPr>
        <p:spPr>
          <a:xfrm>
            <a:off x="1014347" y="485643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5029D-30F8-493A-A8B6-79B860456738}"/>
              </a:ext>
            </a:extLst>
          </p:cNvPr>
          <p:cNvSpPr txBox="1"/>
          <p:nvPr/>
        </p:nvSpPr>
        <p:spPr>
          <a:xfrm>
            <a:off x="2269182" y="3717261"/>
            <a:ext cx="89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SVM?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ADC6D-4B1B-41D2-8BEC-07176F9D7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AB3C859-A842-4FF1-B658-095C406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47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49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208" y="1970581"/>
            <a:ext cx="8564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5" indent="-347663">
              <a:buFont typeface="+mj-lt"/>
              <a:buAutoNum type="arabicPeriod"/>
              <a:tabLst>
                <a:tab pos="347663" algn="l"/>
              </a:tabLst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SURF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tekstur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LBP(</a:t>
            </a:r>
            <a:r>
              <a:rPr lang="en-US" i="1" dirty="0"/>
              <a:t>Local Binary Patterns</a:t>
            </a:r>
            <a:r>
              <a:rPr lang="en-US" dirty="0"/>
              <a:t>) dan GLCM(</a:t>
            </a:r>
            <a:r>
              <a:rPr lang="en-US" i="1" dirty="0"/>
              <a:t>Gray Level Co-</a:t>
            </a:r>
            <a:r>
              <a:rPr lang="en-US" i="1" dirty="0" err="1"/>
              <a:t>occurance</a:t>
            </a:r>
            <a:r>
              <a:rPr lang="en-US" i="1" dirty="0"/>
              <a:t> Matrix</a:t>
            </a:r>
            <a:r>
              <a:rPr lang="en-US" dirty="0"/>
              <a:t>).</a:t>
            </a:r>
          </a:p>
          <a:p>
            <a:pPr marL="406400" lvl="5" indent="-347663">
              <a:buFont typeface="+mj-lt"/>
              <a:buAutoNum type="arabicPeriod"/>
              <a:tabLst>
                <a:tab pos="347663" algn="l"/>
              </a:tabLst>
            </a:pPr>
            <a:endParaRPr lang="en-US" dirty="0"/>
          </a:p>
          <a:p>
            <a:pPr marL="406400" lvl="5" indent="-347663">
              <a:buFont typeface="+mj-lt"/>
              <a:buAutoNum type="arabicPeriod"/>
              <a:tabLst>
                <a:tab pos="347663" algn="l"/>
              </a:tabLst>
            </a:pPr>
            <a:r>
              <a:rPr lang="en-US" dirty="0" err="1"/>
              <a:t>Meggunakan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deskriptor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SURF, </a:t>
            </a:r>
            <a:r>
              <a:rPr lang="en-US" dirty="0" err="1"/>
              <a:t>seperti</a:t>
            </a:r>
            <a:r>
              <a:rPr lang="en-US" dirty="0"/>
              <a:t> ORB(</a:t>
            </a:r>
            <a:r>
              <a:rPr lang="en-US" i="1" dirty="0"/>
              <a:t>Oriented Fast and Rotated Brief</a:t>
            </a:r>
            <a:r>
              <a:rPr lang="en-US" dirty="0"/>
              <a:t>).</a:t>
            </a:r>
          </a:p>
          <a:p>
            <a:pPr marL="406400" lvl="5" indent="-347663">
              <a:buFont typeface="+mj-lt"/>
              <a:buAutoNum type="arabicPeriod"/>
              <a:tabLst>
                <a:tab pos="347663" algn="l"/>
              </a:tabLst>
            </a:pPr>
            <a:endParaRPr lang="en-US" dirty="0"/>
          </a:p>
          <a:p>
            <a:pPr marL="406400" lvl="5" indent="-347663">
              <a:buFont typeface="+mj-lt"/>
              <a:buAutoNum type="arabicPeriod"/>
              <a:tabLst>
                <a:tab pos="347663" algn="l"/>
              </a:tabLst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klasifikasi</a:t>
            </a:r>
            <a:r>
              <a:rPr lang="en-US" dirty="0"/>
              <a:t> SVM.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867" y="46019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05114-9192-4745-AEB9-1471B40FA079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7C6684-B9AF-44BD-8A77-F755DDC340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83166D-7259-4396-B4C6-7F535703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7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4699" y="3017521"/>
            <a:ext cx="138466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4072" y="3063240"/>
            <a:ext cx="660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THANK </a:t>
            </a:r>
            <a:r>
              <a:rPr lang="en-US" sz="4800" b="1" dirty="0">
                <a:solidFill>
                  <a:srgbClr val="48C0A3"/>
                </a:solidFill>
              </a:rPr>
              <a:t>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8BA87-3607-4DC9-9FE3-2BA01431A225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6E88D-B542-40FE-9BBE-800C14F6E9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4792A0-9BA4-41A4-8F37-BFBAA9C2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B090E3F-736D-402C-8D7A-9CBFA10A3E7A}"/>
              </a:ext>
            </a:extLst>
          </p:cNvPr>
          <p:cNvSpPr/>
          <p:nvPr/>
        </p:nvSpPr>
        <p:spPr>
          <a:xfrm>
            <a:off x="757647" y="2255993"/>
            <a:ext cx="1375953" cy="31142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05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BATASAN MASALAH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9957" y="4302130"/>
            <a:ext cx="891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diimplementasikan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Matlab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B183-23DA-434A-8694-2C83D184F7B2}"/>
              </a:ext>
            </a:extLst>
          </p:cNvPr>
          <p:cNvSpPr/>
          <p:nvPr/>
        </p:nvSpPr>
        <p:spPr>
          <a:xfrm>
            <a:off x="1009597" y="2500436"/>
            <a:ext cx="914400" cy="914400"/>
          </a:xfrm>
          <a:prstGeom prst="ellipse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CCF81B-9FFD-4C43-AE8D-E84CC6540F1E}"/>
              </a:ext>
            </a:extLst>
          </p:cNvPr>
          <p:cNvSpPr/>
          <p:nvPr/>
        </p:nvSpPr>
        <p:spPr>
          <a:xfrm>
            <a:off x="1009597" y="421872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7455A-0E08-45EA-89E5-A77462AFECCB}"/>
              </a:ext>
            </a:extLst>
          </p:cNvPr>
          <p:cNvSpPr txBox="1"/>
          <p:nvPr/>
        </p:nvSpPr>
        <p:spPr>
          <a:xfrm>
            <a:off x="2249957" y="2357471"/>
            <a:ext cx="6895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/>
              <a:t>Data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dataset ORL Face Database dan Face Recognition Data yang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di internet.</a:t>
            </a:r>
          </a:p>
          <a:p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CBAB08-AC48-47B1-8A70-2151528E2F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E26BA2-3470-4F3E-822D-4C961181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AA57E-B11A-40A2-B46C-B5CD3C11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5" y="2213957"/>
            <a:ext cx="6719190" cy="4030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wajah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i="1" dirty="0"/>
              <a:t>Bag of Features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deskriptor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SURF (</a:t>
            </a:r>
            <a:r>
              <a:rPr lang="en-US" sz="2800" i="1" dirty="0"/>
              <a:t>Speeded Up Robust Features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672210" y="3013501"/>
            <a:ext cx="2555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TUJUAN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672210" y="2967782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F6B4A-23A4-47D8-B9CF-DC3C26725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37824-6E5B-47D4-926A-521D54FF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672210" y="3013501"/>
            <a:ext cx="2832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MANFAAT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672210" y="2967782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D7184D-6B40-4132-93AE-0DDE371220F6}"/>
              </a:ext>
            </a:extLst>
          </p:cNvPr>
          <p:cNvSpPr txBox="1">
            <a:spLocks/>
          </p:cNvSpPr>
          <p:nvPr/>
        </p:nvSpPr>
        <p:spPr>
          <a:xfrm>
            <a:off x="4994564" y="2061557"/>
            <a:ext cx="6719190" cy="40302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latin typeface="Calibri body"/>
              </a:rPr>
              <a:t>Tugas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akhir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ini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diharapkan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mampu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membuat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suatu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metode</a:t>
            </a:r>
            <a:r>
              <a:rPr lang="en-US" sz="2800" dirty="0">
                <a:latin typeface="Calibri body"/>
              </a:rPr>
              <a:t> yang </a:t>
            </a:r>
            <a:r>
              <a:rPr lang="en-US" sz="2800" dirty="0" err="1">
                <a:latin typeface="Calibri body"/>
              </a:rPr>
              <a:t>dapat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melakukan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pengenalan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wajah</a:t>
            </a:r>
            <a:r>
              <a:rPr lang="en-US" sz="2800" dirty="0">
                <a:latin typeface="Calibri body"/>
              </a:rPr>
              <a:t> pada </a:t>
            </a:r>
            <a:r>
              <a:rPr lang="en-US" sz="2800" dirty="0" err="1">
                <a:latin typeface="Calibri body"/>
              </a:rPr>
              <a:t>citra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sehingga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dapat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diterapkan</a:t>
            </a:r>
            <a:r>
              <a:rPr lang="en-US" sz="2800" dirty="0">
                <a:latin typeface="Calibri body"/>
              </a:rPr>
              <a:t> di </a:t>
            </a:r>
            <a:r>
              <a:rPr lang="en-US" sz="2800" dirty="0" err="1">
                <a:latin typeface="Calibri body"/>
              </a:rPr>
              <a:t>kehidupan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sehari-hari</a:t>
            </a:r>
            <a:r>
              <a:rPr lang="en-US" sz="2800" dirty="0">
                <a:latin typeface="Calibri body"/>
              </a:rPr>
              <a:t>, </a:t>
            </a:r>
            <a:r>
              <a:rPr lang="en-US" sz="2800" dirty="0" err="1">
                <a:latin typeface="Calibri body"/>
              </a:rPr>
              <a:t>seperti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dalam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bidang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keamanan</a:t>
            </a:r>
            <a:r>
              <a:rPr lang="en-US" sz="2800" dirty="0">
                <a:latin typeface="Calibri body"/>
              </a:rPr>
              <a:t> (</a:t>
            </a:r>
            <a:r>
              <a:rPr lang="en-US" sz="2800" i="1" dirty="0">
                <a:latin typeface="Calibri body"/>
              </a:rPr>
              <a:t>security system</a:t>
            </a:r>
            <a:r>
              <a:rPr lang="en-US" sz="2800" dirty="0">
                <a:latin typeface="Calibri body"/>
              </a:rPr>
              <a:t>), </a:t>
            </a:r>
            <a:r>
              <a:rPr lang="en-US" sz="2800" dirty="0" err="1">
                <a:latin typeface="Calibri body"/>
              </a:rPr>
              <a:t>pengawasan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lokasi</a:t>
            </a:r>
            <a:r>
              <a:rPr lang="en-US" sz="2800" dirty="0">
                <a:latin typeface="Calibri body"/>
              </a:rPr>
              <a:t> (</a:t>
            </a:r>
            <a:r>
              <a:rPr lang="en-US" sz="2800" i="1" dirty="0">
                <a:latin typeface="Calibri body"/>
              </a:rPr>
              <a:t>surveillance</a:t>
            </a:r>
            <a:r>
              <a:rPr lang="en-US" sz="2800" dirty="0">
                <a:latin typeface="Calibri body"/>
              </a:rPr>
              <a:t>), </a:t>
            </a:r>
            <a:r>
              <a:rPr lang="en-US" sz="2800" dirty="0" err="1">
                <a:latin typeface="Calibri body"/>
              </a:rPr>
              <a:t>ijin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akses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masuk</a:t>
            </a:r>
            <a:r>
              <a:rPr lang="en-US" sz="2800" dirty="0">
                <a:latin typeface="Calibri body"/>
              </a:rPr>
              <a:t> </a:t>
            </a:r>
            <a:r>
              <a:rPr lang="en-US" sz="2800" dirty="0" err="1">
                <a:latin typeface="Calibri body"/>
              </a:rPr>
              <a:t>ruangan</a:t>
            </a:r>
            <a:r>
              <a:rPr lang="en-US" sz="2800" dirty="0">
                <a:latin typeface="Calibri body"/>
              </a:rPr>
              <a:t> dan </a:t>
            </a:r>
            <a:r>
              <a:rPr lang="en-US" sz="2800" dirty="0" err="1">
                <a:latin typeface="Calibri body"/>
              </a:rPr>
              <a:t>lainnya</a:t>
            </a:r>
            <a:r>
              <a:rPr lang="en-US" sz="2800" dirty="0">
                <a:latin typeface="Calibri body"/>
              </a:rPr>
              <a:t>.</a:t>
            </a:r>
          </a:p>
          <a:p>
            <a:endParaRPr lang="en-US" sz="2800" dirty="0">
              <a:latin typeface="Calibri bod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8E92B3-2F9D-4ED5-8301-E5ED0C0A1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71DB-1DCD-4326-9535-0C3752CB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5979" y="2756264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4540" y="2801983"/>
            <a:ext cx="6609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METODOLOGI</a:t>
            </a:r>
            <a:endParaRPr lang="en-US" sz="4800" b="1" dirty="0">
              <a:solidFill>
                <a:srgbClr val="48C0A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590A32-E0B0-477C-8C76-125B47B04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48C5B-3F4C-43D4-963E-3B76162B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2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7647" y="666207"/>
            <a:ext cx="2050868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6208" y="711926"/>
            <a:ext cx="6496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YANG DIGUNAKAN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208" y="1970581"/>
            <a:ext cx="6155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ORL faces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400 </a:t>
            </a:r>
            <a:r>
              <a:rPr lang="en-US" sz="2400" dirty="0" err="1"/>
              <a:t>gambar</a:t>
            </a:r>
            <a:r>
              <a:rPr lang="en-US" sz="2400" dirty="0"/>
              <a:t>, 40 </a:t>
            </a:r>
            <a:r>
              <a:rPr lang="en-US" sz="2400" dirty="0" err="1"/>
              <a:t>kelas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Grayscale </a:t>
            </a:r>
            <a:r>
              <a:rPr lang="en-US" sz="2400" dirty="0" err="1"/>
              <a:t>berukuran</a:t>
            </a:r>
            <a:r>
              <a:rPr lang="en-US" sz="2400" dirty="0"/>
              <a:t> 92x112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Face recognition data : Faces95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1440 </a:t>
            </a:r>
            <a:r>
              <a:rPr lang="en-US" sz="2400" dirty="0" err="1"/>
              <a:t>gambar</a:t>
            </a:r>
            <a:r>
              <a:rPr lang="en-US" sz="2400" dirty="0"/>
              <a:t>, 20 </a:t>
            </a:r>
            <a:r>
              <a:rPr lang="en-US" sz="2400" dirty="0" err="1"/>
              <a:t>kelas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RGB </a:t>
            </a:r>
            <a:r>
              <a:rPr lang="en-US" sz="2400" dirty="0" err="1"/>
              <a:t>berukuran</a:t>
            </a:r>
            <a:r>
              <a:rPr lang="en-US" sz="2400" dirty="0"/>
              <a:t> 180x200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A82788-1AAD-4F6C-AAE3-6BF480970B1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9" b="-6369"/>
          <a:stretch/>
        </p:blipFill>
        <p:spPr bwMode="auto">
          <a:xfrm>
            <a:off x="8168378" y="4138933"/>
            <a:ext cx="1536662" cy="180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578" descr="screenshot">
            <a:extLst>
              <a:ext uri="{FF2B5EF4-FFF2-40B4-BE49-F238E27FC236}">
                <a16:creationId xmlns:a16="http://schemas.microsoft.com/office/drawing/2014/main" id="{A0397F29-BA3B-4C6C-9D4B-B0DB7B24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11" b="52113"/>
          <a:stretch>
            <a:fillRect/>
          </a:stretch>
        </p:blipFill>
        <p:spPr bwMode="auto">
          <a:xfrm>
            <a:off x="8175041" y="1871820"/>
            <a:ext cx="1404139" cy="168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595" descr="screenshot">
            <a:extLst>
              <a:ext uri="{FF2B5EF4-FFF2-40B4-BE49-F238E27FC236}">
                <a16:creationId xmlns:a16="http://schemas.microsoft.com/office/drawing/2014/main" id="{C087274B-B9B3-465C-8E04-BD4EBD6E2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9" r="50232" b="52113"/>
          <a:stretch>
            <a:fillRect/>
          </a:stretch>
        </p:blipFill>
        <p:spPr bwMode="auto">
          <a:xfrm>
            <a:off x="9897834" y="1866578"/>
            <a:ext cx="1451738" cy="168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7E525A7-5F45-4A2B-AEB7-05F1B01C4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90">
            <a:extLst>
              <a:ext uri="{FF2B5EF4-FFF2-40B4-BE49-F238E27FC236}">
                <a16:creationId xmlns:a16="http://schemas.microsoft.com/office/drawing/2014/main" id="{73847A3F-F364-44EB-B0BF-68B62CAD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33" y="4133691"/>
            <a:ext cx="1536663" cy="169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>
            <a:extLst>
              <a:ext uri="{FF2B5EF4-FFF2-40B4-BE49-F238E27FC236}">
                <a16:creationId xmlns:a16="http://schemas.microsoft.com/office/drawing/2014/main" id="{FB27AA6E-B197-4FAF-932C-A932559E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7E445AD-6A84-44DA-9CC1-3A336FB7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841BB-29CE-45EA-93F0-5AC06C3668EE}"/>
              </a:ext>
            </a:extLst>
          </p:cNvPr>
          <p:cNvSpPr/>
          <p:nvPr/>
        </p:nvSpPr>
        <p:spPr>
          <a:xfrm>
            <a:off x="318390" y="5112043"/>
            <a:ext cx="7176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Data </a:t>
            </a:r>
            <a:r>
              <a:rPr lang="en-US" sz="2400" b="1" dirty="0" err="1"/>
              <a:t>dibagi</a:t>
            </a:r>
            <a:r>
              <a:rPr lang="en-US" sz="2400" b="1" dirty="0"/>
              <a:t> </a:t>
            </a:r>
            <a:r>
              <a:rPr lang="en-US" sz="2400" b="1" dirty="0" err="1"/>
              <a:t>menjadi</a:t>
            </a:r>
            <a:r>
              <a:rPr lang="en-US" sz="2400" b="1" dirty="0"/>
              <a:t> training dan testing </a:t>
            </a:r>
            <a:r>
              <a:rPr lang="en-US" sz="2400" b="1" dirty="0" err="1"/>
              <a:t>dengan</a:t>
            </a:r>
            <a:r>
              <a:rPr lang="en-US" sz="2400" b="1" dirty="0"/>
              <a:t> ratio 80%:20%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FC21B-BE45-4B43-B487-72B862733234}"/>
              </a:ext>
            </a:extLst>
          </p:cNvPr>
          <p:cNvSpPr txBox="1"/>
          <p:nvPr/>
        </p:nvSpPr>
        <p:spPr>
          <a:xfrm>
            <a:off x="666208" y="6461650"/>
            <a:ext cx="9797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Pengenalan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Wajah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Menggunakan</a:t>
            </a:r>
            <a:r>
              <a:rPr lang="en-US" sz="1400" dirty="0">
                <a:solidFill>
                  <a:schemeClr val="bg1"/>
                </a:solidFill>
              </a:rPr>
              <a:t> Bag of Features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Deskriptor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SURF</a:t>
            </a: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E93379-4C7F-4140-AFE1-679B32C6A3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5EBA93-A8F6-4CCB-AF34-1C64B5A9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DBDF6-F09C-4A59-BB4F-CCA1B6C5FEAB}"/>
              </a:ext>
            </a:extLst>
          </p:cNvPr>
          <p:cNvSpPr txBox="1"/>
          <p:nvPr/>
        </p:nvSpPr>
        <p:spPr>
          <a:xfrm>
            <a:off x="505955" y="2213957"/>
            <a:ext cx="3250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 ALIR</a:t>
            </a:r>
          </a:p>
          <a:p>
            <a:r>
              <a:rPr lang="en-US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PROSES  UTAMA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18D6F-E726-4384-B8E8-252A088DB4B4}"/>
              </a:ext>
            </a:extLst>
          </p:cNvPr>
          <p:cNvSpPr/>
          <p:nvPr/>
        </p:nvSpPr>
        <p:spPr>
          <a:xfrm>
            <a:off x="505956" y="2168238"/>
            <a:ext cx="205086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:\Users\Riyadlatin Nufus\Downloads\Untitled Diagram-Page-1 (5).png">
            <a:extLst>
              <a:ext uri="{FF2B5EF4-FFF2-40B4-BE49-F238E27FC236}">
                <a16:creationId xmlns:a16="http://schemas.microsoft.com/office/drawing/2014/main" id="{553AF52A-3994-468C-8724-2D54BFDA752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217" y="81547"/>
            <a:ext cx="5098473" cy="6694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09864E-6147-4F73-A80B-E71D776F5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0" y="6297197"/>
            <a:ext cx="900545" cy="5799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01B11-C6C5-4D74-95CE-BCF026A3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4CB5-1343-41C2-819C-E4C92A766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85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79DFE4"/>
      </a:accent1>
      <a:accent2>
        <a:srgbClr val="43CDB3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</TotalTime>
  <Words>1406</Words>
  <Application>Microsoft Office PowerPoint</Application>
  <PresentationFormat>Widescreen</PresentationFormat>
  <Paragraphs>406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body</vt:lpstr>
      <vt:lpstr>Calibri Light</vt:lpstr>
      <vt:lpstr>Cambria Math</vt:lpstr>
      <vt:lpstr>Times New Roman</vt:lpstr>
      <vt:lpstr>Wingdings</vt:lpstr>
      <vt:lpstr>Retrospect</vt:lpstr>
      <vt:lpstr>Pengenalan Wajah Menggunakan Bag of Features dengan Deskriptor Fitur SURF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Riyadlatin Nufus</dc:creator>
  <cp:lastModifiedBy>Riyadlatin nufus</cp:lastModifiedBy>
  <cp:revision>83</cp:revision>
  <dcterms:created xsi:type="dcterms:W3CDTF">2017-02-12T03:30:56Z</dcterms:created>
  <dcterms:modified xsi:type="dcterms:W3CDTF">2019-01-02T02:39:14Z</dcterms:modified>
</cp:coreProperties>
</file>