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6" r:id="rId6"/>
    <p:sldId id="260" r:id="rId7"/>
    <p:sldId id="261" r:id="rId8"/>
    <p:sldId id="266" r:id="rId9"/>
    <p:sldId id="267" r:id="rId10"/>
    <p:sldId id="263" r:id="rId11"/>
    <p:sldId id="279" r:id="rId12"/>
    <p:sldId id="284" r:id="rId13"/>
    <p:sldId id="285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28" autoAdjust="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09AAE-BA6A-46BC-A2F3-916947081E4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1568FD-5EEF-436F-B318-61CF41800068}">
      <dgm:prSet/>
      <dgm:spPr/>
      <dgm:t>
        <a:bodyPr/>
        <a:lstStyle/>
        <a:p>
          <a:r>
            <a:rPr lang="en-US" dirty="0"/>
            <a:t>Objectives</a:t>
          </a:r>
        </a:p>
      </dgm:t>
    </dgm:pt>
    <dgm:pt modelId="{7F0CCF5E-718B-433F-9D46-8041232DD05D}" type="parTrans" cxnId="{50F488DA-6A9C-47E7-8FC2-45AD37484537}">
      <dgm:prSet/>
      <dgm:spPr/>
      <dgm:t>
        <a:bodyPr/>
        <a:lstStyle/>
        <a:p>
          <a:endParaRPr lang="en-US"/>
        </a:p>
      </dgm:t>
    </dgm:pt>
    <dgm:pt modelId="{A1AC13A0-DB15-418D-8C89-ED260EB4C5A3}" type="sibTrans" cxnId="{50F488DA-6A9C-47E7-8FC2-45AD37484537}">
      <dgm:prSet/>
      <dgm:spPr/>
      <dgm:t>
        <a:bodyPr/>
        <a:lstStyle/>
        <a:p>
          <a:endParaRPr lang="en-US"/>
        </a:p>
      </dgm:t>
    </dgm:pt>
    <dgm:pt modelId="{03C2096E-3716-470E-83F6-2D5A027E4070}">
      <dgm:prSet/>
      <dgm:spPr/>
      <dgm:t>
        <a:bodyPr/>
        <a:lstStyle/>
        <a:p>
          <a:r>
            <a:rPr lang="en-US"/>
            <a:t>Data</a:t>
          </a:r>
        </a:p>
      </dgm:t>
    </dgm:pt>
    <dgm:pt modelId="{55314503-1B07-44E7-92BD-F979F16C8BD2}" type="parTrans" cxnId="{99319C73-E013-4E97-9B1D-445B3C52042D}">
      <dgm:prSet/>
      <dgm:spPr/>
      <dgm:t>
        <a:bodyPr/>
        <a:lstStyle/>
        <a:p>
          <a:endParaRPr lang="en-US"/>
        </a:p>
      </dgm:t>
    </dgm:pt>
    <dgm:pt modelId="{01DE8B92-CC71-4CA8-BC2F-99F398F41D25}" type="sibTrans" cxnId="{99319C73-E013-4E97-9B1D-445B3C52042D}">
      <dgm:prSet/>
      <dgm:spPr/>
      <dgm:t>
        <a:bodyPr/>
        <a:lstStyle/>
        <a:p>
          <a:endParaRPr lang="en-US"/>
        </a:p>
      </dgm:t>
    </dgm:pt>
    <dgm:pt modelId="{A1368802-1872-4122-84A8-8FDAF58FB7C7}">
      <dgm:prSet/>
      <dgm:spPr/>
      <dgm:t>
        <a:bodyPr/>
        <a:lstStyle/>
        <a:p>
          <a:r>
            <a:rPr lang="en-US"/>
            <a:t>Modeling methods used</a:t>
          </a:r>
        </a:p>
      </dgm:t>
    </dgm:pt>
    <dgm:pt modelId="{D3D25CB6-86DD-48E6-AF15-677B25D56C15}" type="parTrans" cxnId="{0F8B55D6-6236-4E9C-8E0F-04034F52F98A}">
      <dgm:prSet/>
      <dgm:spPr/>
      <dgm:t>
        <a:bodyPr/>
        <a:lstStyle/>
        <a:p>
          <a:endParaRPr lang="en-US"/>
        </a:p>
      </dgm:t>
    </dgm:pt>
    <dgm:pt modelId="{8D7E4C61-478F-490C-A0C7-DAC73D38C9FA}" type="sibTrans" cxnId="{0F8B55D6-6236-4E9C-8E0F-04034F52F98A}">
      <dgm:prSet/>
      <dgm:spPr/>
      <dgm:t>
        <a:bodyPr/>
        <a:lstStyle/>
        <a:p>
          <a:endParaRPr lang="en-US"/>
        </a:p>
      </dgm:t>
    </dgm:pt>
    <dgm:pt modelId="{1FF401D7-C464-448A-8E35-A3D1E07ECFB3}">
      <dgm:prSet/>
      <dgm:spPr/>
      <dgm:t>
        <a:bodyPr/>
        <a:lstStyle/>
        <a:p>
          <a:r>
            <a:rPr lang="en-US"/>
            <a:t>Conclusion</a:t>
          </a:r>
        </a:p>
      </dgm:t>
    </dgm:pt>
    <dgm:pt modelId="{612E4B0E-01F9-4F68-BE75-BFC025CEE8A0}" type="parTrans" cxnId="{931CB647-1963-48D1-93ED-B95BFBE8259F}">
      <dgm:prSet/>
      <dgm:spPr/>
      <dgm:t>
        <a:bodyPr/>
        <a:lstStyle/>
        <a:p>
          <a:endParaRPr lang="en-US"/>
        </a:p>
      </dgm:t>
    </dgm:pt>
    <dgm:pt modelId="{D593D3CE-5763-4DE8-9B05-0DF71D213509}" type="sibTrans" cxnId="{931CB647-1963-48D1-93ED-B95BFBE8259F}">
      <dgm:prSet/>
      <dgm:spPr/>
      <dgm:t>
        <a:bodyPr/>
        <a:lstStyle/>
        <a:p>
          <a:endParaRPr lang="en-US"/>
        </a:p>
      </dgm:t>
    </dgm:pt>
    <dgm:pt modelId="{22A91C9E-9582-447E-A4B1-89052F38F353}">
      <dgm:prSet/>
      <dgm:spPr/>
      <dgm:t>
        <a:bodyPr/>
        <a:lstStyle/>
        <a:p>
          <a:r>
            <a:rPr lang="en-US"/>
            <a:t>Q&amp;A</a:t>
          </a:r>
        </a:p>
      </dgm:t>
    </dgm:pt>
    <dgm:pt modelId="{239698BD-7DAE-4AA2-A4DD-248DD8F5527D}" type="parTrans" cxnId="{D87E44A6-6924-471D-B365-F9AA8A6D5AB3}">
      <dgm:prSet/>
      <dgm:spPr/>
      <dgm:t>
        <a:bodyPr/>
        <a:lstStyle/>
        <a:p>
          <a:endParaRPr lang="en-US"/>
        </a:p>
      </dgm:t>
    </dgm:pt>
    <dgm:pt modelId="{434F2E21-66C6-4E62-BC2A-A093BCB92ABB}" type="sibTrans" cxnId="{D87E44A6-6924-471D-B365-F9AA8A6D5AB3}">
      <dgm:prSet/>
      <dgm:spPr/>
      <dgm:t>
        <a:bodyPr/>
        <a:lstStyle/>
        <a:p>
          <a:endParaRPr lang="en-US"/>
        </a:p>
      </dgm:t>
    </dgm:pt>
    <dgm:pt modelId="{FD95B3B7-0244-4B50-BD19-99C40E244B8E}" type="pres">
      <dgm:prSet presAssocID="{0A509AAE-BA6A-46BC-A2F3-916947081E4B}" presName="linear" presStyleCnt="0">
        <dgm:presLayoutVars>
          <dgm:animLvl val="lvl"/>
          <dgm:resizeHandles val="exact"/>
        </dgm:presLayoutVars>
      </dgm:prSet>
      <dgm:spPr/>
    </dgm:pt>
    <dgm:pt modelId="{D6FAE736-F80B-4955-9416-3A03D0758766}" type="pres">
      <dgm:prSet presAssocID="{1F1568FD-5EEF-436F-B318-61CF418000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F3A464-E74C-4CEF-82DA-C961CBAC5656}" type="pres">
      <dgm:prSet presAssocID="{A1AC13A0-DB15-418D-8C89-ED260EB4C5A3}" presName="spacer" presStyleCnt="0"/>
      <dgm:spPr/>
    </dgm:pt>
    <dgm:pt modelId="{CF646C5D-E87E-443E-98AC-1D6F724BC6C2}" type="pres">
      <dgm:prSet presAssocID="{03C2096E-3716-470E-83F6-2D5A027E40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3EADC6-80E2-4ACD-B744-859A17C79B9C}" type="pres">
      <dgm:prSet presAssocID="{01DE8B92-CC71-4CA8-BC2F-99F398F41D25}" presName="spacer" presStyleCnt="0"/>
      <dgm:spPr/>
    </dgm:pt>
    <dgm:pt modelId="{8B1A3708-83E9-4064-BBD3-2F8EDA11A085}" type="pres">
      <dgm:prSet presAssocID="{A1368802-1872-4122-84A8-8FDAF58FB7C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4678ED-7F02-4D26-8317-296575912E14}" type="pres">
      <dgm:prSet presAssocID="{8D7E4C61-478F-490C-A0C7-DAC73D38C9FA}" presName="spacer" presStyleCnt="0"/>
      <dgm:spPr/>
    </dgm:pt>
    <dgm:pt modelId="{A4FC054C-32EA-4421-BEA2-FF0006B70475}" type="pres">
      <dgm:prSet presAssocID="{1FF401D7-C464-448A-8E35-A3D1E07ECF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646D01C-76D5-45FB-A0E8-1139EE0397D2}" type="pres">
      <dgm:prSet presAssocID="{D593D3CE-5763-4DE8-9B05-0DF71D213509}" presName="spacer" presStyleCnt="0"/>
      <dgm:spPr/>
    </dgm:pt>
    <dgm:pt modelId="{6F688390-95CF-4D5E-8177-72A15D9A941C}" type="pres">
      <dgm:prSet presAssocID="{22A91C9E-9582-447E-A4B1-89052F38F35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31CB647-1963-48D1-93ED-B95BFBE8259F}" srcId="{0A509AAE-BA6A-46BC-A2F3-916947081E4B}" destId="{1FF401D7-C464-448A-8E35-A3D1E07ECFB3}" srcOrd="3" destOrd="0" parTransId="{612E4B0E-01F9-4F68-BE75-BFC025CEE8A0}" sibTransId="{D593D3CE-5763-4DE8-9B05-0DF71D213509}"/>
    <dgm:cxn modelId="{99319C73-E013-4E97-9B1D-445B3C52042D}" srcId="{0A509AAE-BA6A-46BC-A2F3-916947081E4B}" destId="{03C2096E-3716-470E-83F6-2D5A027E4070}" srcOrd="1" destOrd="0" parTransId="{55314503-1B07-44E7-92BD-F979F16C8BD2}" sibTransId="{01DE8B92-CC71-4CA8-BC2F-99F398F41D25}"/>
    <dgm:cxn modelId="{88D95D85-C201-4121-9D98-349A405B733C}" type="presOf" srcId="{03C2096E-3716-470E-83F6-2D5A027E4070}" destId="{CF646C5D-E87E-443E-98AC-1D6F724BC6C2}" srcOrd="0" destOrd="0" presId="urn:microsoft.com/office/officeart/2005/8/layout/vList2"/>
    <dgm:cxn modelId="{FAAB218D-2049-40AC-992E-51770FA1BC5E}" type="presOf" srcId="{1FF401D7-C464-448A-8E35-A3D1E07ECFB3}" destId="{A4FC054C-32EA-4421-BEA2-FF0006B70475}" srcOrd="0" destOrd="0" presId="urn:microsoft.com/office/officeart/2005/8/layout/vList2"/>
    <dgm:cxn modelId="{63AA22A1-E8BC-4A75-8E86-0BC620E24BA5}" type="presOf" srcId="{A1368802-1872-4122-84A8-8FDAF58FB7C7}" destId="{8B1A3708-83E9-4064-BBD3-2F8EDA11A085}" srcOrd="0" destOrd="0" presId="urn:microsoft.com/office/officeart/2005/8/layout/vList2"/>
    <dgm:cxn modelId="{D87E44A6-6924-471D-B365-F9AA8A6D5AB3}" srcId="{0A509AAE-BA6A-46BC-A2F3-916947081E4B}" destId="{22A91C9E-9582-447E-A4B1-89052F38F353}" srcOrd="4" destOrd="0" parTransId="{239698BD-7DAE-4AA2-A4DD-248DD8F5527D}" sibTransId="{434F2E21-66C6-4E62-BC2A-A093BCB92ABB}"/>
    <dgm:cxn modelId="{E5F9CAAC-F4DF-4128-8694-18E4E0068168}" type="presOf" srcId="{1F1568FD-5EEF-436F-B318-61CF41800068}" destId="{D6FAE736-F80B-4955-9416-3A03D0758766}" srcOrd="0" destOrd="0" presId="urn:microsoft.com/office/officeart/2005/8/layout/vList2"/>
    <dgm:cxn modelId="{FFEDE8C5-D42D-4000-988D-C688DFB73385}" type="presOf" srcId="{22A91C9E-9582-447E-A4B1-89052F38F353}" destId="{6F688390-95CF-4D5E-8177-72A15D9A941C}" srcOrd="0" destOrd="0" presId="urn:microsoft.com/office/officeart/2005/8/layout/vList2"/>
    <dgm:cxn modelId="{93B444CE-5B20-4095-A133-ED89CEECD75A}" type="presOf" srcId="{0A509AAE-BA6A-46BC-A2F3-916947081E4B}" destId="{FD95B3B7-0244-4B50-BD19-99C40E244B8E}" srcOrd="0" destOrd="0" presId="urn:microsoft.com/office/officeart/2005/8/layout/vList2"/>
    <dgm:cxn modelId="{0F8B55D6-6236-4E9C-8E0F-04034F52F98A}" srcId="{0A509AAE-BA6A-46BC-A2F3-916947081E4B}" destId="{A1368802-1872-4122-84A8-8FDAF58FB7C7}" srcOrd="2" destOrd="0" parTransId="{D3D25CB6-86DD-48E6-AF15-677B25D56C15}" sibTransId="{8D7E4C61-478F-490C-A0C7-DAC73D38C9FA}"/>
    <dgm:cxn modelId="{50F488DA-6A9C-47E7-8FC2-45AD37484537}" srcId="{0A509AAE-BA6A-46BC-A2F3-916947081E4B}" destId="{1F1568FD-5EEF-436F-B318-61CF41800068}" srcOrd="0" destOrd="0" parTransId="{7F0CCF5E-718B-433F-9D46-8041232DD05D}" sibTransId="{A1AC13A0-DB15-418D-8C89-ED260EB4C5A3}"/>
    <dgm:cxn modelId="{06883CCC-498A-487D-A179-0A0031B64FEA}" type="presParOf" srcId="{FD95B3B7-0244-4B50-BD19-99C40E244B8E}" destId="{D6FAE736-F80B-4955-9416-3A03D0758766}" srcOrd="0" destOrd="0" presId="urn:microsoft.com/office/officeart/2005/8/layout/vList2"/>
    <dgm:cxn modelId="{87140953-29C4-4A30-B03E-D7E38F769C9C}" type="presParOf" srcId="{FD95B3B7-0244-4B50-BD19-99C40E244B8E}" destId="{86F3A464-E74C-4CEF-82DA-C961CBAC5656}" srcOrd="1" destOrd="0" presId="urn:microsoft.com/office/officeart/2005/8/layout/vList2"/>
    <dgm:cxn modelId="{A364E2AE-9E23-4C71-B59E-4501FCA7C9BF}" type="presParOf" srcId="{FD95B3B7-0244-4B50-BD19-99C40E244B8E}" destId="{CF646C5D-E87E-443E-98AC-1D6F724BC6C2}" srcOrd="2" destOrd="0" presId="urn:microsoft.com/office/officeart/2005/8/layout/vList2"/>
    <dgm:cxn modelId="{DC8EF357-076C-4B88-A94B-5EB705FBD6F3}" type="presParOf" srcId="{FD95B3B7-0244-4B50-BD19-99C40E244B8E}" destId="{933EADC6-80E2-4ACD-B744-859A17C79B9C}" srcOrd="3" destOrd="0" presId="urn:microsoft.com/office/officeart/2005/8/layout/vList2"/>
    <dgm:cxn modelId="{798BC7CC-A004-4B45-A5DD-E049A954EA42}" type="presParOf" srcId="{FD95B3B7-0244-4B50-BD19-99C40E244B8E}" destId="{8B1A3708-83E9-4064-BBD3-2F8EDA11A085}" srcOrd="4" destOrd="0" presId="urn:microsoft.com/office/officeart/2005/8/layout/vList2"/>
    <dgm:cxn modelId="{89B2C7DF-7DFC-4317-B76C-1CF464A197C2}" type="presParOf" srcId="{FD95B3B7-0244-4B50-BD19-99C40E244B8E}" destId="{0B4678ED-7F02-4D26-8317-296575912E14}" srcOrd="5" destOrd="0" presId="urn:microsoft.com/office/officeart/2005/8/layout/vList2"/>
    <dgm:cxn modelId="{B215020B-9599-4DFD-B3FC-BE035D4EF74A}" type="presParOf" srcId="{FD95B3B7-0244-4B50-BD19-99C40E244B8E}" destId="{A4FC054C-32EA-4421-BEA2-FF0006B70475}" srcOrd="6" destOrd="0" presId="urn:microsoft.com/office/officeart/2005/8/layout/vList2"/>
    <dgm:cxn modelId="{159650D9-B84B-4CE7-A370-996C47F40879}" type="presParOf" srcId="{FD95B3B7-0244-4B50-BD19-99C40E244B8E}" destId="{A646D01C-76D5-45FB-A0E8-1139EE0397D2}" srcOrd="7" destOrd="0" presId="urn:microsoft.com/office/officeart/2005/8/layout/vList2"/>
    <dgm:cxn modelId="{C540FA41-BD22-4843-BF78-E173A9DF32F4}" type="presParOf" srcId="{FD95B3B7-0244-4B50-BD19-99C40E244B8E}" destId="{6F688390-95CF-4D5E-8177-72A15D9A94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DF769-2854-4E1C-B0A1-B704FEE66FF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12123C-E56B-40EE-9237-EC162D1CD9D0}">
      <dgm:prSet/>
      <dgm:spPr/>
      <dgm:t>
        <a:bodyPr/>
        <a:lstStyle/>
        <a:p>
          <a:r>
            <a:rPr lang="en-US" dirty="0"/>
            <a:t>Analyze purchasing patterns of the customers of a retail company</a:t>
          </a:r>
        </a:p>
      </dgm:t>
    </dgm:pt>
    <dgm:pt modelId="{F8BB7774-68D8-4598-9764-5E9626A25549}" type="parTrans" cxnId="{DBCEF31C-6F2A-43D7-A01C-5AF67D97FE22}">
      <dgm:prSet/>
      <dgm:spPr/>
      <dgm:t>
        <a:bodyPr/>
        <a:lstStyle/>
        <a:p>
          <a:endParaRPr lang="en-US"/>
        </a:p>
      </dgm:t>
    </dgm:pt>
    <dgm:pt modelId="{D5492334-6B54-4E5C-8F3E-EFEF24EACFED}" type="sibTrans" cxnId="{DBCEF31C-6F2A-43D7-A01C-5AF67D97FE22}">
      <dgm:prSet/>
      <dgm:spPr/>
      <dgm:t>
        <a:bodyPr/>
        <a:lstStyle/>
        <a:p>
          <a:endParaRPr lang="en-US"/>
        </a:p>
      </dgm:t>
    </dgm:pt>
    <dgm:pt modelId="{D2CD55B6-AA0A-4CC0-B21B-FACE539B1091}">
      <dgm:prSet/>
      <dgm:spPr/>
      <dgm:t>
        <a:bodyPr/>
        <a:lstStyle/>
        <a:p>
          <a:r>
            <a:rPr lang="en-US"/>
            <a:t>Understand the customer purchase behavior</a:t>
          </a:r>
        </a:p>
      </dgm:t>
    </dgm:pt>
    <dgm:pt modelId="{0036130E-54A2-4EF4-A388-EEDBB0FAB2E6}" type="parTrans" cxnId="{406D926D-7455-40A1-8C3A-3DD8D3F6F8A7}">
      <dgm:prSet/>
      <dgm:spPr/>
      <dgm:t>
        <a:bodyPr/>
        <a:lstStyle/>
        <a:p>
          <a:endParaRPr lang="en-US"/>
        </a:p>
      </dgm:t>
    </dgm:pt>
    <dgm:pt modelId="{AA20FA5E-6AAF-4F62-BAF8-48C8CDF728F2}" type="sibTrans" cxnId="{406D926D-7455-40A1-8C3A-3DD8D3F6F8A7}">
      <dgm:prSet/>
      <dgm:spPr/>
      <dgm:t>
        <a:bodyPr/>
        <a:lstStyle/>
        <a:p>
          <a:endParaRPr lang="en-US"/>
        </a:p>
      </dgm:t>
    </dgm:pt>
    <dgm:pt modelId="{3A17EF6C-0882-4BDB-988B-80A1C8C040D7}" type="pres">
      <dgm:prSet presAssocID="{457DF769-2854-4E1C-B0A1-B704FEE66FF2}" presName="linear" presStyleCnt="0">
        <dgm:presLayoutVars>
          <dgm:animLvl val="lvl"/>
          <dgm:resizeHandles val="exact"/>
        </dgm:presLayoutVars>
      </dgm:prSet>
      <dgm:spPr/>
    </dgm:pt>
    <dgm:pt modelId="{DE30E8A5-493A-4E8B-BC68-369635F565E6}" type="pres">
      <dgm:prSet presAssocID="{7312123C-E56B-40EE-9237-EC162D1CD9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039408-68C1-476C-B3B0-4F4876F0EFB5}" type="pres">
      <dgm:prSet presAssocID="{D5492334-6B54-4E5C-8F3E-EFEF24EACFED}" presName="spacer" presStyleCnt="0"/>
      <dgm:spPr/>
    </dgm:pt>
    <dgm:pt modelId="{A79BAB6F-277D-4DD0-8A30-4327542B7FD6}" type="pres">
      <dgm:prSet presAssocID="{D2CD55B6-AA0A-4CC0-B21B-FACE539B109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CEF31C-6F2A-43D7-A01C-5AF67D97FE22}" srcId="{457DF769-2854-4E1C-B0A1-B704FEE66FF2}" destId="{7312123C-E56B-40EE-9237-EC162D1CD9D0}" srcOrd="0" destOrd="0" parTransId="{F8BB7774-68D8-4598-9764-5E9626A25549}" sibTransId="{D5492334-6B54-4E5C-8F3E-EFEF24EACFED}"/>
    <dgm:cxn modelId="{37B8F438-1011-49FB-BC14-EB38FFDC4073}" type="presOf" srcId="{457DF769-2854-4E1C-B0A1-B704FEE66FF2}" destId="{3A17EF6C-0882-4BDB-988B-80A1C8C040D7}" srcOrd="0" destOrd="0" presId="urn:microsoft.com/office/officeart/2005/8/layout/vList2"/>
    <dgm:cxn modelId="{406D926D-7455-40A1-8C3A-3DD8D3F6F8A7}" srcId="{457DF769-2854-4E1C-B0A1-B704FEE66FF2}" destId="{D2CD55B6-AA0A-4CC0-B21B-FACE539B1091}" srcOrd="1" destOrd="0" parTransId="{0036130E-54A2-4EF4-A388-EEDBB0FAB2E6}" sibTransId="{AA20FA5E-6AAF-4F62-BAF8-48C8CDF728F2}"/>
    <dgm:cxn modelId="{16F0F787-E315-4481-9E57-46BBC2AB20BE}" type="presOf" srcId="{D2CD55B6-AA0A-4CC0-B21B-FACE539B1091}" destId="{A79BAB6F-277D-4DD0-8A30-4327542B7FD6}" srcOrd="0" destOrd="0" presId="urn:microsoft.com/office/officeart/2005/8/layout/vList2"/>
    <dgm:cxn modelId="{8FC821A4-A92F-49F4-9A37-1D5B92B95BF2}" type="presOf" srcId="{7312123C-E56B-40EE-9237-EC162D1CD9D0}" destId="{DE30E8A5-493A-4E8B-BC68-369635F565E6}" srcOrd="0" destOrd="0" presId="urn:microsoft.com/office/officeart/2005/8/layout/vList2"/>
    <dgm:cxn modelId="{99121739-7EFC-4BD2-B0E0-AE066FE403F7}" type="presParOf" srcId="{3A17EF6C-0882-4BDB-988B-80A1C8C040D7}" destId="{DE30E8A5-493A-4E8B-BC68-369635F565E6}" srcOrd="0" destOrd="0" presId="urn:microsoft.com/office/officeart/2005/8/layout/vList2"/>
    <dgm:cxn modelId="{0061A36C-463A-4AC2-A211-887E6BDC890E}" type="presParOf" srcId="{3A17EF6C-0882-4BDB-988B-80A1C8C040D7}" destId="{54039408-68C1-476C-B3B0-4F4876F0EFB5}" srcOrd="1" destOrd="0" presId="urn:microsoft.com/office/officeart/2005/8/layout/vList2"/>
    <dgm:cxn modelId="{0C5C3E25-F300-43E0-A9F8-EC29C536F483}" type="presParOf" srcId="{3A17EF6C-0882-4BDB-988B-80A1C8C040D7}" destId="{A79BAB6F-277D-4DD0-8A30-4327542B7F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168FA4-0701-4274-9A21-97D1B89CC32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B0745E-00E9-4592-9BFA-7BE0E9256F2B}">
      <dgm:prSet/>
      <dgm:spPr/>
      <dgm:t>
        <a:bodyPr/>
        <a:lstStyle/>
        <a:p>
          <a:r>
            <a:rPr lang="en-US" dirty="0"/>
            <a:t>Purchase was Target Variables</a:t>
          </a:r>
        </a:p>
      </dgm:t>
    </dgm:pt>
    <dgm:pt modelId="{7EC5E478-ABB8-4324-8BA3-06CBB0560EB6}" type="parTrans" cxnId="{11E9650C-AFD5-405A-8D05-F20C79501CD5}">
      <dgm:prSet/>
      <dgm:spPr/>
      <dgm:t>
        <a:bodyPr/>
        <a:lstStyle/>
        <a:p>
          <a:endParaRPr lang="en-US"/>
        </a:p>
      </dgm:t>
    </dgm:pt>
    <dgm:pt modelId="{F84B3152-4528-4F32-9D36-FFCA6046CC78}" type="sibTrans" cxnId="{11E9650C-AFD5-405A-8D05-F20C79501CD5}">
      <dgm:prSet/>
      <dgm:spPr/>
      <dgm:t>
        <a:bodyPr/>
        <a:lstStyle/>
        <a:p>
          <a:endParaRPr lang="en-US"/>
        </a:p>
      </dgm:t>
    </dgm:pt>
    <dgm:pt modelId="{808130F2-C11C-4BA1-8AE3-8765925221E8}">
      <dgm:prSet/>
      <dgm:spPr/>
      <dgm:t>
        <a:bodyPr/>
        <a:lstStyle/>
        <a:p>
          <a:r>
            <a:rPr lang="en-US"/>
            <a:t>All others were independent variables except Product Category_3</a:t>
          </a:r>
        </a:p>
      </dgm:t>
    </dgm:pt>
    <dgm:pt modelId="{26A7D764-9E44-4EB2-B579-16F1A372E9E5}" type="parTrans" cxnId="{0E21CD52-C5CB-4999-A2A3-3C0D74A134EC}">
      <dgm:prSet/>
      <dgm:spPr/>
      <dgm:t>
        <a:bodyPr/>
        <a:lstStyle/>
        <a:p>
          <a:endParaRPr lang="en-US"/>
        </a:p>
      </dgm:t>
    </dgm:pt>
    <dgm:pt modelId="{AA201BD9-F0DC-449D-8E07-CD6E6E2B44FE}" type="sibTrans" cxnId="{0E21CD52-C5CB-4999-A2A3-3C0D74A134EC}">
      <dgm:prSet/>
      <dgm:spPr/>
      <dgm:t>
        <a:bodyPr/>
        <a:lstStyle/>
        <a:p>
          <a:endParaRPr lang="en-US"/>
        </a:p>
      </dgm:t>
    </dgm:pt>
    <dgm:pt modelId="{8EBECFBC-93AB-4755-BAE1-44C93E12FBFD}" type="pres">
      <dgm:prSet presAssocID="{CF168FA4-0701-4274-9A21-97D1B89CC323}" presName="linear" presStyleCnt="0">
        <dgm:presLayoutVars>
          <dgm:animLvl val="lvl"/>
          <dgm:resizeHandles val="exact"/>
        </dgm:presLayoutVars>
      </dgm:prSet>
      <dgm:spPr/>
    </dgm:pt>
    <dgm:pt modelId="{56957117-1FDB-41AD-BF8A-AEAE771DE3AD}" type="pres">
      <dgm:prSet presAssocID="{13B0745E-00E9-4592-9BFA-7BE0E9256F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A3B873-A3E6-43E3-B9A7-E6FE4291A71A}" type="pres">
      <dgm:prSet presAssocID="{F84B3152-4528-4F32-9D36-FFCA6046CC78}" presName="spacer" presStyleCnt="0"/>
      <dgm:spPr/>
    </dgm:pt>
    <dgm:pt modelId="{E1DF5B4B-BC3C-4485-A6F0-5E4EDE98FD92}" type="pres">
      <dgm:prSet presAssocID="{808130F2-C11C-4BA1-8AE3-8765925221E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1E9650C-AFD5-405A-8D05-F20C79501CD5}" srcId="{CF168FA4-0701-4274-9A21-97D1B89CC323}" destId="{13B0745E-00E9-4592-9BFA-7BE0E9256F2B}" srcOrd="0" destOrd="0" parTransId="{7EC5E478-ABB8-4324-8BA3-06CBB0560EB6}" sibTransId="{F84B3152-4528-4F32-9D36-FFCA6046CC78}"/>
    <dgm:cxn modelId="{BDD0C03D-33A6-4F81-B8E9-3385AD4CAE3E}" type="presOf" srcId="{808130F2-C11C-4BA1-8AE3-8765925221E8}" destId="{E1DF5B4B-BC3C-4485-A6F0-5E4EDE98FD92}" srcOrd="0" destOrd="0" presId="urn:microsoft.com/office/officeart/2005/8/layout/vList2"/>
    <dgm:cxn modelId="{C8FD4B49-E862-4FEE-A792-72B5A8F3CB2B}" type="presOf" srcId="{CF168FA4-0701-4274-9A21-97D1B89CC323}" destId="{8EBECFBC-93AB-4755-BAE1-44C93E12FBFD}" srcOrd="0" destOrd="0" presId="urn:microsoft.com/office/officeart/2005/8/layout/vList2"/>
    <dgm:cxn modelId="{2453096D-B48E-44B9-B316-2BCCAF27798F}" type="presOf" srcId="{13B0745E-00E9-4592-9BFA-7BE0E9256F2B}" destId="{56957117-1FDB-41AD-BF8A-AEAE771DE3AD}" srcOrd="0" destOrd="0" presId="urn:microsoft.com/office/officeart/2005/8/layout/vList2"/>
    <dgm:cxn modelId="{0E21CD52-C5CB-4999-A2A3-3C0D74A134EC}" srcId="{CF168FA4-0701-4274-9A21-97D1B89CC323}" destId="{808130F2-C11C-4BA1-8AE3-8765925221E8}" srcOrd="1" destOrd="0" parTransId="{26A7D764-9E44-4EB2-B579-16F1A372E9E5}" sibTransId="{AA201BD9-F0DC-449D-8E07-CD6E6E2B44FE}"/>
    <dgm:cxn modelId="{124C8009-E7E6-4D14-A56A-02B033C968E5}" type="presParOf" srcId="{8EBECFBC-93AB-4755-BAE1-44C93E12FBFD}" destId="{56957117-1FDB-41AD-BF8A-AEAE771DE3AD}" srcOrd="0" destOrd="0" presId="urn:microsoft.com/office/officeart/2005/8/layout/vList2"/>
    <dgm:cxn modelId="{BDE2FEAE-ABE5-4EB0-B1D5-DD315FF5E02D}" type="presParOf" srcId="{8EBECFBC-93AB-4755-BAE1-44C93E12FBFD}" destId="{E7A3B873-A3E6-43E3-B9A7-E6FE4291A71A}" srcOrd="1" destOrd="0" presId="urn:microsoft.com/office/officeart/2005/8/layout/vList2"/>
    <dgm:cxn modelId="{60921CB8-B49E-442D-8288-9820235232A1}" type="presParOf" srcId="{8EBECFBC-93AB-4755-BAE1-44C93E12FBFD}" destId="{E1DF5B4B-BC3C-4485-A6F0-5E4EDE98FD9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316C21-3A42-491C-B119-252C1AE88CC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581A36-3127-4D09-94A3-E93F160A6D69}">
      <dgm:prSet/>
      <dgm:spPr/>
      <dgm:t>
        <a:bodyPr/>
        <a:lstStyle/>
        <a:p>
          <a:r>
            <a:rPr lang="en-US"/>
            <a:t>Hindered predictive power of linear regression model</a:t>
          </a:r>
        </a:p>
      </dgm:t>
    </dgm:pt>
    <dgm:pt modelId="{00224925-0380-440D-92BD-B5430337E622}" type="parTrans" cxnId="{C4B2370C-760C-4E2C-9358-68297C004E7B}">
      <dgm:prSet/>
      <dgm:spPr/>
      <dgm:t>
        <a:bodyPr/>
        <a:lstStyle/>
        <a:p>
          <a:endParaRPr lang="en-US"/>
        </a:p>
      </dgm:t>
    </dgm:pt>
    <dgm:pt modelId="{C1DDBA83-C263-4600-B974-2F4BACDFC164}" type="sibTrans" cxnId="{C4B2370C-760C-4E2C-9358-68297C004E7B}">
      <dgm:prSet/>
      <dgm:spPr/>
      <dgm:t>
        <a:bodyPr/>
        <a:lstStyle/>
        <a:p>
          <a:endParaRPr lang="en-US"/>
        </a:p>
      </dgm:t>
    </dgm:pt>
    <dgm:pt modelId="{68825798-10B5-421F-B388-5D20D3C32B43}">
      <dgm:prSet/>
      <dgm:spPr/>
      <dgm:t>
        <a:bodyPr/>
        <a:lstStyle/>
        <a:p>
          <a:r>
            <a:rPr lang="en-US"/>
            <a:t>Male customers exhibit a trend of shopping in the high and medium purchase price range</a:t>
          </a:r>
        </a:p>
      </dgm:t>
    </dgm:pt>
    <dgm:pt modelId="{7B85DC85-AF24-4941-8F12-A6CDB9810F65}" type="parTrans" cxnId="{9AC45E7A-6C21-4337-9825-594271DC1983}">
      <dgm:prSet/>
      <dgm:spPr/>
      <dgm:t>
        <a:bodyPr/>
        <a:lstStyle/>
        <a:p>
          <a:endParaRPr lang="en-US"/>
        </a:p>
      </dgm:t>
    </dgm:pt>
    <dgm:pt modelId="{A72ED156-378C-487F-9BBF-071C54FFF17E}" type="sibTrans" cxnId="{9AC45E7A-6C21-4337-9825-594271DC1983}">
      <dgm:prSet/>
      <dgm:spPr/>
      <dgm:t>
        <a:bodyPr/>
        <a:lstStyle/>
        <a:p>
          <a:endParaRPr lang="en-US"/>
        </a:p>
      </dgm:t>
    </dgm:pt>
    <dgm:pt modelId="{DCEE5C21-4F7B-4B1C-A9FB-8FBCE320BF02}">
      <dgm:prSet/>
      <dgm:spPr/>
      <dgm:t>
        <a:bodyPr/>
        <a:lstStyle/>
        <a:p>
          <a:r>
            <a:rPr lang="en-US"/>
            <a:t>Logistic Regression &amp; the Neural Nets gives us the same predictive power in terms of the Error /Accuracy.</a:t>
          </a:r>
        </a:p>
      </dgm:t>
    </dgm:pt>
    <dgm:pt modelId="{97E12782-095E-4B4B-B459-CF8AAA588364}" type="parTrans" cxnId="{8FB56FE8-05B2-40A9-912B-87ECCED94A25}">
      <dgm:prSet/>
      <dgm:spPr/>
      <dgm:t>
        <a:bodyPr/>
        <a:lstStyle/>
        <a:p>
          <a:endParaRPr lang="en-US"/>
        </a:p>
      </dgm:t>
    </dgm:pt>
    <dgm:pt modelId="{755AB7BB-87A8-4DF2-B424-60EF86598F26}" type="sibTrans" cxnId="{8FB56FE8-05B2-40A9-912B-87ECCED94A25}">
      <dgm:prSet/>
      <dgm:spPr/>
      <dgm:t>
        <a:bodyPr/>
        <a:lstStyle/>
        <a:p>
          <a:endParaRPr lang="en-US"/>
        </a:p>
      </dgm:t>
    </dgm:pt>
    <dgm:pt modelId="{03B8195B-F091-4307-A6B5-90EA43E8B379}">
      <dgm:prSet/>
      <dgm:spPr/>
      <dgm:t>
        <a:bodyPr/>
        <a:lstStyle/>
        <a:p>
          <a:r>
            <a:rPr lang="en-US" dirty="0"/>
            <a:t>No significant trend by </a:t>
          </a:r>
          <a:r>
            <a:rPr lang="en-US" dirty="0" err="1"/>
            <a:t>Apriori</a:t>
          </a:r>
          <a:r>
            <a:rPr lang="en-US" dirty="0"/>
            <a:t> Algorithm in the customer demographic </a:t>
          </a:r>
        </a:p>
      </dgm:t>
    </dgm:pt>
    <dgm:pt modelId="{3C460426-2C8A-46FD-BA35-B352C44B7F52}" type="parTrans" cxnId="{C0AEAA9D-D60D-4312-86EE-3BC7AAFE962F}">
      <dgm:prSet/>
      <dgm:spPr/>
      <dgm:t>
        <a:bodyPr/>
        <a:lstStyle/>
        <a:p>
          <a:endParaRPr lang="en-US"/>
        </a:p>
      </dgm:t>
    </dgm:pt>
    <dgm:pt modelId="{9467EB12-7446-4769-8B53-34372386CD48}" type="sibTrans" cxnId="{C0AEAA9D-D60D-4312-86EE-3BC7AAFE962F}">
      <dgm:prSet/>
      <dgm:spPr/>
      <dgm:t>
        <a:bodyPr/>
        <a:lstStyle/>
        <a:p>
          <a:endParaRPr lang="en-US"/>
        </a:p>
      </dgm:t>
    </dgm:pt>
    <dgm:pt modelId="{36D42F84-963C-431E-BD82-00B8FCD32829}" type="pres">
      <dgm:prSet presAssocID="{95316C21-3A42-491C-B119-252C1AE88CC5}" presName="matrix" presStyleCnt="0">
        <dgm:presLayoutVars>
          <dgm:chMax val="1"/>
          <dgm:dir/>
          <dgm:resizeHandles val="exact"/>
        </dgm:presLayoutVars>
      </dgm:prSet>
      <dgm:spPr/>
    </dgm:pt>
    <dgm:pt modelId="{35410344-E9CC-4AB2-BE9A-6E1676B17635}" type="pres">
      <dgm:prSet presAssocID="{95316C21-3A42-491C-B119-252C1AE88CC5}" presName="diamond" presStyleLbl="bgShp" presStyleIdx="0" presStyleCnt="1"/>
      <dgm:spPr/>
    </dgm:pt>
    <dgm:pt modelId="{0C9D053E-7119-4550-9E30-98D1886961AD}" type="pres">
      <dgm:prSet presAssocID="{95316C21-3A42-491C-B119-252C1AE88CC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21F5B5-E3A9-4EFC-B47C-BB54205FBF36}" type="pres">
      <dgm:prSet presAssocID="{95316C21-3A42-491C-B119-252C1AE88CC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31AE13-DE22-443F-A6FC-1F5F08AB1490}" type="pres">
      <dgm:prSet presAssocID="{95316C21-3A42-491C-B119-252C1AE88CC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4B98F0F-9079-4983-80A5-FB005471EDA8}" type="pres">
      <dgm:prSet presAssocID="{95316C21-3A42-491C-B119-252C1AE88CC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4B2370C-760C-4E2C-9358-68297C004E7B}" srcId="{95316C21-3A42-491C-B119-252C1AE88CC5}" destId="{5B581A36-3127-4D09-94A3-E93F160A6D69}" srcOrd="0" destOrd="0" parTransId="{00224925-0380-440D-92BD-B5430337E622}" sibTransId="{C1DDBA83-C263-4600-B974-2F4BACDFC164}"/>
    <dgm:cxn modelId="{27B1B026-74B7-4CAD-BDB8-71F08CD99B21}" type="presOf" srcId="{68825798-10B5-421F-B388-5D20D3C32B43}" destId="{AB21F5B5-E3A9-4EFC-B47C-BB54205FBF36}" srcOrd="0" destOrd="0" presId="urn:microsoft.com/office/officeart/2005/8/layout/matrix3"/>
    <dgm:cxn modelId="{A97CC860-1366-4128-BF6A-682ED2C6C210}" type="presOf" srcId="{95316C21-3A42-491C-B119-252C1AE88CC5}" destId="{36D42F84-963C-431E-BD82-00B8FCD32829}" srcOrd="0" destOrd="0" presId="urn:microsoft.com/office/officeart/2005/8/layout/matrix3"/>
    <dgm:cxn modelId="{9AC45E7A-6C21-4337-9825-594271DC1983}" srcId="{95316C21-3A42-491C-B119-252C1AE88CC5}" destId="{68825798-10B5-421F-B388-5D20D3C32B43}" srcOrd="1" destOrd="0" parTransId="{7B85DC85-AF24-4941-8F12-A6CDB9810F65}" sibTransId="{A72ED156-378C-487F-9BBF-071C54FFF17E}"/>
    <dgm:cxn modelId="{647E3E81-7686-4F6B-BED5-EB208FA991AE}" type="presOf" srcId="{DCEE5C21-4F7B-4B1C-A9FB-8FBCE320BF02}" destId="{AF31AE13-DE22-443F-A6FC-1F5F08AB1490}" srcOrd="0" destOrd="0" presId="urn:microsoft.com/office/officeart/2005/8/layout/matrix3"/>
    <dgm:cxn modelId="{C0AEAA9D-D60D-4312-86EE-3BC7AAFE962F}" srcId="{95316C21-3A42-491C-B119-252C1AE88CC5}" destId="{03B8195B-F091-4307-A6B5-90EA43E8B379}" srcOrd="3" destOrd="0" parTransId="{3C460426-2C8A-46FD-BA35-B352C44B7F52}" sibTransId="{9467EB12-7446-4769-8B53-34372386CD48}"/>
    <dgm:cxn modelId="{F59B7FA3-C749-428A-B717-9CA71FA50FE5}" type="presOf" srcId="{03B8195B-F091-4307-A6B5-90EA43E8B379}" destId="{44B98F0F-9079-4983-80A5-FB005471EDA8}" srcOrd="0" destOrd="0" presId="urn:microsoft.com/office/officeart/2005/8/layout/matrix3"/>
    <dgm:cxn modelId="{30086FDE-E958-4A1B-97E2-C811BDD71D37}" type="presOf" srcId="{5B581A36-3127-4D09-94A3-E93F160A6D69}" destId="{0C9D053E-7119-4550-9E30-98D1886961AD}" srcOrd="0" destOrd="0" presId="urn:microsoft.com/office/officeart/2005/8/layout/matrix3"/>
    <dgm:cxn modelId="{8FB56FE8-05B2-40A9-912B-87ECCED94A25}" srcId="{95316C21-3A42-491C-B119-252C1AE88CC5}" destId="{DCEE5C21-4F7B-4B1C-A9FB-8FBCE320BF02}" srcOrd="2" destOrd="0" parTransId="{97E12782-095E-4B4B-B459-CF8AAA588364}" sibTransId="{755AB7BB-87A8-4DF2-B424-60EF86598F26}"/>
    <dgm:cxn modelId="{5374BFFA-BDD3-46E9-96BA-CDD3F28DE9BD}" type="presParOf" srcId="{36D42F84-963C-431E-BD82-00B8FCD32829}" destId="{35410344-E9CC-4AB2-BE9A-6E1676B17635}" srcOrd="0" destOrd="0" presId="urn:microsoft.com/office/officeart/2005/8/layout/matrix3"/>
    <dgm:cxn modelId="{5965EE21-8B77-4121-8D31-A2AD056A0654}" type="presParOf" srcId="{36D42F84-963C-431E-BD82-00B8FCD32829}" destId="{0C9D053E-7119-4550-9E30-98D1886961AD}" srcOrd="1" destOrd="0" presId="urn:microsoft.com/office/officeart/2005/8/layout/matrix3"/>
    <dgm:cxn modelId="{7BFE6D45-55D3-4E9C-B576-044366F4B5FC}" type="presParOf" srcId="{36D42F84-963C-431E-BD82-00B8FCD32829}" destId="{AB21F5B5-E3A9-4EFC-B47C-BB54205FBF36}" srcOrd="2" destOrd="0" presId="urn:microsoft.com/office/officeart/2005/8/layout/matrix3"/>
    <dgm:cxn modelId="{7E63A908-0AA3-4A36-B92A-8B7066B9345B}" type="presParOf" srcId="{36D42F84-963C-431E-BD82-00B8FCD32829}" destId="{AF31AE13-DE22-443F-A6FC-1F5F08AB1490}" srcOrd="3" destOrd="0" presId="urn:microsoft.com/office/officeart/2005/8/layout/matrix3"/>
    <dgm:cxn modelId="{7818CCF7-F76A-45CC-BE67-A44BF519B6C6}" type="presParOf" srcId="{36D42F84-963C-431E-BD82-00B8FCD32829}" destId="{44B98F0F-9079-4983-80A5-FB005471EDA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AE736-F80B-4955-9416-3A03D0758766}">
      <dsp:nvSpPr>
        <dsp:cNvPr id="0" name=""/>
        <dsp:cNvSpPr/>
      </dsp:nvSpPr>
      <dsp:spPr>
        <a:xfrm>
          <a:off x="0" y="25717"/>
          <a:ext cx="6089650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Objectives</a:t>
          </a:r>
        </a:p>
      </dsp:txBody>
      <dsp:txXfrm>
        <a:off x="49176" y="74893"/>
        <a:ext cx="5991298" cy="909018"/>
      </dsp:txXfrm>
    </dsp:sp>
    <dsp:sp modelId="{CF646C5D-E87E-443E-98AC-1D6F724BC6C2}">
      <dsp:nvSpPr>
        <dsp:cNvPr id="0" name=""/>
        <dsp:cNvSpPr/>
      </dsp:nvSpPr>
      <dsp:spPr>
        <a:xfrm>
          <a:off x="0" y="1154047"/>
          <a:ext cx="608965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Data</a:t>
          </a:r>
        </a:p>
      </dsp:txBody>
      <dsp:txXfrm>
        <a:off x="49176" y="1203223"/>
        <a:ext cx="5991298" cy="909018"/>
      </dsp:txXfrm>
    </dsp:sp>
    <dsp:sp modelId="{8B1A3708-83E9-4064-BBD3-2F8EDA11A085}">
      <dsp:nvSpPr>
        <dsp:cNvPr id="0" name=""/>
        <dsp:cNvSpPr/>
      </dsp:nvSpPr>
      <dsp:spPr>
        <a:xfrm>
          <a:off x="0" y="2282377"/>
          <a:ext cx="6089650" cy="10073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Modeling methods used</a:t>
          </a:r>
        </a:p>
      </dsp:txBody>
      <dsp:txXfrm>
        <a:off x="49176" y="2331553"/>
        <a:ext cx="5991298" cy="909018"/>
      </dsp:txXfrm>
    </dsp:sp>
    <dsp:sp modelId="{A4FC054C-32EA-4421-BEA2-FF0006B70475}">
      <dsp:nvSpPr>
        <dsp:cNvPr id="0" name=""/>
        <dsp:cNvSpPr/>
      </dsp:nvSpPr>
      <dsp:spPr>
        <a:xfrm>
          <a:off x="0" y="3410707"/>
          <a:ext cx="6089650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Conclusion</a:t>
          </a:r>
        </a:p>
      </dsp:txBody>
      <dsp:txXfrm>
        <a:off x="49176" y="3459883"/>
        <a:ext cx="5991298" cy="909018"/>
      </dsp:txXfrm>
    </dsp:sp>
    <dsp:sp modelId="{6F688390-95CF-4D5E-8177-72A15D9A941C}">
      <dsp:nvSpPr>
        <dsp:cNvPr id="0" name=""/>
        <dsp:cNvSpPr/>
      </dsp:nvSpPr>
      <dsp:spPr>
        <a:xfrm>
          <a:off x="0" y="4539037"/>
          <a:ext cx="6089650" cy="10073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Q&amp;A</a:t>
          </a:r>
        </a:p>
      </dsp:txBody>
      <dsp:txXfrm>
        <a:off x="49176" y="4588213"/>
        <a:ext cx="5991298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0E8A5-493A-4E8B-BC68-369635F565E6}">
      <dsp:nvSpPr>
        <dsp:cNvPr id="0" name=""/>
        <dsp:cNvSpPr/>
      </dsp:nvSpPr>
      <dsp:spPr>
        <a:xfrm>
          <a:off x="0" y="459792"/>
          <a:ext cx="6513603" cy="2419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Analyze purchasing patterns of the customers of a retail company</a:t>
          </a:r>
        </a:p>
      </dsp:txBody>
      <dsp:txXfrm>
        <a:off x="118113" y="577905"/>
        <a:ext cx="6277377" cy="2183334"/>
      </dsp:txXfrm>
    </dsp:sp>
    <dsp:sp modelId="{A79BAB6F-277D-4DD0-8A30-4327542B7FD6}">
      <dsp:nvSpPr>
        <dsp:cNvPr id="0" name=""/>
        <dsp:cNvSpPr/>
      </dsp:nvSpPr>
      <dsp:spPr>
        <a:xfrm>
          <a:off x="0" y="3006072"/>
          <a:ext cx="6513603" cy="2419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Understand the customer purchase behavior</a:t>
          </a:r>
        </a:p>
      </dsp:txBody>
      <dsp:txXfrm>
        <a:off x="118113" y="3124185"/>
        <a:ext cx="6277377" cy="2183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57117-1FDB-41AD-BF8A-AEAE771DE3AD}">
      <dsp:nvSpPr>
        <dsp:cNvPr id="0" name=""/>
        <dsp:cNvSpPr/>
      </dsp:nvSpPr>
      <dsp:spPr>
        <a:xfrm>
          <a:off x="0" y="1698"/>
          <a:ext cx="6089650" cy="19412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Purchase was Target Variables</a:t>
          </a:r>
        </a:p>
      </dsp:txBody>
      <dsp:txXfrm>
        <a:off x="94766" y="96464"/>
        <a:ext cx="5900118" cy="1751753"/>
      </dsp:txXfrm>
    </dsp:sp>
    <dsp:sp modelId="{E1DF5B4B-BC3C-4485-A6F0-5E4EDE98FD92}">
      <dsp:nvSpPr>
        <dsp:cNvPr id="0" name=""/>
        <dsp:cNvSpPr/>
      </dsp:nvSpPr>
      <dsp:spPr>
        <a:xfrm>
          <a:off x="0" y="2043784"/>
          <a:ext cx="6089650" cy="19412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All others were independent variables except Product Category_3</a:t>
          </a:r>
        </a:p>
      </dsp:txBody>
      <dsp:txXfrm>
        <a:off x="94766" y="2138550"/>
        <a:ext cx="5900118" cy="17517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10344-E9CC-4AB2-BE9A-6E1676B17635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D053E-7119-4550-9E30-98D1886961AD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Hindered predictive power of linear regression model</a:t>
          </a:r>
        </a:p>
      </dsp:txBody>
      <dsp:txXfrm>
        <a:off x="985252" y="671163"/>
        <a:ext cx="2071220" cy="2071220"/>
      </dsp:txXfrm>
    </dsp:sp>
    <dsp:sp modelId="{AB21F5B5-E3A9-4EFC-B47C-BB54205FBF36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Male customers exhibit a trend of shopping in the high and medium purchase price range</a:t>
          </a:r>
        </a:p>
      </dsp:txBody>
      <dsp:txXfrm>
        <a:off x="3457131" y="671163"/>
        <a:ext cx="2071220" cy="2071220"/>
      </dsp:txXfrm>
    </dsp:sp>
    <dsp:sp modelId="{AF31AE13-DE22-443F-A6FC-1F5F08AB1490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Logistic Regression &amp; the Neural Nets gives us the same predictive power in terms of the Error /Accuracy.</a:t>
          </a:r>
        </a:p>
      </dsp:txBody>
      <dsp:txXfrm>
        <a:off x="985252" y="3143042"/>
        <a:ext cx="2071220" cy="2071220"/>
      </dsp:txXfrm>
    </dsp:sp>
    <dsp:sp modelId="{44B98F0F-9079-4983-80A5-FB005471EDA8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significant trend by </a:t>
          </a:r>
          <a:r>
            <a:rPr lang="en-US" sz="1900" kern="1200" dirty="0" err="1"/>
            <a:t>Apriori</a:t>
          </a:r>
          <a:r>
            <a:rPr lang="en-US" sz="1900" kern="1200" dirty="0"/>
            <a:t> Algorithm in the customer demographic </a:t>
          </a:r>
        </a:p>
      </dsp:txBody>
      <dsp:txXfrm>
        <a:off x="3457131" y="3143042"/>
        <a:ext cx="2071220" cy="207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DE75-9CA0-4293-AC9D-B59B8AE936C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4854C-4171-42EE-9497-36C60595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Shraddha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1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 Purchase Ranges: “High”: Error Rate in Testing Data Set: 20.15%, lesser than Naïve Rule error rate of 25.20%; thus, proving to be an effective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2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 Purchase Ranges: “Medium”: Error Rate in Testing Data Set: 35.52%, lesser than Naïve Rule error rate of 59.74%; thus, proving to be an effective model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 Purchase Ranges: “Low”: Error Rate in Testing Data Set: 17.27%, lesser than Naïve Rule error rate of 20.87%; thus, proving to be an effective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4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a continuous target variable with only categorical variables as the predictors, seems to hinder the predictive power of a linear regression model. In our case, the model could only explain 62% of the variability in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Shraddha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5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Shraddha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 Values were encountered in only 2 variables: Product Category 2 (30 % missing values) and Product Category 3 (70% missing values)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3 category field had 70% missing values; so, we dropped it from our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age levels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converted all the categorical variables into three levels namely: High, Medium and Low so that the target marketing is more effective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Adjusted R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64.2%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Selection method: Forward Stepwise</a:t>
            </a:r>
          </a:p>
          <a:p>
            <a:pPr lvl="0"/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Stay in Current City, Gender, City Category, Age, Occupation, Product_Category_1, Product_Category_2</a:t>
            </a:r>
          </a:p>
          <a:p>
            <a:pPr lvl="0"/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Purchase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scatter plot for the Predicted Vs. Actual values indicate that the predictions have been moderately well.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residuals tend to follow a normal distribution.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residuals tend to be very close by the perfect regression line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important predictor was Product_Category_1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9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graph is normally distributed. Therefore, we can say that the residuals are normally distributed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Binned Scatterplot: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displays a binned scatterplot of the predicted values on the vertical axis by the observed values on the horizontal axis. Ideally, the points should lie on a 45-degree line; this view can tell you whether any records are predicted particularly badly by the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model was built for the price range &gt; 20000.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 Product Category Group 1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Inputs: Purchase, Product_Category_1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K=5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Quality: 0.6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Category 10 has highest mean Purchase Price of $23495.43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for Product Category Group 2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Inputs: Purchase, Product_Category_2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K=5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Quality: 0.4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Category 14 has highest mean Purchase Price of $23524.11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4854C-4171-42EE-9497-36C605951D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4465-EF35-4D28-9762-9ACEFDCE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925A5-9FC4-4C76-9617-ABC2C8DE0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8757-5387-4410-8139-8D4204BC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ED28-7747-46D9-819F-0B88346D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9EE8-798C-42C8-B63C-16D3DC31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3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BB32-076D-4D51-978E-6132B315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F408-8C68-411B-85FC-47BF55C8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1D2A-CAB2-4CC7-96AC-BB170DF2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143E-91A1-4D53-BA9B-B1B360BC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9B66-9E85-40B5-8586-858573A7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5A1F4-B097-49A6-BD2C-C6DB5ACF4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5D7AF-4E75-4656-BB19-C92C83DCB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CF2B-0332-498B-ADCE-098C39E1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61A83-1514-4220-BEF4-C51D1C64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84AE-2407-4C5E-B697-2FF7B428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E7C2-7C98-4149-99D0-69044B3C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D6E1-D399-4C50-8080-7B752266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0B1F-29FF-4D21-B798-A590C362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0FD6-D04E-4BC6-BEC6-0CB52F07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2FA1-9D2E-4D37-9C14-07BA100D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C6FB-6B5F-42B9-B0AB-8D8A148B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AFA23-7347-43C2-B5D4-07A4AFF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932B-A417-4229-8C14-17B875E2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DEFE-1578-4537-BFC8-72642F7D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B400-BAC8-4792-B16C-E0181671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B6E7-FB16-40A2-B4DD-5EE6CA3F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8FA7-EC62-49E3-8BDF-8A0D0B973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C37B0-E78A-4D11-9BB3-7660978D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E40B8-2731-4AF2-96A3-C3C2C67E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EB2D9-99A5-42B0-8603-E093523E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8519B-5146-40F2-92A7-6C60F32C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9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A0EF-E741-43A5-96AB-671E8B1C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F97C-BD84-4CC8-9EB0-2D7714A2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73E51-D6C2-46B0-9AD7-1554E2BB1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3E44-E853-4F12-8100-41948D4A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37AE6-3FFB-4D3D-9E42-B3A874225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B972-1670-4904-AA1D-CEF966B7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80374-1059-40FF-AA91-545011CB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8F195-AA41-4269-B717-81D56D56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E168-B02C-4211-972F-21CB964E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B97B4-457A-4B26-A733-62DF8ADC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16954-6F4B-4E58-9DFC-75FA2AA2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5FCA5-448A-4DE7-8D47-B788931B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ABA81-CDBF-49D9-9469-F8A828CF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77B8F-901D-4359-80CC-F72D0F45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36933-CB32-4DC9-BF8C-AA91B080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2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09C1-4979-442F-85BA-F9E4B7E7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6998-B479-4B83-A9FA-BCA80519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3403B-D8FA-4487-ADB2-D745A475B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9C4C8-D580-4CAD-9C1B-43DD485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50C7B-F77A-49D6-B388-9025837A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44DFB-BBA5-42CA-8816-60B38C4C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B42A-B331-4182-B5EA-C36B84A8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CD212-7CB1-4CA1-BB4B-5C95C0023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A7277-A784-401D-91F1-2B7D9CBF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AC76-2484-452F-B620-81AE11A2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40AB6-F38B-4215-96E6-8A0C66A0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8968E-5F62-4FC8-BA0F-DBB9A89A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47D08-BC52-4153-AE72-6178ED65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29C78-50E7-4B85-9D55-D8DD9301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8494-2D23-4D33-8B2E-494156D68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CF82-412F-4FE8-AF08-2C4D2238F83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686A-CC9C-4054-B015-8B14AE4FB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D705-0057-4561-B492-B12EF7283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7508-7201-4B42-9875-6FBD99C7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B3576-16A1-4A43-AE9A-963F1AFF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78" y="1592519"/>
            <a:ext cx="6288586" cy="2757539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dirty="0"/>
              <a:t>CUSTOMER PURCHASE BEHAVIOR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DDC60-B7F5-415C-8CFC-74A7F2320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61" y="4752622"/>
            <a:ext cx="4965813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BY:</a:t>
            </a:r>
          </a:p>
          <a:p>
            <a:pPr algn="l"/>
            <a:r>
              <a:rPr lang="en-US" sz="2000" dirty="0"/>
              <a:t>Gauri Arora, Shraddha Khedkar, </a:t>
            </a:r>
            <a:r>
              <a:rPr lang="en-US" sz="2000" dirty="0" err="1"/>
              <a:t>Ayan</a:t>
            </a:r>
            <a:r>
              <a:rPr lang="en-US" sz="2000" dirty="0"/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val="29651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5AF3-D7E0-4125-AA59-EF64F4D3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NAÏVE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4534-8CAC-44F9-8EFA-E6E15C92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pPr lvl="0"/>
            <a:r>
              <a:rPr lang="en-US" sz="1800" b="1"/>
              <a:t>Naïve Rule</a:t>
            </a:r>
            <a:r>
              <a:rPr lang="en-US" sz="1800"/>
              <a:t> was used to calculate Error rates for Predicting price ranges of “High”, “Medium” &amp; “Low” in the Testing Data set.</a:t>
            </a:r>
          </a:p>
          <a:p>
            <a:pPr lvl="1"/>
            <a:r>
              <a:rPr lang="en-US" sz="1800"/>
              <a:t>Error Rate for “High” price range: 25.20%</a:t>
            </a:r>
          </a:p>
          <a:p>
            <a:pPr lvl="1"/>
            <a:r>
              <a:rPr lang="en-US" sz="1800"/>
              <a:t>Error Rate for “Medium” price range: 59.74%</a:t>
            </a:r>
          </a:p>
          <a:p>
            <a:pPr lvl="1"/>
            <a:r>
              <a:rPr lang="en-US" sz="1800"/>
              <a:t>Error Rate for “Low” price range: 20.87%</a:t>
            </a:r>
          </a:p>
          <a:p>
            <a:endParaRPr lang="en-US" sz="1800"/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F0839-53AE-43AB-8B02-5F2250D3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74" y="1970518"/>
            <a:ext cx="4499811" cy="37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8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B38E8-4F60-48B0-8CEB-8A75A45B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90" y="2541549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APRIORI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5114-2BC5-4C69-A5EF-01C604A8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lvl="0"/>
            <a:r>
              <a:rPr lang="en-US" sz="3200" b="1" dirty="0"/>
              <a:t>High</a:t>
            </a:r>
            <a:r>
              <a:rPr lang="en-US" sz="2400" b="1" dirty="0"/>
              <a:t>: </a:t>
            </a:r>
            <a:r>
              <a:rPr lang="en-US" sz="2400" dirty="0"/>
              <a:t>If a sales transaction contains product categories: 2 to 7 from Product Category Group 2 and the customer is a male, then it is 1.74  times more likely than a general guess, that this is a transaction of a high range of purchase price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24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B38E8-4F60-48B0-8CEB-8A75A45B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90" y="2506039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APRIORI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5114-2BC5-4C69-A5EF-01C604A8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Medium: </a:t>
            </a:r>
            <a:r>
              <a:rPr lang="en-US" sz="2400" dirty="0"/>
              <a:t>If a sales transaction contains product categories: 8 to 14 from Product Category Group 1&amp; product categories: 8 to 12 from Product Category Group 2, then it is 1.243  times more likely than a general guess, that this is a transaction of a medium range of purchase price</a:t>
            </a:r>
          </a:p>
          <a:p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05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B38E8-4F60-48B0-8CEB-8A75A45B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90" y="2559305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APRIORI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5114-2BC5-4C69-A5EF-01C604A8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Low: </a:t>
            </a:r>
            <a:r>
              <a:rPr lang="en-US" sz="2400" dirty="0"/>
              <a:t>If a sales transaction contains product categories: 8 to 14 from Product Category Group 1&amp; product categories: 13 to 18 from Product Category Group 2, then it is 1.562  times more likely than a general guess, that this is a transaction of a low range of purchase price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992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21EA-A651-4461-BF3B-1084CBD6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DDFE-2F23-4069-AC9F-584581C2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dirty="0"/>
              <a:t>Logistic Regression for HIGH</a:t>
            </a:r>
          </a:p>
          <a:p>
            <a:endParaRPr lang="en-US" sz="1800" dirty="0"/>
          </a:p>
          <a:p>
            <a:r>
              <a:rPr lang="en-US" sz="2000" dirty="0"/>
              <a:t>Error Rate in Testing Data Set: 20.15%, lesser than Naïve Rule error rate of 25.20%; thus, proving to be an effective model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05282-7EC1-4777-97DD-65CAC449A9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88566" y="1305017"/>
            <a:ext cx="4811697" cy="2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2311-739B-4044-BC03-276819A6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1625-6596-472B-8489-49777612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dirty="0"/>
              <a:t>Logistic Regression for MEDIUM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Error Rate in Testing Data Set: 35.52%, lesser than Naïve Rule error rate of 59.74%; thus, proving to be an effective model</a:t>
            </a:r>
          </a:p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E5D3D-9CD8-46FD-B6C4-461436FA57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5402" y="1447060"/>
            <a:ext cx="5036597" cy="245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67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5D55-92C8-463E-9B8D-B76F3CC0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A59B-1ED7-4CF9-A38F-5320F3A8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dirty="0"/>
              <a:t>Logistic Regression for LOW</a:t>
            </a:r>
          </a:p>
          <a:p>
            <a:endParaRPr lang="en-US" dirty="0"/>
          </a:p>
          <a:p>
            <a:r>
              <a:rPr lang="en-US" sz="2000" dirty="0"/>
              <a:t>Error Rate in Testing Data Set: 17.27%, lesser than Naïve Rule error rate of 20.87%; thus, proving to be an effective model</a:t>
            </a:r>
          </a:p>
          <a:p>
            <a:endParaRPr lang="en-US" dirty="0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7E587-7057-433B-9462-279788E9EC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7546" y="1642368"/>
            <a:ext cx="4829452" cy="23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2996-FCBE-4931-9322-DB6F82AE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NEURAL 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D46F-D2F6-43CF-AFCC-85BB378A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Neural Nets for Price Range High</a:t>
            </a:r>
          </a:p>
          <a:p>
            <a:endParaRPr lang="en-US" sz="1800"/>
          </a:p>
        </p:txBody>
      </p:sp>
      <p:sp>
        <p:nvSpPr>
          <p:cNvPr id="12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44DAD-3F59-4ABD-B060-8E492539D2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0914" y="2547891"/>
            <a:ext cx="5001086" cy="24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4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85B5-C362-4017-B097-5A8F589C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NEURAL NETS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97891-B16B-48E4-8F73-791120EB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Neural Nets for Price Range Medium</a:t>
            </a:r>
          </a:p>
          <a:p>
            <a:endParaRPr lang="en-US" sz="1800"/>
          </a:p>
        </p:txBody>
      </p:sp>
      <p:sp>
        <p:nvSpPr>
          <p:cNvPr id="17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0B6C5-0B28-4115-AFBF-15998F0E0F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26423" y="2654422"/>
            <a:ext cx="4965575" cy="23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0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169A-5139-4034-9662-76DB24E8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NEURAL NETS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6BDD8-0B29-4927-A60B-D42482C1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Neural Nets for Price Range Low</a:t>
            </a:r>
          </a:p>
          <a:p>
            <a:endParaRPr lang="en-US" sz="1800"/>
          </a:p>
          <a:p>
            <a:endParaRPr lang="en-US" sz="1800"/>
          </a:p>
        </p:txBody>
      </p:sp>
      <p:sp>
        <p:nvSpPr>
          <p:cNvPr id="17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D7830-B8B1-4D09-83F2-796E4A3067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35302" y="2521258"/>
            <a:ext cx="48738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56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95620-4DD3-4CA9-9591-351AF78D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88" y="1042553"/>
            <a:ext cx="3335594" cy="392063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96A39A3-8893-4BDD-825B-F3B11DB41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979343"/>
              </p:ext>
            </p:extLst>
          </p:nvPr>
        </p:nvGraphicFramePr>
        <p:xfrm>
          <a:off x="5492493" y="216810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966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B07F3-3E9A-4255-8880-E1114002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077F0D-95D4-43ED-BD61-D6F730D37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042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780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ACD84-0A73-49AF-A536-1E3FB4A9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088F-022C-46ED-82EE-E34ABBD2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8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1007-99B6-4F8B-B7D4-0734EE8F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0B4C996-65CF-401D-9F86-874005837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2125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71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2D96C-7FC3-4CB6-B35A-20418419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B4C3-9508-48F0-9020-D63B4171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982" y="2806705"/>
            <a:ext cx="4981872" cy="3018406"/>
          </a:xfrm>
        </p:spPr>
        <p:txBody>
          <a:bodyPr>
            <a:normAutofit/>
          </a:bodyPr>
          <a:lstStyle/>
          <a:p>
            <a:r>
              <a:rPr lang="en-US" sz="2000" dirty="0"/>
              <a:t>550068 records and 12 variables</a:t>
            </a:r>
          </a:p>
          <a:p>
            <a:r>
              <a:rPr lang="en-US" sz="2000" dirty="0"/>
              <a:t>11 nominal variables</a:t>
            </a:r>
          </a:p>
          <a:p>
            <a:r>
              <a:rPr lang="en-US" sz="2000" dirty="0"/>
              <a:t>Missing values in only 2 variables</a:t>
            </a:r>
          </a:p>
          <a:p>
            <a:r>
              <a:rPr lang="en-US" sz="2000" dirty="0"/>
              <a:t>Information about Demographics, product details and total purchase amount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0C550-E795-4397-BDCC-A1E8F76B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35764"/>
              </p:ext>
            </p:extLst>
          </p:nvPr>
        </p:nvGraphicFramePr>
        <p:xfrm>
          <a:off x="6470421" y="2191807"/>
          <a:ext cx="4830597" cy="3985161"/>
        </p:xfrm>
        <a:graphic>
          <a:graphicData uri="http://schemas.openxmlformats.org/drawingml/2006/table">
            <a:tbl>
              <a:tblPr firstRow="1" firstCol="1" bandRow="1">
                <a:noFill/>
                <a:tableStyleId>{793D81CF-94F2-401A-BA57-92F5A7B2D0C5}</a:tableStyleId>
              </a:tblPr>
              <a:tblGrid>
                <a:gridCol w="2194396">
                  <a:extLst>
                    <a:ext uri="{9D8B030D-6E8A-4147-A177-3AD203B41FA5}">
                      <a16:colId xmlns:a16="http://schemas.microsoft.com/office/drawing/2014/main" val="3687233789"/>
                    </a:ext>
                  </a:extLst>
                </a:gridCol>
                <a:gridCol w="2636201">
                  <a:extLst>
                    <a:ext uri="{9D8B030D-6E8A-4147-A177-3AD203B41FA5}">
                      <a16:colId xmlns:a16="http://schemas.microsoft.com/office/drawing/2014/main" val="345434510"/>
                    </a:ext>
                  </a:extLst>
                </a:gridCol>
              </a:tblGrid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Variable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Definition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819235"/>
                  </a:ext>
                </a:extLst>
              </a:tr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User_ID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User ID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34595"/>
                  </a:ext>
                </a:extLst>
              </a:tr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Product_ID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Product ID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66214"/>
                  </a:ext>
                </a:extLst>
              </a:tr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Gender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Sex of User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59232"/>
                  </a:ext>
                </a:extLst>
              </a:tr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Age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Age in bins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98543"/>
                  </a:ext>
                </a:extLst>
              </a:tr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Occupation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Occupation (Masked)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506807"/>
                  </a:ext>
                </a:extLst>
              </a:tr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City_Category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Category of the City (A,B,C)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81497"/>
                  </a:ext>
                </a:extLst>
              </a:tr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Stay_In_Current_City_Years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Number of years stay in current city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63214"/>
                  </a:ext>
                </a:extLst>
              </a:tr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Marital_Status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Marital Status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394007"/>
                  </a:ext>
                </a:extLst>
              </a:tr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Product_Category_1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Product Category (Masked)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600175"/>
                  </a:ext>
                </a:extLst>
              </a:tr>
              <a:tr h="4195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Product_Category_2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Product may belong to another category also (Masked)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60209"/>
                  </a:ext>
                </a:extLst>
              </a:tr>
              <a:tr h="4195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Product_Category_3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Product may belong to another category also (Masked)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52060"/>
                  </a:ext>
                </a:extLst>
              </a:tr>
              <a:tr h="285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FFFFFF"/>
                          </a:solidFill>
                          <a:effectLst/>
                        </a:rPr>
                        <a:t>Purchase</a:t>
                      </a:r>
                      <a:endParaRPr lang="en-US" sz="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Purchase Amount (Target Variable)</a:t>
                      </a:r>
                      <a:endParaRPr 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039" marR="70224" marT="70224" marB="70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8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9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529F3-8C99-4665-A8DF-778A5244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F425B9-4D4A-494C-BB29-451C1915C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759560"/>
              </p:ext>
            </p:extLst>
          </p:nvPr>
        </p:nvGraphicFramePr>
        <p:xfrm>
          <a:off x="5492493" y="1435616"/>
          <a:ext cx="6089650" cy="398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45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26D3-165B-4BDA-8477-EF83CCE8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CA4A-932E-4C66-A6F3-0BF196DA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LINEAR REGRESSION</a:t>
            </a:r>
          </a:p>
          <a:p>
            <a:pPr lvl="1"/>
            <a:r>
              <a:rPr lang="en-US" sz="1800"/>
              <a:t>R</a:t>
            </a:r>
            <a:r>
              <a:rPr lang="en-US" sz="1800" baseline="30000"/>
              <a:t>2</a:t>
            </a:r>
            <a:r>
              <a:rPr lang="en-US" sz="1800"/>
              <a:t> = 0.642</a:t>
            </a:r>
          </a:p>
          <a:p>
            <a:pPr lvl="1"/>
            <a:r>
              <a:rPr lang="en-US" sz="1800"/>
              <a:t>Model Selection Method: Forward Stepwise</a:t>
            </a:r>
          </a:p>
          <a:p>
            <a:pPr lvl="1"/>
            <a:endParaRPr lang="en-US" sz="180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95B8D-669C-41F6-A6F3-862007D97A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24800" y="1767884"/>
            <a:ext cx="3945463" cy="4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5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B2B4-B0ED-421B-B910-D441B690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204" y="615056"/>
            <a:ext cx="3521723" cy="1098336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0E4A3C-867A-41A9-A810-3EC7210C3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49" y="3693110"/>
            <a:ext cx="3459578" cy="2681046"/>
          </a:xfrm>
        </p:spPr>
        <p:txBody>
          <a:bodyPr anchor="t">
            <a:normAutofit/>
          </a:bodyPr>
          <a:lstStyle/>
          <a:p>
            <a:r>
              <a:rPr lang="en-US" sz="1800" dirty="0"/>
              <a:t>Normal Distribution of residuals</a:t>
            </a:r>
          </a:p>
          <a:p>
            <a:r>
              <a:rPr lang="en-US" sz="1800" dirty="0"/>
              <a:t>Binned Scatterplot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FC5E80-2008-4AE0-A94D-39CA77BE92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9624" y="3176121"/>
            <a:ext cx="3310457" cy="33557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19164A-1295-4969-B5DB-264B531444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0982" y="251130"/>
            <a:ext cx="5943600" cy="2715895"/>
          </a:xfrm>
          <a:prstGeom prst="rect">
            <a:avLst/>
          </a:prstGeom>
          <a:ln cmpd="thinThick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149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DA3A0-6B7B-4D2C-A6DA-9E05C8DE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K-Means for </a:t>
            </a:r>
            <a:r>
              <a:rPr lang="en-US" sz="5400" dirty="0" err="1">
                <a:solidFill>
                  <a:srgbClr val="FFFFFF"/>
                </a:solidFill>
              </a:rPr>
              <a:t>Product_Category</a:t>
            </a:r>
            <a:r>
              <a:rPr lang="en-US" sz="5400" dirty="0">
                <a:solidFill>
                  <a:srgbClr val="FFFFFF"/>
                </a:solidFill>
              </a:rPr>
              <a:t> Group1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DA76D0-AC21-4906-A307-69AA332B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77" y="1095085"/>
            <a:ext cx="3927245" cy="273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9153F6-92DA-489F-A9C8-0C410C27A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179" y="1099007"/>
            <a:ext cx="3837203" cy="2486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C2CF74-7443-4D24-B2C8-8E3333A40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" y="896645"/>
            <a:ext cx="4015732" cy="29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0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DA3A0-6B7B-4D2C-A6DA-9E05C8DE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K-Means for </a:t>
            </a:r>
            <a:r>
              <a:rPr lang="en-US" sz="5400" dirty="0" err="1">
                <a:solidFill>
                  <a:srgbClr val="FFFFFF"/>
                </a:solidFill>
              </a:rPr>
              <a:t>Product_Category</a:t>
            </a:r>
            <a:r>
              <a:rPr lang="en-US" sz="5400" dirty="0">
                <a:solidFill>
                  <a:srgbClr val="FFFFFF"/>
                </a:solidFill>
              </a:rPr>
              <a:t> Group2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C268A2F-4A68-4D8C-8879-DB0B56B4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62" y="847354"/>
            <a:ext cx="3674189" cy="29288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1B8732-ABDF-4E15-81DE-9987F4814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564" y="1242874"/>
            <a:ext cx="3932472" cy="2186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DA1D4F-C446-417D-B5E2-05DAAE921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714" y="947884"/>
            <a:ext cx="3755612" cy="27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3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1096</Words>
  <Application>Microsoft Office PowerPoint</Application>
  <PresentationFormat>Widescreen</PresentationFormat>
  <Paragraphs>138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CUSTOMER PURCHASE BEHAVIOR ANALYSIS</vt:lpstr>
      <vt:lpstr>AGENDA</vt:lpstr>
      <vt:lpstr>OBJECTIVES</vt:lpstr>
      <vt:lpstr>About Data</vt:lpstr>
      <vt:lpstr>About Variables</vt:lpstr>
      <vt:lpstr>MODELING</vt:lpstr>
      <vt:lpstr>Linear Regression</vt:lpstr>
      <vt:lpstr>K-Means for Product_Category Group1</vt:lpstr>
      <vt:lpstr>K-Means for Product_Category Group2</vt:lpstr>
      <vt:lpstr>NAÏVE RULE</vt:lpstr>
      <vt:lpstr>APRIORI</vt:lpstr>
      <vt:lpstr>APRIORI</vt:lpstr>
      <vt:lpstr>APRIORI</vt:lpstr>
      <vt:lpstr>LOGISTIC REGRESSION</vt:lpstr>
      <vt:lpstr>LOGISTIC REGRESSION</vt:lpstr>
      <vt:lpstr>LOGISTIC REGRESSION</vt:lpstr>
      <vt:lpstr>NEURAL NETS</vt:lpstr>
      <vt:lpstr>NEURAL NETS</vt:lpstr>
      <vt:lpstr>NEURAL NETS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PURCHASE BEHAVIOR ANALYSIS</dc:title>
  <dc:creator>Shraddha Khedkar</dc:creator>
  <cp:lastModifiedBy>Shraddha Khedkar</cp:lastModifiedBy>
  <cp:revision>2</cp:revision>
  <dcterms:created xsi:type="dcterms:W3CDTF">2019-06-06T23:35:05Z</dcterms:created>
  <dcterms:modified xsi:type="dcterms:W3CDTF">2019-06-06T23:40:41Z</dcterms:modified>
</cp:coreProperties>
</file>