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00" r:id="rId2"/>
    <p:sldMasterId id="2147483724" r:id="rId3"/>
  </p:sldMasterIdLst>
  <p:notesMasterIdLst>
    <p:notesMasterId r:id="rId19"/>
  </p:notesMasterIdLst>
  <p:handoutMasterIdLst>
    <p:handoutMasterId r:id="rId20"/>
  </p:handoutMasterIdLst>
  <p:sldIdLst>
    <p:sldId id="5307" r:id="rId4"/>
    <p:sldId id="256" r:id="rId5"/>
    <p:sldId id="5348" r:id="rId6"/>
    <p:sldId id="5349" r:id="rId7"/>
    <p:sldId id="5336" r:id="rId8"/>
    <p:sldId id="5338" r:id="rId9"/>
    <p:sldId id="5352" r:id="rId10"/>
    <p:sldId id="5339" r:id="rId11"/>
    <p:sldId id="5350" r:id="rId12"/>
    <p:sldId id="5340" r:id="rId13"/>
    <p:sldId id="5345" r:id="rId14"/>
    <p:sldId id="5346" r:id="rId15"/>
    <p:sldId id="5341" r:id="rId16"/>
    <p:sldId id="5351" r:id="rId17"/>
    <p:sldId id="534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461360-1FF9-4416-8DAF-4F163E677AEA}">
          <p14:sldIdLst>
            <p14:sldId id="5307"/>
            <p14:sldId id="256"/>
          </p14:sldIdLst>
        </p14:section>
        <p14:section name="Untitled Section" id="{943C930B-2495-4C25-A5BE-8958B5C356DC}">
          <p14:sldIdLst>
            <p14:sldId id="5348"/>
            <p14:sldId id="5349"/>
            <p14:sldId id="5336"/>
            <p14:sldId id="5338"/>
            <p14:sldId id="5352"/>
            <p14:sldId id="5339"/>
            <p14:sldId id="5350"/>
            <p14:sldId id="5340"/>
            <p14:sldId id="5345"/>
            <p14:sldId id="5346"/>
            <p14:sldId id="5341"/>
            <p14:sldId id="5351"/>
            <p14:sldId id="5342"/>
          </p14:sldIdLst>
        </p14:section>
      </p14:sectionLst>
    </p:ext>
    <p:ext uri="{EFAFB233-063F-42B5-8137-9DF3F51BA10A}">
      <p15:sldGuideLst xmlns:p15="http://schemas.microsoft.com/office/powerpoint/2012/main">
        <p15:guide id="1" orient="horz" pos="3912" userDrawn="1">
          <p15:clr>
            <a:srgbClr val="A4A3A4"/>
          </p15:clr>
        </p15:guide>
        <p15:guide id="2" pos="3840">
          <p15:clr>
            <a:srgbClr val="A4A3A4"/>
          </p15:clr>
        </p15:guide>
        <p15:guide id="3" orient="horz" pos="364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Schifando" initials="CS" lastIdx="1" clrIdx="0"/>
  <p:cmAuthor id="2" name="cavanaum1027@gmail.com" initials="c" lastIdx="8" clrIdx="1">
    <p:extLst>
      <p:ext uri="{19B8F6BF-5375-455C-9EA6-DF929625EA0E}">
        <p15:presenceInfo xmlns:p15="http://schemas.microsoft.com/office/powerpoint/2012/main" userId="7f6b6362bff806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3FF"/>
    <a:srgbClr val="4E6395"/>
    <a:srgbClr val="A0B4CE"/>
    <a:srgbClr val="18233F"/>
    <a:srgbClr val="10182C"/>
    <a:srgbClr val="0062FF"/>
    <a:srgbClr val="67A0FF"/>
    <a:srgbClr val="2DAFFC"/>
    <a:srgbClr val="1DB3E1"/>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0512" autoAdjust="0"/>
  </p:normalViewPr>
  <p:slideViewPr>
    <p:cSldViewPr snapToGrid="0" snapToObjects="1">
      <p:cViewPr varScale="1">
        <p:scale>
          <a:sx n="78" d="100"/>
          <a:sy n="78" d="100"/>
        </p:scale>
        <p:origin x="898" y="67"/>
      </p:cViewPr>
      <p:guideLst>
        <p:guide orient="horz" pos="3912"/>
        <p:guide pos="3840"/>
        <p:guide orient="horz" pos="3648"/>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236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88DA73-A535-DC46-B8C5-F4A02902A521}" type="datetimeFigureOut">
              <a:rPr lang="en-US" smtClean="0"/>
              <a:t>7/29/2019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F3A45B-3187-FD47-9D90-B1E431549F51}" type="slidenum">
              <a:rPr lang="en-US" smtClean="0"/>
              <a:t>‹#›</a:t>
            </a:fld>
            <a:endParaRPr lang="en-US"/>
          </a:p>
        </p:txBody>
      </p:sp>
    </p:spTree>
    <p:extLst>
      <p:ext uri="{BB962C8B-B14F-4D97-AF65-F5344CB8AC3E}">
        <p14:creationId xmlns:p14="http://schemas.microsoft.com/office/powerpoint/2010/main" val="1235905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68B97-3BD1-B141-9152-CEDA376B6996}" type="datetimeFigureOut">
              <a:rPr lang="en-US" smtClean="0"/>
              <a:t>7/29/2019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7CA97A-0638-E840-8C03-5D0B62C621A0}" type="slidenum">
              <a:rPr lang="en-US" smtClean="0"/>
              <a:t>‹#›</a:t>
            </a:fld>
            <a:endParaRPr lang="en-US"/>
          </a:p>
        </p:txBody>
      </p:sp>
    </p:spTree>
    <p:extLst>
      <p:ext uri="{BB962C8B-B14F-4D97-AF65-F5344CB8AC3E}">
        <p14:creationId xmlns:p14="http://schemas.microsoft.com/office/powerpoint/2010/main" val="1054240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1</a:t>
            </a:fld>
            <a:endParaRPr lang="en-US"/>
          </a:p>
        </p:txBody>
      </p:sp>
    </p:spTree>
    <p:extLst>
      <p:ext uri="{BB962C8B-B14F-4D97-AF65-F5344CB8AC3E}">
        <p14:creationId xmlns:p14="http://schemas.microsoft.com/office/powerpoint/2010/main" val="2707943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a:solidFill>
                  <a:schemeClr val="tx1"/>
                </a:solidFill>
                <a:effectLst/>
                <a:latin typeface="+mn-lt"/>
                <a:ea typeface="+mn-ea"/>
                <a:cs typeface="+mn-cs"/>
              </a:rPr>
              <a:t>Drive higher enrolment through improved awareness for all categories of farmers</a:t>
            </a:r>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11</a:t>
            </a:fld>
            <a:endParaRPr lang="en-US"/>
          </a:p>
        </p:txBody>
      </p:sp>
    </p:spTree>
    <p:extLst>
      <p:ext uri="{BB962C8B-B14F-4D97-AF65-F5344CB8AC3E}">
        <p14:creationId xmlns:p14="http://schemas.microsoft.com/office/powerpoint/2010/main" val="2719698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Describe the approach of resolving the challenge identified &amp; the outcomes</a:t>
            </a:r>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12</a:t>
            </a:fld>
            <a:endParaRPr lang="en-US"/>
          </a:p>
        </p:txBody>
      </p:sp>
    </p:spTree>
    <p:extLst>
      <p:ext uri="{BB962C8B-B14F-4D97-AF65-F5344CB8AC3E}">
        <p14:creationId xmlns:p14="http://schemas.microsoft.com/office/powerpoint/2010/main" val="2719698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Add GIT link</a:t>
            </a:r>
          </a:p>
        </p:txBody>
      </p:sp>
      <p:sp>
        <p:nvSpPr>
          <p:cNvPr id="4" name="Slide Number Placeholder 3"/>
          <p:cNvSpPr>
            <a:spLocks noGrp="1"/>
          </p:cNvSpPr>
          <p:nvPr>
            <p:ph type="sldNum" sz="quarter" idx="5"/>
          </p:nvPr>
        </p:nvSpPr>
        <p:spPr/>
        <p:txBody>
          <a:bodyPr/>
          <a:lstStyle/>
          <a:p>
            <a:fld id="{0A7CA97A-0638-E840-8C03-5D0B62C621A0}" type="slidenum">
              <a:rPr lang="en-US" smtClean="0"/>
              <a:t>13</a:t>
            </a:fld>
            <a:endParaRPr lang="en-US"/>
          </a:p>
        </p:txBody>
      </p:sp>
    </p:spTree>
    <p:extLst>
      <p:ext uri="{BB962C8B-B14F-4D97-AF65-F5344CB8AC3E}">
        <p14:creationId xmlns:p14="http://schemas.microsoft.com/office/powerpoint/2010/main" val="3524326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Add GIT link</a:t>
            </a:r>
          </a:p>
        </p:txBody>
      </p:sp>
      <p:sp>
        <p:nvSpPr>
          <p:cNvPr id="4" name="Slide Number Placeholder 3"/>
          <p:cNvSpPr>
            <a:spLocks noGrp="1"/>
          </p:cNvSpPr>
          <p:nvPr>
            <p:ph type="sldNum" sz="quarter" idx="5"/>
          </p:nvPr>
        </p:nvSpPr>
        <p:spPr/>
        <p:txBody>
          <a:bodyPr/>
          <a:lstStyle/>
          <a:p>
            <a:fld id="{0A7CA97A-0638-E840-8C03-5D0B62C621A0}" type="slidenum">
              <a:rPr lang="en-US" smtClean="0"/>
              <a:t>14</a:t>
            </a:fld>
            <a:endParaRPr lang="en-US"/>
          </a:p>
        </p:txBody>
      </p:sp>
    </p:spTree>
    <p:extLst>
      <p:ext uri="{BB962C8B-B14F-4D97-AF65-F5344CB8AC3E}">
        <p14:creationId xmlns:p14="http://schemas.microsoft.com/office/powerpoint/2010/main" val="1873526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Add GIT link</a:t>
            </a:r>
          </a:p>
        </p:txBody>
      </p:sp>
      <p:sp>
        <p:nvSpPr>
          <p:cNvPr id="4" name="Slide Number Placeholder 3"/>
          <p:cNvSpPr>
            <a:spLocks noGrp="1"/>
          </p:cNvSpPr>
          <p:nvPr>
            <p:ph type="sldNum" sz="quarter" idx="5"/>
          </p:nvPr>
        </p:nvSpPr>
        <p:spPr/>
        <p:txBody>
          <a:bodyPr/>
          <a:lstStyle/>
          <a:p>
            <a:fld id="{0A7CA97A-0638-E840-8C03-5D0B62C621A0}" type="slidenum">
              <a:rPr lang="en-US" smtClean="0"/>
              <a:t>15</a:t>
            </a:fld>
            <a:endParaRPr lang="en-US"/>
          </a:p>
        </p:txBody>
      </p:sp>
    </p:spTree>
    <p:extLst>
      <p:ext uri="{BB962C8B-B14F-4D97-AF65-F5344CB8AC3E}">
        <p14:creationId xmlns:p14="http://schemas.microsoft.com/office/powerpoint/2010/main" val="42383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description of the problem statement you are trying to resolve. </a:t>
            </a:r>
          </a:p>
        </p:txBody>
      </p:sp>
      <p:sp>
        <p:nvSpPr>
          <p:cNvPr id="4" name="Slide Number Placeholder 3"/>
          <p:cNvSpPr>
            <a:spLocks noGrp="1"/>
          </p:cNvSpPr>
          <p:nvPr>
            <p:ph type="sldNum" sz="quarter" idx="5"/>
          </p:nvPr>
        </p:nvSpPr>
        <p:spPr/>
        <p:txBody>
          <a:bodyPr/>
          <a:lstStyle/>
          <a:p>
            <a:fld id="{0A7CA97A-0638-E840-8C03-5D0B62C621A0}" type="slidenum">
              <a:rPr lang="en-US" smtClean="0"/>
              <a:t>3</a:t>
            </a:fld>
            <a:endParaRPr lang="en-US"/>
          </a:p>
        </p:txBody>
      </p:sp>
    </p:spTree>
    <p:extLst>
      <p:ext uri="{BB962C8B-B14F-4D97-AF65-F5344CB8AC3E}">
        <p14:creationId xmlns:p14="http://schemas.microsoft.com/office/powerpoint/2010/main" val="1546151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description of the problem statement you are trying to resolve. </a:t>
            </a:r>
          </a:p>
        </p:txBody>
      </p:sp>
      <p:sp>
        <p:nvSpPr>
          <p:cNvPr id="4" name="Slide Number Placeholder 3"/>
          <p:cNvSpPr>
            <a:spLocks noGrp="1"/>
          </p:cNvSpPr>
          <p:nvPr>
            <p:ph type="sldNum" sz="quarter" idx="5"/>
          </p:nvPr>
        </p:nvSpPr>
        <p:spPr/>
        <p:txBody>
          <a:bodyPr/>
          <a:lstStyle/>
          <a:p>
            <a:fld id="{0A7CA97A-0638-E840-8C03-5D0B62C621A0}" type="slidenum">
              <a:rPr lang="en-US" smtClean="0"/>
              <a:t>4</a:t>
            </a:fld>
            <a:endParaRPr lang="en-US"/>
          </a:p>
        </p:txBody>
      </p:sp>
    </p:spTree>
    <p:extLst>
      <p:ext uri="{BB962C8B-B14F-4D97-AF65-F5344CB8AC3E}">
        <p14:creationId xmlns:p14="http://schemas.microsoft.com/office/powerpoint/2010/main" val="4265742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Add your digital empathy maps here</a:t>
            </a:r>
          </a:p>
          <a:p>
            <a:pPr marL="171450" indent="-171450">
              <a:buFont typeface="Arial" panose="020B0604020202020204" pitchFamily="34" charset="0"/>
              <a:buChar char="•"/>
            </a:pPr>
            <a:r>
              <a:rPr lang="en-US" dirty="0"/>
              <a:t>Duplicate this slide as needed</a:t>
            </a:r>
          </a:p>
        </p:txBody>
      </p:sp>
      <p:sp>
        <p:nvSpPr>
          <p:cNvPr id="4" name="Slide Number Placeholder 3"/>
          <p:cNvSpPr>
            <a:spLocks noGrp="1"/>
          </p:cNvSpPr>
          <p:nvPr>
            <p:ph type="sldNum" sz="quarter" idx="5"/>
          </p:nvPr>
        </p:nvSpPr>
        <p:spPr/>
        <p:txBody>
          <a:bodyPr/>
          <a:lstStyle/>
          <a:p>
            <a:fld id="{0A7CA97A-0638-E840-8C03-5D0B62C621A0}" type="slidenum">
              <a:rPr lang="en-US" smtClean="0"/>
              <a:t>5</a:t>
            </a:fld>
            <a:endParaRPr lang="en-US"/>
          </a:p>
        </p:txBody>
      </p:sp>
    </p:spTree>
    <p:extLst>
      <p:ext uri="{BB962C8B-B14F-4D97-AF65-F5344CB8AC3E}">
        <p14:creationId xmlns:p14="http://schemas.microsoft.com/office/powerpoint/2010/main" val="809109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raw list of technology that can be used to implement the solution, as well as alternatives. Mention any base code pattern, IBM Cloud service offerings, open source technologies, infrastructure etc.</a:t>
            </a:r>
          </a:p>
        </p:txBody>
      </p:sp>
      <p:sp>
        <p:nvSpPr>
          <p:cNvPr id="4" name="Slide Number Placeholder 3"/>
          <p:cNvSpPr>
            <a:spLocks noGrp="1"/>
          </p:cNvSpPr>
          <p:nvPr>
            <p:ph type="sldNum" sz="quarter" idx="5"/>
          </p:nvPr>
        </p:nvSpPr>
        <p:spPr/>
        <p:txBody>
          <a:bodyPr/>
          <a:lstStyle/>
          <a:p>
            <a:fld id="{0A7CA97A-0638-E840-8C03-5D0B62C621A0}" type="slidenum">
              <a:rPr lang="en-US" smtClean="0"/>
              <a:t>6</a:t>
            </a:fld>
            <a:endParaRPr lang="en-US"/>
          </a:p>
        </p:txBody>
      </p:sp>
    </p:spTree>
    <p:extLst>
      <p:ext uri="{BB962C8B-B14F-4D97-AF65-F5344CB8AC3E}">
        <p14:creationId xmlns:p14="http://schemas.microsoft.com/office/powerpoint/2010/main" val="3192597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Depict the journey of the persona </a:t>
            </a:r>
          </a:p>
        </p:txBody>
      </p:sp>
      <p:sp>
        <p:nvSpPr>
          <p:cNvPr id="4" name="Slide Number Placeholder 3"/>
          <p:cNvSpPr>
            <a:spLocks noGrp="1"/>
          </p:cNvSpPr>
          <p:nvPr>
            <p:ph type="sldNum" sz="quarter" idx="5"/>
          </p:nvPr>
        </p:nvSpPr>
        <p:spPr/>
        <p:txBody>
          <a:bodyPr/>
          <a:lstStyle/>
          <a:p>
            <a:fld id="{0A7CA97A-0638-E840-8C03-5D0B62C621A0}" type="slidenum">
              <a:rPr lang="en-US" smtClean="0"/>
              <a:t>7</a:t>
            </a:fld>
            <a:endParaRPr lang="en-US"/>
          </a:p>
        </p:txBody>
      </p:sp>
    </p:spTree>
    <p:extLst>
      <p:ext uri="{BB962C8B-B14F-4D97-AF65-F5344CB8AC3E}">
        <p14:creationId xmlns:p14="http://schemas.microsoft.com/office/powerpoint/2010/main" val="844283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Describe the approach of resolving the challenge identified &amp; the outcomes</a:t>
            </a:r>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8</a:t>
            </a:fld>
            <a:endParaRPr lang="en-US"/>
          </a:p>
        </p:txBody>
      </p:sp>
    </p:spTree>
    <p:extLst>
      <p:ext uri="{BB962C8B-B14F-4D97-AF65-F5344CB8AC3E}">
        <p14:creationId xmlns:p14="http://schemas.microsoft.com/office/powerpoint/2010/main" val="2719698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Describe the approach of resolving the challenge identified &amp; the outcomes</a:t>
            </a:r>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9</a:t>
            </a:fld>
            <a:endParaRPr lang="en-US"/>
          </a:p>
        </p:txBody>
      </p:sp>
    </p:spTree>
    <p:extLst>
      <p:ext uri="{BB962C8B-B14F-4D97-AF65-F5344CB8AC3E}">
        <p14:creationId xmlns:p14="http://schemas.microsoft.com/office/powerpoint/2010/main" val="2719698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Add architecture diagrams as applicable, e.g. – overall architecture, sequence, deployment etc.</a:t>
            </a:r>
          </a:p>
        </p:txBody>
      </p:sp>
      <p:sp>
        <p:nvSpPr>
          <p:cNvPr id="4" name="Slide Number Placeholder 3"/>
          <p:cNvSpPr>
            <a:spLocks noGrp="1"/>
          </p:cNvSpPr>
          <p:nvPr>
            <p:ph type="sldNum" sz="quarter" idx="5"/>
          </p:nvPr>
        </p:nvSpPr>
        <p:spPr/>
        <p:txBody>
          <a:bodyPr/>
          <a:lstStyle/>
          <a:p>
            <a:fld id="{0A7CA97A-0638-E840-8C03-5D0B62C621A0}" type="slidenum">
              <a:rPr lang="en-US" smtClean="0"/>
              <a:t>10</a:t>
            </a:fld>
            <a:endParaRPr lang="en-US"/>
          </a:p>
        </p:txBody>
      </p:sp>
    </p:spTree>
    <p:extLst>
      <p:ext uri="{BB962C8B-B14F-4D97-AF65-F5344CB8AC3E}">
        <p14:creationId xmlns:p14="http://schemas.microsoft.com/office/powerpoint/2010/main" val="2087474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tiff"/><Relationship Id="rId4" Type="http://schemas.openxmlformats.org/officeDocument/2006/relationships/image" Target="../media/image4.tif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Master" Target="../slideMasters/slideMaster2.xml"/><Relationship Id="rId5" Type="http://schemas.openxmlformats.org/officeDocument/2006/relationships/image" Target="../media/image10.jpeg"/><Relationship Id="rId4" Type="http://schemas.openxmlformats.org/officeDocument/2006/relationships/image" Target="../media/image9.tiff"/></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rgbClr val="2B2B2B"/>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blank">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nsight, text, boxes">
    <p:bg>
      <p:bgPr>
        <a:solidFill>
          <a:srgbClr val="2B2B2B"/>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2" name="Footer Placeholder 1"/>
          <p:cNvSpPr>
            <a:spLocks noGrp="1"/>
          </p:cNvSpPr>
          <p:nvPr>
            <p:ph type="ftr" sz="quarter" idx="18"/>
          </p:nvPr>
        </p:nvSpPr>
        <p:spPr/>
        <p:txBody>
          <a:bodyPr/>
          <a:lstStyle/>
          <a:p>
            <a:r>
              <a:rPr lang="en-US"/>
              <a:t>Group Name / DOC ID / Month XX, 2018 / © 2018 IBM Corporation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black box) over image(s)">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1"/>
          </p:nvPr>
        </p:nvSpPr>
        <p:spPr/>
        <p:txBody>
          <a:bodyPr/>
          <a:lstStyle/>
          <a:p>
            <a:r>
              <a:rPr lang="en-US"/>
              <a:t>Group Name / DOC ID / Month XX, 2018 / © 2018 IBM Corporation</a:t>
            </a:r>
          </a:p>
        </p:txBody>
      </p:sp>
      <p:sp>
        <p:nvSpPr>
          <p:cNvPr id="8" name="Content Placeholder 7"/>
          <p:cNvSpPr>
            <a:spLocks noGrp="1"/>
          </p:cNvSpPr>
          <p:nvPr>
            <p:ph sz="quarter" idx="12"/>
          </p:nvPr>
        </p:nvSpPr>
        <p:spPr>
          <a:xfrm>
            <a:off x="1032667" y="2020679"/>
            <a:ext cx="1012666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ack box) over image(s)">
    <p:bg>
      <p:bgPr>
        <a:solidFill>
          <a:srgbClr val="2B2B2B"/>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p:txBody>
          <a:bodyPr/>
          <a:lstStyle/>
          <a:p>
            <a:r>
              <a:rPr lang="en-US"/>
              <a:t>Group Name / DOC ID / Month XX, 2018 / © 2018 IBM Corporation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black box) over image(s)">
    <p:bg>
      <p:bgPr>
        <a:solidFill>
          <a:srgbClr val="2B2B2B"/>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p:txBody>
          <a:bodyPr/>
          <a:lstStyle/>
          <a:p>
            <a:r>
              <a:rPr lang="en-US"/>
              <a:t>Group Name / DOC ID / Month XX, 2018 / © 2018 IBM Corporation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3"/>
          </p:nvPr>
        </p:nvSpPr>
        <p:spPr/>
        <p:txBody>
          <a:bodyPr/>
          <a:lstStyle/>
          <a:p>
            <a:r>
              <a:rPr lang="en-US"/>
              <a:t>Group Name / DOC ID / Month XX, 2018 / © 2018 IBM Corporation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able">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
        <p:nvSpPr>
          <p:cNvPr id="2" name="Footer Placeholder 1"/>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with footer)">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11"/>
          </p:nvPr>
        </p:nvSpPr>
        <p:spPr/>
        <p:txBody>
          <a:bodyPr/>
          <a:lstStyle/>
          <a:p>
            <a:r>
              <a:rPr lang="en-US"/>
              <a:t>Group Name / DOC ID / Month XX, 2018 / © 2018 IBM Corporation</a:t>
            </a:r>
          </a:p>
        </p:txBody>
      </p:sp>
      <p:sp>
        <p:nvSpPr>
          <p:cNvPr id="7" name="Picture Placeholder 5"/>
          <p:cNvSpPr>
            <a:spLocks noGrp="1"/>
          </p:cNvSpPr>
          <p:nvPr>
            <p:ph type="pic" sz="quarter" idx="12"/>
          </p:nvPr>
        </p:nvSpPr>
        <p:spPr>
          <a:xfrm>
            <a:off x="1161950" y="437323"/>
            <a:ext cx="9730040" cy="5473148"/>
          </a:xfrm>
        </p:spPr>
        <p:txBody>
          <a:body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
        <p:nvSpPr>
          <p:cNvPr id="4" name="Footer Placeholder 3"/>
          <p:cNvSpPr>
            <a:spLocks noGrp="1"/>
          </p:cNvSpPr>
          <p:nvPr>
            <p:ph type="ftr" sz="quarter" idx="13"/>
          </p:nvPr>
        </p:nvSpPr>
        <p:spPr/>
        <p:txBody>
          <a:bodyPr/>
          <a:lstStyle/>
          <a:p>
            <a:r>
              <a:rPr lang="en-US"/>
              <a:t>Group Name / DOC ID / Month XX, 2018 / © 2018 IBM Corporation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bg>
      <p:bgPr>
        <a:solidFill>
          <a:srgbClr val="2B2B2B"/>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2"/>
          </p:nvPr>
        </p:nvSpPr>
        <p:spPr/>
        <p:txBody>
          <a:bodyPr/>
          <a:lstStyle/>
          <a:p>
            <a:r>
              <a:rPr lang="en-US"/>
              <a:t>Group Name / DOC ID / Month XX, 2018 / © 2018 IBM Corporation</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bm sign-off">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30368" y="2914867"/>
            <a:ext cx="1722792" cy="701463"/>
          </a:xfrm>
          <a:prstGeom prst="rect">
            <a:avLst/>
          </a:prstGeom>
        </p:spPr>
      </p:pic>
      <p:sp>
        <p:nvSpPr>
          <p:cNvPr id="2" name="Footer Placeholder 1"/>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Footer Placeholder 8"/>
          <p:cNvSpPr>
            <a:spLocks noGrp="1"/>
          </p:cNvSpPr>
          <p:nvPr>
            <p:ph type="ftr" sz="quarter" idx="3"/>
          </p:nvPr>
        </p:nvSpPr>
        <p:spPr>
          <a:xfrm>
            <a:off x="1428205" y="6435307"/>
            <a:ext cx="7410995"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Group Name / DOC ID / Month XX, 2018 / © 2018 IBM Corporation</a:t>
            </a:r>
          </a:p>
        </p:txBody>
      </p:sp>
    </p:spTree>
    <p:extLst>
      <p:ext uri="{BB962C8B-B14F-4D97-AF65-F5344CB8AC3E}">
        <p14:creationId xmlns:p14="http://schemas.microsoft.com/office/powerpoint/2010/main" val="1118601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text (light background)">
    <p:spTree>
      <p:nvGrpSpPr>
        <p:cNvPr id="1" name=""/>
        <p:cNvGrpSpPr/>
        <p:nvPr/>
      </p:nvGrpSpPr>
      <p:grpSpPr>
        <a:xfrm>
          <a:off x="0" y="0"/>
          <a:ext cx="0" cy="0"/>
          <a:chOff x="0" y="0"/>
          <a:chExt cx="0" cy="0"/>
        </a:xfrm>
      </p:grpSpPr>
      <p:sp>
        <p:nvSpPr>
          <p:cNvPr id="8" name="Rectangle 7"/>
          <p:cNvSpPr/>
          <p:nvPr userDrawn="1"/>
        </p:nvSpPr>
        <p:spPr>
          <a:xfrm>
            <a:off x="6096000" y="0"/>
            <a:ext cx="6096000" cy="6858000"/>
          </a:xfrm>
          <a:prstGeom prst="rect">
            <a:avLst/>
          </a:prstGeom>
          <a:solidFill>
            <a:srgbClr val="A0B4CE"/>
          </a:solidFill>
        </p:spPr>
        <p:txBody>
          <a:bodyPr wrap="square" lIns="0" tIns="0" rIns="0" bIns="0" rtlCol="0" anchor="ctr">
            <a:noAutofit/>
          </a:bodyPr>
          <a:lstStyle/>
          <a:p>
            <a:pPr algn="ctr"/>
            <a:endParaRPr lang="en-US" sz="1600">
              <a:solidFill>
                <a:srgbClr val="FFFFFF"/>
              </a:solidFill>
              <a:latin typeface="Arial"/>
              <a:cs typeface="Arial"/>
            </a:endParaRPr>
          </a:p>
        </p:txBody>
      </p:sp>
      <p:sp>
        <p:nvSpPr>
          <p:cNvPr id="2" name="Title 1"/>
          <p:cNvSpPr>
            <a:spLocks noGrp="1"/>
          </p:cNvSpPr>
          <p:nvPr>
            <p:ph type="title"/>
          </p:nvPr>
        </p:nvSpPr>
        <p:spPr>
          <a:xfrm>
            <a:off x="280416" y="234040"/>
            <a:ext cx="5522885" cy="576036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Group Name / DOC ID / Month XX, 2018 / © 2018 IBM Corporation</a:t>
            </a:r>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6388608" y="268224"/>
            <a:ext cx="5498592" cy="57261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6924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CADE-2DEE-4454-9479-E76C951D09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E5B1BB-2343-4702-B6FD-22D606EFBF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036EE4-D6B6-4175-A293-F54D72C8B63C}"/>
              </a:ext>
            </a:extLst>
          </p:cNvPr>
          <p:cNvSpPr>
            <a:spLocks noGrp="1"/>
          </p:cNvSpPr>
          <p:nvPr>
            <p:ph type="dt" sz="half" idx="10"/>
          </p:nvPr>
        </p:nvSpPr>
        <p:spPr/>
        <p:txBody>
          <a:bodyPr/>
          <a:lstStyle/>
          <a:p>
            <a:fld id="{0F505F56-F44C-4772-B845-219F347EFAE2}" type="datetimeFigureOut">
              <a:rPr lang="en-US" smtClean="0"/>
              <a:t>7/29/2019</a:t>
            </a:fld>
            <a:endParaRPr lang="en-US"/>
          </a:p>
        </p:txBody>
      </p:sp>
      <p:sp>
        <p:nvSpPr>
          <p:cNvPr id="5" name="Footer Placeholder 4">
            <a:extLst>
              <a:ext uri="{FF2B5EF4-FFF2-40B4-BE49-F238E27FC236}">
                <a16:creationId xmlns:a16="http://schemas.microsoft.com/office/drawing/2014/main" id="{972C09BD-6BD5-4382-B5E9-9DB725923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4D4DF-F798-4575-A68C-F0954E8F9ABC}"/>
              </a:ext>
            </a:extLst>
          </p:cNvPr>
          <p:cNvSpPr>
            <a:spLocks noGrp="1"/>
          </p:cNvSpPr>
          <p:nvPr>
            <p:ph type="sldNum" sz="quarter" idx="12"/>
          </p:nvPr>
        </p:nvSpPr>
        <p:spPr/>
        <p:txBody>
          <a:bodyPr/>
          <a:lstStyle/>
          <a:p>
            <a:fld id="{AA3A9BEE-FDC4-4326-ACB5-D006070ADA5E}" type="slidenum">
              <a:rPr lang="en-US" smtClean="0"/>
              <a:t>‹#›</a:t>
            </a:fld>
            <a:endParaRPr lang="en-US"/>
          </a:p>
        </p:txBody>
      </p:sp>
    </p:spTree>
    <p:extLst>
      <p:ext uri="{BB962C8B-B14F-4D97-AF65-F5344CB8AC3E}">
        <p14:creationId xmlns:p14="http://schemas.microsoft.com/office/powerpoint/2010/main" val="37896701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57E2-DBB6-4585-B6D8-ECEC77EFFD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026B21-B687-46ED-8296-5C804B2AF471}"/>
              </a:ext>
            </a:extLst>
          </p:cNvPr>
          <p:cNvSpPr>
            <a:spLocks noGrp="1"/>
          </p:cNvSpPr>
          <p:nvPr>
            <p:ph type="dt" sz="half" idx="10"/>
          </p:nvPr>
        </p:nvSpPr>
        <p:spPr/>
        <p:txBody>
          <a:bodyPr/>
          <a:lstStyle/>
          <a:p>
            <a:fld id="{0F505F56-F44C-4772-B845-219F347EFAE2}" type="datetimeFigureOut">
              <a:rPr lang="en-US" smtClean="0"/>
              <a:t>7/29/2019</a:t>
            </a:fld>
            <a:endParaRPr lang="en-US"/>
          </a:p>
        </p:txBody>
      </p:sp>
      <p:sp>
        <p:nvSpPr>
          <p:cNvPr id="4" name="Footer Placeholder 3">
            <a:extLst>
              <a:ext uri="{FF2B5EF4-FFF2-40B4-BE49-F238E27FC236}">
                <a16:creationId xmlns:a16="http://schemas.microsoft.com/office/drawing/2014/main" id="{07F219AC-EE86-4FB2-B495-7356D8BCF5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6F0BF-A78D-4A53-9DC5-260C1A77DAA3}"/>
              </a:ext>
            </a:extLst>
          </p:cNvPr>
          <p:cNvSpPr>
            <a:spLocks noGrp="1"/>
          </p:cNvSpPr>
          <p:nvPr>
            <p:ph type="sldNum" sz="quarter" idx="12"/>
          </p:nvPr>
        </p:nvSpPr>
        <p:spPr/>
        <p:txBody>
          <a:bodyPr/>
          <a:lstStyle/>
          <a:p>
            <a:fld id="{AA3A9BEE-FDC4-4326-ACB5-D006070ADA5E}" type="slidenum">
              <a:rPr lang="en-US" smtClean="0"/>
              <a:t>‹#›</a:t>
            </a:fld>
            <a:endParaRPr lang="en-US"/>
          </a:p>
        </p:txBody>
      </p:sp>
    </p:spTree>
    <p:extLst>
      <p:ext uri="{BB962C8B-B14F-4D97-AF65-F5344CB8AC3E}">
        <p14:creationId xmlns:p14="http://schemas.microsoft.com/office/powerpoint/2010/main" val="3894525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9"/>
            <a:ext cx="5486401" cy="1902496"/>
          </a:xfrm>
        </p:spPr>
        <p:txBody>
          <a:bodyPr/>
          <a:lstStyle>
            <a:lvl1pPr>
              <a:lnSpc>
                <a:spcPct val="90000"/>
              </a:lnSpc>
              <a:defRPr sz="3200" b="0">
                <a:solidFill>
                  <a:schemeClr val="bg2"/>
                </a:solidFill>
              </a:defRPr>
            </a:lvl1pPr>
          </a:lstStyle>
          <a:p>
            <a:r>
              <a:rPr lang="en-US" dirty="0"/>
              <a:t>Click to edit Master 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sp>
        <p:nvSpPr>
          <p:cNvPr id="8" name="Title 3"/>
          <p:cNvSpPr txBox="1">
            <a:spLocks/>
          </p:cNvSpPr>
          <p:nvPr userDrawn="1"/>
        </p:nvSpPr>
        <p:spPr>
          <a:xfrm>
            <a:off x="304800" y="2174204"/>
            <a:ext cx="5486401" cy="1902496"/>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b="0" kern="1200">
                <a:solidFill>
                  <a:schemeClr val="bg2"/>
                </a:solidFill>
                <a:latin typeface="+mj-lt"/>
                <a:ea typeface="Arial" charset="0"/>
                <a:cs typeface="Arial" charset="0"/>
              </a:defRPr>
            </a:lvl1pPr>
          </a:lstStyle>
          <a:p>
            <a:r>
              <a:rPr lang="en-US" sz="1600" baseline="0"/>
              <a:t>Click to edit Master title style</a:t>
            </a:r>
          </a:p>
        </p:txBody>
      </p:sp>
      <p:pic>
        <p:nvPicPr>
          <p:cNvPr id="9" name="Picture 8">
            <a:extLst>
              <a:ext uri="{FF2B5EF4-FFF2-40B4-BE49-F238E27FC236}">
                <a16:creationId xmlns:a16="http://schemas.microsoft.com/office/drawing/2014/main" id="{0595B842-A2A1-7B4B-939F-A27812F45E07}"/>
              </a:ext>
            </a:extLst>
          </p:cNvPr>
          <p:cNvPicPr>
            <a:picLocks noChangeAspect="1"/>
          </p:cNvPicPr>
          <p:nvPr userDrawn="1"/>
        </p:nvPicPr>
        <p:blipFill>
          <a:blip r:embed="rId3"/>
          <a:stretch>
            <a:fillRect/>
          </a:stretch>
        </p:blipFill>
        <p:spPr>
          <a:xfrm>
            <a:off x="7333111" y="4986499"/>
            <a:ext cx="3405182" cy="1273592"/>
          </a:xfrm>
          <a:prstGeom prst="rect">
            <a:avLst/>
          </a:prstGeom>
        </p:spPr>
      </p:pic>
      <p:pic>
        <p:nvPicPr>
          <p:cNvPr id="2" name="Picture 1">
            <a:extLst>
              <a:ext uri="{FF2B5EF4-FFF2-40B4-BE49-F238E27FC236}">
                <a16:creationId xmlns:a16="http://schemas.microsoft.com/office/drawing/2014/main" id="{FECC1EE2-C655-8A40-A161-19FB52FCB18B}"/>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060980" y="360868"/>
            <a:ext cx="1949445" cy="778154"/>
          </a:xfrm>
          <a:prstGeom prst="rect">
            <a:avLst/>
          </a:prstGeom>
        </p:spPr>
      </p:pic>
      <p:pic>
        <p:nvPicPr>
          <p:cNvPr id="7" name="Picture 6">
            <a:extLst>
              <a:ext uri="{FF2B5EF4-FFF2-40B4-BE49-F238E27FC236}">
                <a16:creationId xmlns:a16="http://schemas.microsoft.com/office/drawing/2014/main" id="{C54D3FBA-7554-CC45-98F9-CB1575764BC3}"/>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8416581" y="1555802"/>
            <a:ext cx="1238242" cy="1050030"/>
          </a:xfrm>
          <a:prstGeom prst="rect">
            <a:avLst/>
          </a:prstGeom>
        </p:spPr>
      </p:pic>
      <p:pic>
        <p:nvPicPr>
          <p:cNvPr id="1026" name="Picture 2" descr="merican Red Cross logo.svg"/>
          <p:cNvPicPr>
            <a:picLocks noChangeAspect="1" noChangeArrowheads="1"/>
          </p:cNvPicPr>
          <p:nvPr userDrawn="1"/>
        </p:nvPicPr>
        <p:blipFill>
          <a:blip r:embed="rId6">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7333111" y="3202845"/>
            <a:ext cx="3405182" cy="1150399"/>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vider">
    <p:bg>
      <p:bgPr>
        <a:solidFill>
          <a:schemeClr val="bg2"/>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2"/>
          </p:nvPr>
        </p:nvSpPr>
        <p:spPr/>
        <p:txBody>
          <a:bodyPr/>
          <a:lstStyle/>
          <a:p>
            <a:r>
              <a:rPr lang="en-US"/>
              <a:t>Group Name / DOC ID / Month XX, 2018 / © 2018 IBM Corporation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
        <p:nvSpPr>
          <p:cNvPr id="4" name="Footer Placeholder 3"/>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
        <p:nvSpPr>
          <p:cNvPr id="4" name="Footer Placeholder 3"/>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7"/>
          </p:nvPr>
        </p:nvSpPr>
        <p:spPr/>
        <p:txBody>
          <a:bodyPr/>
          <a:lstStyle/>
          <a:p>
            <a:r>
              <a:rPr lang="en-US"/>
              <a:t>Group Name / DOC ID / Month XX, 2018 / © 2018 IBM Corporation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text, half-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6"/>
          </p:nvPr>
        </p:nvSpPr>
        <p:spPr/>
        <p:txBody>
          <a:bodyPr/>
          <a:lstStyle/>
          <a:p>
            <a:r>
              <a:rPr lang="en-US"/>
              <a:t>Group Name / DOC ID / Month XX, 2018 / © 2018 IBM Corporation</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6"/>
          </p:nvPr>
        </p:nvSpPr>
        <p:spPr/>
        <p:txBody>
          <a:bodyPr/>
          <a:lstStyle/>
          <a:p>
            <a:r>
              <a:rPr lang="en-US"/>
              <a:t>Group Name / DOC ID / Month XX, 2018 / © 2018 IBM Corporation</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FE5DEF7E-4003-A04C-905B-FEE1E27C729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665150" y="6248534"/>
            <a:ext cx="1222049" cy="457066"/>
          </a:xfrm>
          <a:prstGeom prst="rect">
            <a:avLst/>
          </a:prstGeom>
        </p:spPr>
      </p:pic>
      <p:pic>
        <p:nvPicPr>
          <p:cNvPr id="3" name="Picture 2">
            <a:extLst>
              <a:ext uri="{FF2B5EF4-FFF2-40B4-BE49-F238E27FC236}">
                <a16:creationId xmlns:a16="http://schemas.microsoft.com/office/drawing/2014/main" id="{61530CDC-9F46-8949-A93E-F7710D459EF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04800" y="6313924"/>
            <a:ext cx="817418" cy="326286"/>
          </a:xfrm>
          <a:prstGeom prst="rect">
            <a:avLst/>
          </a:prstGeom>
        </p:spPr>
      </p:pic>
      <p:pic>
        <p:nvPicPr>
          <p:cNvPr id="6" name="Picture 5">
            <a:extLst>
              <a:ext uri="{FF2B5EF4-FFF2-40B4-BE49-F238E27FC236}">
                <a16:creationId xmlns:a16="http://schemas.microsoft.com/office/drawing/2014/main" id="{835D3C00-42F8-4541-8B65-ACBB97587C53}"/>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806351" y="6379314"/>
            <a:ext cx="384771" cy="326286"/>
          </a:xfrm>
          <a:prstGeom prst="rect">
            <a:avLst/>
          </a:prstGeom>
        </p:spPr>
      </p:pic>
      <p:pic>
        <p:nvPicPr>
          <p:cNvPr id="7" name="Picture 6">
            <a:extLst>
              <a:ext uri="{FF2B5EF4-FFF2-40B4-BE49-F238E27FC236}">
                <a16:creationId xmlns:a16="http://schemas.microsoft.com/office/drawing/2014/main" id="{A9CA1334-BADB-8F4F-B1AE-C4A95D39BBB8}"/>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9623418" y="6347292"/>
            <a:ext cx="587314" cy="326286"/>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blan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insight, text, boxes">
    <p:bg>
      <p:bgPr>
        <a:solidFill>
          <a:schemeClr val="bg2"/>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2" name="Footer Placeholder 1"/>
          <p:cNvSpPr>
            <a:spLocks noGrp="1"/>
          </p:cNvSpPr>
          <p:nvPr>
            <p:ph type="ftr" sz="quarter" idx="18"/>
          </p:nvPr>
        </p:nvSpPr>
        <p:spPr/>
        <p:txBody>
          <a:bodyPr/>
          <a:lstStyle/>
          <a:p>
            <a:r>
              <a:rPr lang="en-US"/>
              <a:t>Group Name / DOC ID / Month XX, 2018 / © 2018 IBM Corporation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black box) over image(s)">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1"/>
          </p:nvPr>
        </p:nvSpPr>
        <p:spPr/>
        <p:txBody>
          <a:bodyPr/>
          <a:lstStyle/>
          <a:p>
            <a:r>
              <a:rPr lang="en-US"/>
              <a:t>Group Name / DOC ID / Month XX, 2018 / © 2018 IBM Corporation</a:t>
            </a:r>
          </a:p>
        </p:txBody>
      </p:sp>
      <p:sp>
        <p:nvSpPr>
          <p:cNvPr id="8" name="Content Placeholder 7"/>
          <p:cNvSpPr>
            <a:spLocks noGrp="1"/>
          </p:cNvSpPr>
          <p:nvPr>
            <p:ph sz="quarter" idx="12"/>
          </p:nvPr>
        </p:nvSpPr>
        <p:spPr>
          <a:xfrm>
            <a:off x="1032667" y="2020679"/>
            <a:ext cx="1012666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black box) over image(s)">
    <p:bg>
      <p:bgPr>
        <a:solidFill>
          <a:schemeClr val="bg2"/>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a:xfrm>
            <a:off x="3352800" y="6435307"/>
            <a:ext cx="5571270" cy="182880"/>
          </a:xfrm>
        </p:spPr>
        <p:txBody>
          <a:bodyPr/>
          <a:lstStyle/>
          <a:p>
            <a:r>
              <a:rPr lang="en-US"/>
              <a:t>Group Name / DOC ID / Month XX, 2018 / © 2018 IBM Corporation</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ext (black box) over image(s)">
    <p:bg>
      <p:bgPr>
        <a:solidFill>
          <a:schemeClr val="bg2"/>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a:p>
        </p:txBody>
      </p:sp>
      <p:sp>
        <p:nvSpPr>
          <p:cNvPr id="2" name="Footer Placeholder 1"/>
          <p:cNvSpPr>
            <a:spLocks noGrp="1"/>
          </p:cNvSpPr>
          <p:nvPr>
            <p:ph type="ftr" sz="quarter" idx="20"/>
          </p:nvPr>
        </p:nvSpPr>
        <p:spPr/>
        <p:txBody>
          <a:bodyPr/>
          <a:lstStyle/>
          <a:p>
            <a:r>
              <a:rPr lang="en-US"/>
              <a:t>Group Name / DOC ID / Month XX, 2018 / © 2018 IBM Corporation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graph">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3"/>
          </p:nvPr>
        </p:nvSpPr>
        <p:spPr/>
        <p:txBody>
          <a:bodyPr/>
          <a:lstStyle/>
          <a:p>
            <a:r>
              <a:rPr lang="en-US"/>
              <a:t>Group Name / DOC ID / Month XX, 2018 / © 2018 IBM Corporation</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able">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
        <p:nvSpPr>
          <p:cNvPr id="2" name="Footer Placeholder 1"/>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with footer)">
    <p:bg>
      <p:bgPr>
        <a:solidFill>
          <a:schemeClr val="bg2"/>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1267968" y="450575"/>
            <a:ext cx="9730040" cy="5473148"/>
          </a:xfrm>
        </p:spPr>
        <p:txBody>
          <a:bodyPr/>
          <a:lstStyle/>
          <a:p>
            <a:endParaRPr lang="en-US"/>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
        <p:nvSpPr>
          <p:cNvPr id="4" name="Footer Placeholder 3"/>
          <p:cNvSpPr>
            <a:spLocks noGrp="1"/>
          </p:cNvSpPr>
          <p:nvPr>
            <p:ph type="ftr" sz="quarter" idx="13"/>
          </p:nvPr>
        </p:nvSpPr>
        <p:spPr/>
        <p:txBody>
          <a:bodyPr/>
          <a:lstStyle/>
          <a:p>
            <a:r>
              <a:rPr lang="en-US"/>
              <a:t>Group Name / DOC ID / Month XX, 2018 / © 2018 IBM Corporation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ibm sign-off">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11"/>
          </p:nvPr>
        </p:nvSpPr>
        <p:spPr/>
        <p:txBody>
          <a:bodyPr/>
          <a:lstStyle/>
          <a:p>
            <a:r>
              <a:rPr lang="en-US"/>
              <a:t>Group Name / DOC ID / Month XX, 2018 / © 2018 IBM Corporation</a:t>
            </a:r>
          </a:p>
        </p:txBody>
      </p:sp>
      <p:pic>
        <p:nvPicPr>
          <p:cNvPr id="5" name="Picture 4" descr="ibm_gry.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30367" y="2916935"/>
            <a:ext cx="1737360" cy="704388"/>
          </a:xfrm>
          <a:prstGeom prst="rect">
            <a:avLst/>
          </a:prstGeom>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Section divider">
    <p:spTree>
      <p:nvGrpSpPr>
        <p:cNvPr id="1" name=""/>
        <p:cNvGrpSpPr/>
        <p:nvPr/>
      </p:nvGrpSpPr>
      <p:grpSpPr>
        <a:xfrm>
          <a:off x="0" y="0"/>
          <a:ext cx="0" cy="0"/>
          <a:chOff x="0" y="0"/>
          <a:chExt cx="0" cy="0"/>
        </a:xfrm>
      </p:grpSpPr>
      <p:sp>
        <p:nvSpPr>
          <p:cNvPr id="2" name="Title 1"/>
          <p:cNvSpPr>
            <a:spLocks noGrp="1"/>
          </p:cNvSpPr>
          <p:nvPr>
            <p:ph type="ctrTitle"/>
          </p:nvPr>
        </p:nvSpPr>
        <p:spPr>
          <a:xfrm>
            <a:off x="0" y="23214"/>
            <a:ext cx="6260951" cy="2364385"/>
          </a:xfrm>
        </p:spPr>
        <p:txBody>
          <a:bodyPr anchor="b"/>
          <a:lstStyle>
            <a:lvl1pPr marL="228600" algn="l">
              <a:defRPr sz="6000"/>
            </a:lvl1pPr>
          </a:lstStyle>
          <a:p>
            <a:r>
              <a:rPr lang="en-US" dirty="0"/>
              <a:t>Click to edit Master title style</a:t>
            </a:r>
          </a:p>
        </p:txBody>
      </p:sp>
      <p:sp>
        <p:nvSpPr>
          <p:cNvPr id="3" name="Subtitle 2"/>
          <p:cNvSpPr>
            <a:spLocks noGrp="1"/>
          </p:cNvSpPr>
          <p:nvPr>
            <p:ph type="subTitle" idx="1"/>
          </p:nvPr>
        </p:nvSpPr>
        <p:spPr>
          <a:xfrm>
            <a:off x="0" y="2495773"/>
            <a:ext cx="6260951" cy="1639663"/>
          </a:xfrm>
        </p:spPr>
        <p:txBody>
          <a:bodyPr/>
          <a:lstStyle>
            <a:lvl1pPr marL="22860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F53CFF89-25B9-F548-8F7C-CBACCD28F3CA}" type="slidenum">
              <a:rPr lang="en-US" smtClean="0"/>
              <a:t>‹#›</a:t>
            </a:fld>
            <a:endParaRPr lang="en-US"/>
          </a:p>
        </p:txBody>
      </p:sp>
      <p:sp>
        <p:nvSpPr>
          <p:cNvPr id="7" name="Footer Placeholder 1"/>
          <p:cNvSpPr>
            <a:spLocks noGrp="1"/>
          </p:cNvSpPr>
          <p:nvPr>
            <p:ph type="ftr" sz="quarter" idx="11"/>
          </p:nvPr>
        </p:nvSpPr>
        <p:spPr>
          <a:xfrm>
            <a:off x="1484693" y="6435307"/>
            <a:ext cx="7439377" cy="182880"/>
          </a:xfrm>
        </p:spPr>
        <p:txBody>
          <a:bodyPr/>
          <a:lstStyle/>
          <a:p>
            <a:r>
              <a:rPr lang="en-US"/>
              <a:t>Group Name / DOC ID / Month XX, 2018 / © 2018 IBM Corporation</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ver Slide">
    <p:bg>
      <p:bgPr>
        <a:solidFill>
          <a:srgbClr val="2B2B2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9"/>
            <a:ext cx="5486401" cy="1902496"/>
          </a:xfrm>
        </p:spPr>
        <p:txBody>
          <a:bodyPr/>
          <a:lstStyle>
            <a:lvl1pPr>
              <a:lnSpc>
                <a:spcPct val="90000"/>
              </a:lnSpc>
              <a:defRPr sz="3200" b="0">
                <a:solidFill>
                  <a:schemeClr val="bg2"/>
                </a:solidFill>
              </a:defRPr>
            </a:lvl1pPr>
          </a:lstStyle>
          <a:p>
            <a:r>
              <a:rPr lang="en-US" dirty="0"/>
              <a:t>Click to edit Master 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sp>
        <p:nvSpPr>
          <p:cNvPr id="6" name="Footer Placeholder 5"/>
          <p:cNvSpPr>
            <a:spLocks noGrp="1"/>
          </p:cNvSpPr>
          <p:nvPr>
            <p:ph type="ftr" sz="quarter" idx="10"/>
          </p:nvPr>
        </p:nvSpPr>
        <p:spPr/>
        <p:txBody>
          <a:bodyPr/>
          <a:lstStyle/>
          <a:p>
            <a:r>
              <a:rPr lang="en-US"/>
              <a:t>Group Name / DOC ID / Month XX, 2018 / © 2018 IBM Corporation</a:t>
            </a:r>
          </a:p>
        </p:txBody>
      </p:sp>
      <p:sp>
        <p:nvSpPr>
          <p:cNvPr id="7" name="Slide Number Placeholder 6"/>
          <p:cNvSpPr>
            <a:spLocks noGrp="1"/>
          </p:cNvSpPr>
          <p:nvPr>
            <p:ph type="sldNum" sz="quarter" idx="11"/>
          </p:nvPr>
        </p:nvSpPr>
        <p:spPr/>
        <p:txBody>
          <a:bodyPr/>
          <a:lstStyle/>
          <a:p>
            <a:fld id="{3FD999D4-B456-9943-89B7-30D56181CE18}" type="slidenum">
              <a:rPr lang="en-US" smtClean="0"/>
              <a:pPr/>
              <a:t>‹#›</a:t>
            </a:fld>
            <a:endParaRPr lang="en-US"/>
          </a:p>
        </p:txBody>
      </p:sp>
      <p:sp>
        <p:nvSpPr>
          <p:cNvPr id="8" name="Title 3"/>
          <p:cNvSpPr txBox="1">
            <a:spLocks/>
          </p:cNvSpPr>
          <p:nvPr userDrawn="1"/>
        </p:nvSpPr>
        <p:spPr>
          <a:xfrm>
            <a:off x="304800" y="2174204"/>
            <a:ext cx="5486401" cy="1902496"/>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b="0" kern="1200">
                <a:solidFill>
                  <a:schemeClr val="bg2"/>
                </a:solidFill>
                <a:latin typeface="+mj-lt"/>
                <a:ea typeface="Arial" charset="0"/>
                <a:cs typeface="Arial" charset="0"/>
              </a:defRPr>
            </a:lvl1pPr>
          </a:lstStyle>
          <a:p>
            <a:r>
              <a:rPr lang="en-US" sz="1600" baseline="0"/>
              <a:t>Click to edit Master title style</a:t>
            </a:r>
          </a:p>
        </p:txBody>
      </p:sp>
    </p:spTree>
    <p:extLst>
      <p:ext uri="{BB962C8B-B14F-4D97-AF65-F5344CB8AC3E}">
        <p14:creationId xmlns:p14="http://schemas.microsoft.com/office/powerpoint/2010/main" val="3285298343"/>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p:bg>
      <p:bgPr>
        <a:solidFill>
          <a:srgbClr val="2B2B2B"/>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2"/>
          </p:nvPr>
        </p:nvSpPr>
        <p:spPr/>
        <p:txBody>
          <a:bodyPr/>
          <a:lstStyle/>
          <a:p>
            <a:r>
              <a:rPr lang="en-US"/>
              <a:t>Group Name / DOC ID / Month XX, 2018 / © 2018 IBM Corporation</a:t>
            </a:r>
          </a:p>
        </p:txBody>
      </p:sp>
    </p:spTree>
    <p:extLst>
      <p:ext uri="{BB962C8B-B14F-4D97-AF65-F5344CB8AC3E}">
        <p14:creationId xmlns:p14="http://schemas.microsoft.com/office/powerpoint/2010/main" val="42935288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
        <p:nvSpPr>
          <p:cNvPr id="4" name="Footer Placeholder 3"/>
          <p:cNvSpPr>
            <a:spLocks noGrp="1"/>
          </p:cNvSpPr>
          <p:nvPr>
            <p:ph type="ftr" sz="quarter" idx="14"/>
          </p:nvPr>
        </p:nvSpPr>
        <p:spPr/>
        <p:txBody>
          <a:bodyPr/>
          <a:lstStyle/>
          <a:p>
            <a:r>
              <a:rPr lang="en-US"/>
              <a:t>Group Name / DOC ID / Month XX, 2018 / © 2018 IBM Corporation</a:t>
            </a:r>
          </a:p>
        </p:txBody>
      </p:sp>
    </p:spTree>
    <p:extLst>
      <p:ext uri="{BB962C8B-B14F-4D97-AF65-F5344CB8AC3E}">
        <p14:creationId xmlns:p14="http://schemas.microsoft.com/office/powerpoint/2010/main" val="17968296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extLst>
      <p:ext uri="{BB962C8B-B14F-4D97-AF65-F5344CB8AC3E}">
        <p14:creationId xmlns:p14="http://schemas.microsoft.com/office/powerpoint/2010/main" val="2028748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4"/>
          </p:nvPr>
        </p:nvSpPr>
        <p:spPr/>
        <p:txBody>
          <a:bodyPr/>
          <a:lstStyle/>
          <a:p>
            <a:r>
              <a:rPr lang="en-US"/>
              <a:t>Group Name / DOC ID / Month XX, 2018 / © 2018 IBM Corporation</a:t>
            </a:r>
          </a:p>
        </p:txBody>
      </p:sp>
    </p:spTree>
    <p:extLst>
      <p:ext uri="{BB962C8B-B14F-4D97-AF65-F5344CB8AC3E}">
        <p14:creationId xmlns:p14="http://schemas.microsoft.com/office/powerpoint/2010/main" val="24650844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r>
              <a:rPr lang="en-US"/>
              <a:t>Group Name / DOC ID / Month XX, 2018 / © 2018 IBM Corporation</a:t>
            </a:r>
          </a:p>
        </p:txBody>
      </p:sp>
    </p:spTree>
    <p:extLst>
      <p:ext uri="{BB962C8B-B14F-4D97-AF65-F5344CB8AC3E}">
        <p14:creationId xmlns:p14="http://schemas.microsoft.com/office/powerpoint/2010/main" val="42135998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7"/>
          </p:nvPr>
        </p:nvSpPr>
        <p:spPr/>
        <p:txBody>
          <a:bodyPr/>
          <a:lstStyle/>
          <a:p>
            <a:r>
              <a:rPr lang="en-US"/>
              <a:t>Group Name / DOC ID / Month XX, 2018 / © 2018 IBM Corporation</a:t>
            </a:r>
          </a:p>
        </p:txBody>
      </p:sp>
    </p:spTree>
    <p:extLst>
      <p:ext uri="{BB962C8B-B14F-4D97-AF65-F5344CB8AC3E}">
        <p14:creationId xmlns:p14="http://schemas.microsoft.com/office/powerpoint/2010/main" val="420292813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text, half-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6"/>
          </p:nvPr>
        </p:nvSpPr>
        <p:spPr/>
        <p:txBody>
          <a:bodyPr/>
          <a:lstStyle/>
          <a:p>
            <a:r>
              <a:rPr lang="en-US"/>
              <a:t>Group Name / DOC ID / Month XX, 2018 / © 2018 IBM Corporation</a:t>
            </a:r>
          </a:p>
        </p:txBody>
      </p:sp>
    </p:spTree>
    <p:extLst>
      <p:ext uri="{BB962C8B-B14F-4D97-AF65-F5344CB8AC3E}">
        <p14:creationId xmlns:p14="http://schemas.microsoft.com/office/powerpoint/2010/main" val="302762395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6"/>
          </p:nvPr>
        </p:nvSpPr>
        <p:spPr/>
        <p:txBody>
          <a:bodyPr/>
          <a:lstStyle/>
          <a:p>
            <a:r>
              <a:rPr lang="en-US"/>
              <a:t>Group Name / DOC ID / Month XX, 2018 / © 2018 IBM Corporation</a:t>
            </a:r>
          </a:p>
        </p:txBody>
      </p:sp>
    </p:spTree>
    <p:extLst>
      <p:ext uri="{BB962C8B-B14F-4D97-AF65-F5344CB8AC3E}">
        <p14:creationId xmlns:p14="http://schemas.microsoft.com/office/powerpoint/2010/main" val="39159827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extLst>
      <p:ext uri="{BB962C8B-B14F-4D97-AF65-F5344CB8AC3E}">
        <p14:creationId xmlns:p14="http://schemas.microsoft.com/office/powerpoint/2010/main" val="1995380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blank">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extLst>
      <p:ext uri="{BB962C8B-B14F-4D97-AF65-F5344CB8AC3E}">
        <p14:creationId xmlns:p14="http://schemas.microsoft.com/office/powerpoint/2010/main" val="103587062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insight, text, boxes">
    <p:bg>
      <p:bgPr>
        <a:solidFill>
          <a:srgbClr val="2B2B2B"/>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2" name="Footer Placeholder 1"/>
          <p:cNvSpPr>
            <a:spLocks noGrp="1"/>
          </p:cNvSpPr>
          <p:nvPr>
            <p:ph type="ftr" sz="quarter" idx="18"/>
          </p:nvPr>
        </p:nvSpPr>
        <p:spPr/>
        <p:txBody>
          <a:bodyPr/>
          <a:lstStyle/>
          <a:p>
            <a:r>
              <a:rPr lang="en-US"/>
              <a:t>Group Name / DOC ID / Month XX, 2018 / © 2018 IBM Corporation</a:t>
            </a:r>
          </a:p>
        </p:txBody>
      </p:sp>
    </p:spTree>
    <p:extLst>
      <p:ext uri="{BB962C8B-B14F-4D97-AF65-F5344CB8AC3E}">
        <p14:creationId xmlns:p14="http://schemas.microsoft.com/office/powerpoint/2010/main" val="137310367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black box) over image(s)">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1"/>
          </p:nvPr>
        </p:nvSpPr>
        <p:spPr/>
        <p:txBody>
          <a:bodyPr/>
          <a:lstStyle/>
          <a:p>
            <a:r>
              <a:rPr lang="en-US"/>
              <a:t>Group Name / DOC ID / Month XX, 2018 / © 2018 IBM Corporation</a:t>
            </a:r>
          </a:p>
        </p:txBody>
      </p:sp>
      <p:sp>
        <p:nvSpPr>
          <p:cNvPr id="8" name="Content Placeholder 7"/>
          <p:cNvSpPr>
            <a:spLocks noGrp="1"/>
          </p:cNvSpPr>
          <p:nvPr>
            <p:ph sz="quarter" idx="12"/>
          </p:nvPr>
        </p:nvSpPr>
        <p:spPr>
          <a:xfrm>
            <a:off x="1032667" y="2020679"/>
            <a:ext cx="1012666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531304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black box) over image(s)">
    <p:bg>
      <p:bgPr>
        <a:solidFill>
          <a:srgbClr val="2B2B2B"/>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p:txBody>
          <a:bodyPr/>
          <a:lstStyle/>
          <a:p>
            <a:r>
              <a:rPr lang="en-US"/>
              <a:t>Group Name / DOC ID / Month XX, 2018 / © 2018 IBM Corporation</a:t>
            </a:r>
          </a:p>
        </p:txBody>
      </p:sp>
    </p:spTree>
    <p:extLst>
      <p:ext uri="{BB962C8B-B14F-4D97-AF65-F5344CB8AC3E}">
        <p14:creationId xmlns:p14="http://schemas.microsoft.com/office/powerpoint/2010/main" val="429246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ext (black box) over image(s)">
    <p:bg>
      <p:bgPr>
        <a:solidFill>
          <a:srgbClr val="2B2B2B"/>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p:txBody>
          <a:bodyPr/>
          <a:lstStyle/>
          <a:p>
            <a:r>
              <a:rPr lang="en-US"/>
              <a:t>Group Name / DOC ID / Month XX, 2018 / © 2018 IBM Corporation</a:t>
            </a:r>
          </a:p>
        </p:txBody>
      </p:sp>
    </p:spTree>
    <p:extLst>
      <p:ext uri="{BB962C8B-B14F-4D97-AF65-F5344CB8AC3E}">
        <p14:creationId xmlns:p14="http://schemas.microsoft.com/office/powerpoint/2010/main" val="223456962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graph">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3"/>
          </p:nvPr>
        </p:nvSpPr>
        <p:spPr/>
        <p:txBody>
          <a:bodyPr/>
          <a:lstStyle/>
          <a:p>
            <a:r>
              <a:rPr lang="en-US"/>
              <a:t>Group Name / DOC ID / Month XX, 2018 / © 2018 IBM Corporation</a:t>
            </a:r>
          </a:p>
        </p:txBody>
      </p:sp>
    </p:spTree>
    <p:extLst>
      <p:ext uri="{BB962C8B-B14F-4D97-AF65-F5344CB8AC3E}">
        <p14:creationId xmlns:p14="http://schemas.microsoft.com/office/powerpoint/2010/main" val="23366904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able">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
        <p:nvSpPr>
          <p:cNvPr id="2" name="Footer Placeholder 1"/>
          <p:cNvSpPr>
            <a:spLocks noGrp="1"/>
          </p:cNvSpPr>
          <p:nvPr>
            <p:ph type="ftr" sz="quarter" idx="14"/>
          </p:nvPr>
        </p:nvSpPr>
        <p:spPr/>
        <p:txBody>
          <a:bodyPr/>
          <a:lstStyle/>
          <a:p>
            <a:r>
              <a:rPr lang="en-US"/>
              <a:t>Group Name / DOC ID / Month XX, 2018 / © 2018 IBM Corporation</a:t>
            </a:r>
          </a:p>
        </p:txBody>
      </p:sp>
    </p:spTree>
    <p:extLst>
      <p:ext uri="{BB962C8B-B14F-4D97-AF65-F5344CB8AC3E}">
        <p14:creationId xmlns:p14="http://schemas.microsoft.com/office/powerpoint/2010/main" val="25354536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with footer)">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11"/>
          </p:nvPr>
        </p:nvSpPr>
        <p:spPr/>
        <p:txBody>
          <a:bodyPr/>
          <a:lstStyle/>
          <a:p>
            <a:r>
              <a:rPr lang="en-US"/>
              <a:t>Group Name / DOC ID / Month XX, 2018 / © 2018 IBM Corporation</a:t>
            </a:r>
          </a:p>
        </p:txBody>
      </p:sp>
      <p:sp>
        <p:nvSpPr>
          <p:cNvPr id="7" name="Picture Placeholder 5"/>
          <p:cNvSpPr>
            <a:spLocks noGrp="1"/>
          </p:cNvSpPr>
          <p:nvPr>
            <p:ph type="pic" sz="quarter" idx="12"/>
          </p:nvPr>
        </p:nvSpPr>
        <p:spPr>
          <a:xfrm>
            <a:off x="1161950" y="437323"/>
            <a:ext cx="9730040" cy="5473148"/>
          </a:xfrm>
        </p:spPr>
        <p:txBody>
          <a:bodyPr/>
          <a:lstStyle/>
          <a:p>
            <a:endParaRPr lang="en-US"/>
          </a:p>
        </p:txBody>
      </p:sp>
    </p:spTree>
    <p:extLst>
      <p:ext uri="{BB962C8B-B14F-4D97-AF65-F5344CB8AC3E}">
        <p14:creationId xmlns:p14="http://schemas.microsoft.com/office/powerpoint/2010/main" val="330750663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
        <p:nvSpPr>
          <p:cNvPr id="4" name="Footer Placeholder 3"/>
          <p:cNvSpPr>
            <a:spLocks noGrp="1"/>
          </p:cNvSpPr>
          <p:nvPr>
            <p:ph type="ftr" sz="quarter" idx="13"/>
          </p:nvPr>
        </p:nvSpPr>
        <p:spPr/>
        <p:txBody>
          <a:bodyPr/>
          <a:lstStyle/>
          <a:p>
            <a:r>
              <a:rPr lang="en-US"/>
              <a:t>Group Name / DOC ID / Month XX, 2018 / © 2018 IBM Corporation</a:t>
            </a:r>
          </a:p>
        </p:txBody>
      </p:sp>
    </p:spTree>
    <p:extLst>
      <p:ext uri="{BB962C8B-B14F-4D97-AF65-F5344CB8AC3E}">
        <p14:creationId xmlns:p14="http://schemas.microsoft.com/office/powerpoint/2010/main" val="18782765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ibm sign-off">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30368" y="2914867"/>
            <a:ext cx="1722792" cy="701463"/>
          </a:xfrm>
          <a:prstGeom prst="rect">
            <a:avLst/>
          </a:prstGeom>
        </p:spPr>
      </p:pic>
      <p:sp>
        <p:nvSpPr>
          <p:cNvPr id="2" name="Footer Placeholder 1"/>
          <p:cNvSpPr>
            <a:spLocks noGrp="1"/>
          </p:cNvSpPr>
          <p:nvPr>
            <p:ph type="ftr" sz="quarter" idx="11"/>
          </p:nvPr>
        </p:nvSpPr>
        <p:spPr/>
        <p:txBody>
          <a:bodyPr/>
          <a:lstStyle/>
          <a:p>
            <a:r>
              <a:rPr lang="en-US"/>
              <a:t>Group Name / DOC ID / Month XX, 2018 / © 2018 IBM Corporation</a:t>
            </a:r>
          </a:p>
        </p:txBody>
      </p:sp>
    </p:spTree>
    <p:extLst>
      <p:ext uri="{BB962C8B-B14F-4D97-AF65-F5344CB8AC3E}">
        <p14:creationId xmlns:p14="http://schemas.microsoft.com/office/powerpoint/2010/main" val="351134003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Footer Placeholder 8"/>
          <p:cNvSpPr>
            <a:spLocks noGrp="1"/>
          </p:cNvSpPr>
          <p:nvPr>
            <p:ph type="ftr" sz="quarter" idx="3"/>
          </p:nvPr>
        </p:nvSpPr>
        <p:spPr>
          <a:xfrm>
            <a:off x="1428205" y="6435307"/>
            <a:ext cx="7410995"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Group Name / DOC ID / Month XX, 2018 / © 2018 IBM Corporation</a:t>
            </a:r>
          </a:p>
        </p:txBody>
      </p:sp>
    </p:spTree>
    <p:extLst>
      <p:ext uri="{BB962C8B-B14F-4D97-AF65-F5344CB8AC3E}">
        <p14:creationId xmlns:p14="http://schemas.microsoft.com/office/powerpoint/2010/main" val="1519142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7"/>
          </p:nvPr>
        </p:nvSpPr>
        <p:spPr/>
        <p:txBody>
          <a:bodyPr/>
          <a:lstStyle/>
          <a:p>
            <a:r>
              <a:rPr lang="en-US"/>
              <a:t>Group Name / DOC ID / Month XX, 2018 / © 2018 IBM Corporation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text, half-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6"/>
          </p:nvPr>
        </p:nvSpPr>
        <p:spPr/>
        <p:txBody>
          <a:bodyPr/>
          <a:lstStyle/>
          <a:p>
            <a:r>
              <a:rPr lang="en-US"/>
              <a:t>Group Name / DOC ID / Month XX, 2018 / © 2018 IBM Corporation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6"/>
          </p:nvPr>
        </p:nvSpPr>
        <p:spPr/>
        <p:txBody>
          <a:bodyPr/>
          <a:lstStyle/>
          <a:p>
            <a:r>
              <a:rPr lang="en-US"/>
              <a:t>Group Name / DOC ID / Month XX, 2018 / © 2018 IBM Corporation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B2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1484693" y="6435307"/>
            <a:ext cx="7439377"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a:t>Group Name / DOC ID / Month XX, 2018 / © 2018 IBM Corporation</a:t>
            </a:r>
          </a:p>
        </p:txBody>
      </p:sp>
    </p:spTree>
    <p:extLst>
      <p:ext uri="{BB962C8B-B14F-4D97-AF65-F5344CB8AC3E}">
        <p14:creationId xmlns:p14="http://schemas.microsoft.com/office/powerpoint/2010/main" val="839514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8" r:id="rId4"/>
    <p:sldLayoutId id="2147483670" r:id="rId5"/>
    <p:sldLayoutId id="2147483672" r:id="rId6"/>
    <p:sldLayoutId id="2147483673" r:id="rId7"/>
    <p:sldLayoutId id="2147483674" r:id="rId8"/>
    <p:sldLayoutId id="2147483678" r:id="rId9"/>
    <p:sldLayoutId id="2147483679" r:id="rId10"/>
    <p:sldLayoutId id="2147483680" r:id="rId11"/>
    <p:sldLayoutId id="2147483681" r:id="rId12"/>
    <p:sldLayoutId id="2147483684" r:id="rId13"/>
    <p:sldLayoutId id="2147483685" r:id="rId14"/>
    <p:sldLayoutId id="2147483699" r:id="rId15"/>
    <p:sldLayoutId id="2147483687" r:id="rId16"/>
    <p:sldLayoutId id="2147483692" r:id="rId17"/>
    <p:sldLayoutId id="2147483694" r:id="rId18"/>
    <p:sldLayoutId id="2147483696" r:id="rId19"/>
    <p:sldLayoutId id="2147483697" r:id="rId20"/>
    <p:sldLayoutId id="2147483722" r:id="rId21"/>
    <p:sldLayoutId id="2147483746" r:id="rId22"/>
    <p:sldLayoutId id="2147483747" r:id="rId23"/>
    <p:sldLayoutId id="2147483749" r:id="rId24"/>
  </p:sldLayoutIdLst>
  <p:hf hdr="0" ft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rgbClr val="2B2B2B"/>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1484693" y="6435307"/>
            <a:ext cx="7439377" cy="182880"/>
          </a:xfrm>
          <a:prstGeom prst="rect">
            <a:avLst/>
          </a:prstGeom>
        </p:spPr>
        <p:txBody>
          <a:bodyPr vert="horz" lIns="0" tIns="0" rIns="0" bIns="0" rtlCol="0" anchor="ctr"/>
          <a:lstStyle>
            <a:lvl1pPr algn="l">
              <a:defRPr sz="800" baseline="0">
                <a:solidFill>
                  <a:srgbClr val="2B2B2B"/>
                </a:solidFill>
                <a:latin typeface="+mn-lt"/>
                <a:ea typeface="Arial" charset="0"/>
                <a:cs typeface="Arial" charset="0"/>
              </a:defRPr>
            </a:lvl1pPr>
          </a:lstStyle>
          <a:p>
            <a:r>
              <a:rPr lang="en-US"/>
              <a:t>Group Name / DOC ID / Month XX, 2018 / © 2018 IBM Corporation</a:t>
            </a:r>
          </a:p>
        </p:txBody>
      </p:sp>
    </p:spTree>
    <p:extLst>
      <p:ext uri="{BB962C8B-B14F-4D97-AF65-F5344CB8AC3E}">
        <p14:creationId xmlns:p14="http://schemas.microsoft.com/office/powerpoint/2010/main" val="40791593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Lst>
  <p:hf hdr="0" ftr="0" dt="0"/>
  <p:txStyles>
    <p:titleStyle>
      <a:lvl1pPr algn="l" defTabSz="609585" rtl="0" eaLnBrk="1" latinLnBrk="0" hangingPunct="1">
        <a:lnSpc>
          <a:spcPct val="90000"/>
        </a:lnSpc>
        <a:spcBef>
          <a:spcPct val="0"/>
        </a:spcBef>
        <a:buNone/>
        <a:defRPr sz="3200" kern="1200">
          <a:solidFill>
            <a:srgbClr val="2B2B2B"/>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rgbClr val="2B2B2B"/>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B2B2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1484693" y="6435307"/>
            <a:ext cx="7439377"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a:t>Group Name / DOC ID / Month XX, 2018 / © 2018 IBM Corporation</a:t>
            </a:r>
          </a:p>
        </p:txBody>
      </p:sp>
    </p:spTree>
    <p:extLst>
      <p:ext uri="{BB962C8B-B14F-4D97-AF65-F5344CB8AC3E}">
        <p14:creationId xmlns:p14="http://schemas.microsoft.com/office/powerpoint/2010/main" val="46925114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Lst>
  <p:hf hdr="0" ft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5.xml"/><Relationship Id="rId5" Type="http://schemas.openxmlformats.org/officeDocument/2006/relationships/image" Target="../media/image19.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5.xml"/><Relationship Id="rId5" Type="http://schemas.openxmlformats.org/officeDocument/2006/relationships/image" Target="../media/image20.jp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hyperlink" Target="https://www.youtube.com/watch?v=L_xqOwT2QTg" TargetMode="External"/><Relationship Id="rId2" Type="http://schemas.openxmlformats.org/officeDocument/2006/relationships/notesSlide" Target="../notesSlides/notesSlide12.xml"/><Relationship Id="rId1" Type="http://schemas.openxmlformats.org/officeDocument/2006/relationships/slideLayout" Target="../slideLayouts/slideLayout35.xml"/><Relationship Id="rId6" Type="http://schemas.openxmlformats.org/officeDocument/2006/relationships/hyperlink" Target="https://assistant-chat-eu-gb.watsonplatform.net/web/public/f9f61995-57d6-4490-b37e-9f2a3a75a746" TargetMode="External"/><Relationship Id="rId5" Type="http://schemas.openxmlformats.org/officeDocument/2006/relationships/hyperlink" Target="https://github.com/asarpotdar/cfc-anand" TargetMode="Externa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5.xml"/><Relationship Id="rId5" Type="http://schemas.openxmlformats.org/officeDocument/2006/relationships/image" Target="../media/image21.jp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hyperlink" Target="https://economictimes.indiatimes.com/news/economy/agriculture/why-crop-insurance-schemes-fail-poor-farmers-when-they-are-needed-the-most/articleshow/47052185.cms?from=mdr" TargetMode="External"/><Relationship Id="rId2" Type="http://schemas.openxmlformats.org/officeDocument/2006/relationships/notesSlide" Target="../notesSlides/notesSlide14.xml"/><Relationship Id="rId1" Type="http://schemas.openxmlformats.org/officeDocument/2006/relationships/slideLayout" Target="../slideLayouts/slideLayout35.xml"/><Relationship Id="rId6" Type="http://schemas.openxmlformats.org/officeDocument/2006/relationships/hyperlink" Target="http://www.fao.org/3/a-i5128e.pdf" TargetMode="External"/><Relationship Id="rId5" Type="http://schemas.openxmlformats.org/officeDocument/2006/relationships/hyperlink" Target="https://www.linkedin.com/pulse/blockchain-potential-game-changer-indias-crop-insurance-das" TargetMode="Externa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5.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5.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5.xml"/><Relationship Id="rId5" Type="http://schemas.openxmlformats.org/officeDocument/2006/relationships/image" Target="../media/image16.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5.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5.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5.xml"/><Relationship Id="rId5" Type="http://schemas.openxmlformats.org/officeDocument/2006/relationships/image" Target="../media/image17.jp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5.xml"/><Relationship Id="rId5" Type="http://schemas.openxmlformats.org/officeDocument/2006/relationships/image" Target="../media/image18.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94B52F-E6FA-4E18-990C-7055C939644F}"/>
              </a:ext>
            </a:extLst>
          </p:cNvPr>
          <p:cNvPicPr>
            <a:picLocks noChangeAspect="1"/>
          </p:cNvPicPr>
          <p:nvPr/>
        </p:nvPicPr>
        <p:blipFill>
          <a:blip r:embed="rId3"/>
          <a:stretch>
            <a:fillRect/>
          </a:stretch>
        </p:blipFill>
        <p:spPr>
          <a:xfrm>
            <a:off x="0" y="0"/>
            <a:ext cx="12297529" cy="6858000"/>
          </a:xfrm>
          <a:prstGeom prst="rect">
            <a:avLst/>
          </a:prstGeom>
        </p:spPr>
      </p:pic>
      <p:sp>
        <p:nvSpPr>
          <p:cNvPr id="4" name="TextBox 3">
            <a:extLst>
              <a:ext uri="{FF2B5EF4-FFF2-40B4-BE49-F238E27FC236}">
                <a16:creationId xmlns:a16="http://schemas.microsoft.com/office/drawing/2014/main" id="{68AD46B2-0B59-4BBD-B145-DA9344758372}"/>
              </a:ext>
            </a:extLst>
          </p:cNvPr>
          <p:cNvSpPr txBox="1"/>
          <p:nvPr/>
        </p:nvSpPr>
        <p:spPr>
          <a:xfrm>
            <a:off x="649706" y="5582653"/>
            <a:ext cx="6292516" cy="523220"/>
          </a:xfrm>
          <a:prstGeom prst="rect">
            <a:avLst/>
          </a:prstGeom>
          <a:noFill/>
        </p:spPr>
        <p:txBody>
          <a:bodyPr wrap="square" rtlCol="0">
            <a:spAutoFit/>
          </a:bodyPr>
          <a:lstStyle/>
          <a:p>
            <a:r>
              <a:rPr lang="en-IN" sz="2800" dirty="0" err="1">
                <a:solidFill>
                  <a:schemeClr val="bg2"/>
                </a:solidFill>
                <a:latin typeface="+mj-lt"/>
                <a:cs typeface="Calibri" panose="020F0502020204030204" pitchFamily="34" charset="0"/>
              </a:rPr>
              <a:t>CodeMind</a:t>
            </a:r>
            <a:endParaRPr lang="en-IN" sz="2800" dirty="0">
              <a:solidFill>
                <a:schemeClr val="bg2"/>
              </a:solidFill>
              <a:latin typeface="+mj-lt"/>
              <a:cs typeface="Calibri" panose="020F0502020204030204" pitchFamily="34" charset="0"/>
            </a:endParaRPr>
          </a:p>
        </p:txBody>
      </p:sp>
      <p:pic>
        <p:nvPicPr>
          <p:cNvPr id="6" name="Picture 5">
            <a:extLst>
              <a:ext uri="{FF2B5EF4-FFF2-40B4-BE49-F238E27FC236}">
                <a16:creationId xmlns:a16="http://schemas.microsoft.com/office/drawing/2014/main" id="{ADA16F85-56AA-4EB5-B7B2-58E21304E812}"/>
              </a:ext>
            </a:extLst>
          </p:cNvPr>
          <p:cNvPicPr>
            <a:picLocks noChangeAspect="1"/>
          </p:cNvPicPr>
          <p:nvPr/>
        </p:nvPicPr>
        <p:blipFill>
          <a:blip r:embed="rId4"/>
          <a:stretch>
            <a:fillRect/>
          </a:stretch>
        </p:blipFill>
        <p:spPr>
          <a:xfrm>
            <a:off x="10039350" y="187993"/>
            <a:ext cx="2152650" cy="514350"/>
          </a:xfrm>
          <a:prstGeom prst="rect">
            <a:avLst/>
          </a:prstGeom>
        </p:spPr>
      </p:pic>
    </p:spTree>
    <p:extLst>
      <p:ext uri="{BB962C8B-B14F-4D97-AF65-F5344CB8AC3E}">
        <p14:creationId xmlns:p14="http://schemas.microsoft.com/office/powerpoint/2010/main" val="2525722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165EF9C2-02BA-D349-82FD-069D5EF42ED0}"/>
              </a:ext>
            </a:extLst>
          </p:cNvPr>
          <p:cNvSpPr txBox="1">
            <a:spLocks/>
          </p:cNvSpPr>
          <p:nvPr/>
        </p:nvSpPr>
        <p:spPr>
          <a:xfrm>
            <a:off x="517878" y="2149732"/>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endParaRPr lang="en-US" sz="1800" dirty="0"/>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pic>
        <p:nvPicPr>
          <p:cNvPr id="6" name="Picture 5">
            <a:extLst>
              <a:ext uri="{FF2B5EF4-FFF2-40B4-BE49-F238E27FC236}">
                <a16:creationId xmlns:a16="http://schemas.microsoft.com/office/drawing/2014/main" id="{3AD1EF5E-50B6-4A1F-BF1F-36AF2307D868}"/>
              </a:ext>
            </a:extLst>
          </p:cNvPr>
          <p:cNvPicPr>
            <a:picLocks noChangeAspect="1"/>
          </p:cNvPicPr>
          <p:nvPr/>
        </p:nvPicPr>
        <p:blipFill>
          <a:blip r:embed="rId5"/>
          <a:stretch>
            <a:fillRect/>
          </a:stretch>
        </p:blipFill>
        <p:spPr>
          <a:xfrm>
            <a:off x="4465097" y="0"/>
            <a:ext cx="5915797" cy="6858000"/>
          </a:xfrm>
          <a:prstGeom prst="rect">
            <a:avLst/>
          </a:prstGeom>
        </p:spPr>
      </p:pic>
      <p:sp>
        <p:nvSpPr>
          <p:cNvPr id="9" name="Title 8">
            <a:extLst>
              <a:ext uri="{FF2B5EF4-FFF2-40B4-BE49-F238E27FC236}">
                <a16:creationId xmlns:a16="http://schemas.microsoft.com/office/drawing/2014/main" id="{8633D29E-59C7-421F-9189-AE71737DBAC2}"/>
              </a:ext>
            </a:extLst>
          </p:cNvPr>
          <p:cNvSpPr>
            <a:spLocks noGrp="1"/>
          </p:cNvSpPr>
          <p:nvPr>
            <p:ph type="title"/>
          </p:nvPr>
        </p:nvSpPr>
        <p:spPr>
          <a:xfrm>
            <a:off x="182137" y="2404745"/>
            <a:ext cx="5486400" cy="508000"/>
          </a:xfrm>
        </p:spPr>
        <p:txBody>
          <a:bodyPr/>
          <a:lstStyle/>
          <a:p>
            <a:r>
              <a:rPr lang="en-US" sz="4400" b="1" dirty="0">
                <a:solidFill>
                  <a:srgbClr val="4E6395"/>
                </a:solidFill>
              </a:rPr>
              <a:t>High Level</a:t>
            </a:r>
            <a:br>
              <a:rPr lang="en-US" sz="4400" b="1" dirty="0">
                <a:solidFill>
                  <a:srgbClr val="4E6395"/>
                </a:solidFill>
              </a:rPr>
            </a:br>
            <a:r>
              <a:rPr lang="en-US" sz="4400" b="1" dirty="0">
                <a:solidFill>
                  <a:srgbClr val="4E6395"/>
                </a:solidFill>
              </a:rPr>
              <a:t>Architecture</a:t>
            </a:r>
            <a:endParaRPr lang="en-IN" sz="4400" dirty="0"/>
          </a:p>
        </p:txBody>
      </p:sp>
    </p:spTree>
    <p:extLst>
      <p:ext uri="{BB962C8B-B14F-4D97-AF65-F5344CB8AC3E}">
        <p14:creationId xmlns:p14="http://schemas.microsoft.com/office/powerpoint/2010/main" val="393831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A.N.A.N.D. FEATURES</a:t>
            </a:r>
          </a:p>
        </p:txBody>
      </p:sp>
      <p:sp>
        <p:nvSpPr>
          <p:cNvPr id="4" name="Text Placeholder 4">
            <a:extLst>
              <a:ext uri="{FF2B5EF4-FFF2-40B4-BE49-F238E27FC236}">
                <a16:creationId xmlns:a16="http://schemas.microsoft.com/office/drawing/2014/main" id="{165EF9C2-02BA-D349-82FD-069D5EF42ED0}"/>
              </a:ext>
            </a:extLst>
          </p:cNvPr>
          <p:cNvSpPr txBox="1">
            <a:spLocks/>
          </p:cNvSpPr>
          <p:nvPr/>
        </p:nvSpPr>
        <p:spPr>
          <a:xfrm>
            <a:off x="517878" y="2093976"/>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endParaRPr lang="en-US" sz="1800" dirty="0"/>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pic>
        <p:nvPicPr>
          <p:cNvPr id="14" name="Picture 13">
            <a:extLst>
              <a:ext uri="{FF2B5EF4-FFF2-40B4-BE49-F238E27FC236}">
                <a16:creationId xmlns:a16="http://schemas.microsoft.com/office/drawing/2014/main" id="{12CCC0B6-DBD8-45B9-AEDE-74FC7636CDD5}"/>
              </a:ext>
            </a:extLst>
          </p:cNvPr>
          <p:cNvPicPr>
            <a:picLocks noChangeAspect="1"/>
          </p:cNvPicPr>
          <p:nvPr/>
        </p:nvPicPr>
        <p:blipFill>
          <a:blip r:embed="rId5"/>
          <a:stretch>
            <a:fillRect/>
          </a:stretch>
        </p:blipFill>
        <p:spPr>
          <a:xfrm>
            <a:off x="3393768" y="1262409"/>
            <a:ext cx="8716122" cy="4607641"/>
          </a:xfrm>
          <a:prstGeom prst="rect">
            <a:avLst/>
          </a:prstGeom>
        </p:spPr>
      </p:pic>
      <p:sp>
        <p:nvSpPr>
          <p:cNvPr id="5" name="TextBox 4">
            <a:extLst>
              <a:ext uri="{FF2B5EF4-FFF2-40B4-BE49-F238E27FC236}">
                <a16:creationId xmlns:a16="http://schemas.microsoft.com/office/drawing/2014/main" id="{BF1DD7C5-12F7-4675-8B76-467C5B6FCDDD}"/>
              </a:ext>
            </a:extLst>
          </p:cNvPr>
          <p:cNvSpPr txBox="1"/>
          <p:nvPr/>
        </p:nvSpPr>
        <p:spPr>
          <a:xfrm>
            <a:off x="230978" y="1258250"/>
            <a:ext cx="3066585" cy="5078313"/>
          </a:xfrm>
          <a:prstGeom prst="rect">
            <a:avLst/>
          </a:prstGeom>
          <a:noFill/>
        </p:spPr>
        <p:txBody>
          <a:bodyPr wrap="square" rtlCol="0">
            <a:spAutoFit/>
          </a:bodyPr>
          <a:lstStyle/>
          <a:p>
            <a:endParaRPr lang="en-US" i="1" dirty="0"/>
          </a:p>
          <a:p>
            <a:r>
              <a:rPr lang="en-US" b="1" i="1" dirty="0"/>
              <a:t>virtual assistant (Bot) </a:t>
            </a:r>
            <a:r>
              <a:rPr lang="en-US" i="1" dirty="0"/>
              <a:t>can assist with respect to any required insurance related or </a:t>
            </a:r>
            <a:r>
              <a:rPr lang="en-US" b="1" i="1" dirty="0"/>
              <a:t>weather-related information/alerts </a:t>
            </a:r>
            <a:r>
              <a:rPr lang="en-US" i="1" dirty="0"/>
              <a:t>for overall enablement and confidence building AND</a:t>
            </a:r>
          </a:p>
          <a:p>
            <a:r>
              <a:rPr lang="en-US" b="1" i="1" dirty="0"/>
              <a:t>Blockchain</a:t>
            </a:r>
            <a:r>
              <a:rPr lang="en-US" i="1" dirty="0"/>
              <a:t> can create that trust in the process</a:t>
            </a:r>
          </a:p>
          <a:p>
            <a:endParaRPr lang="en-US" i="1" dirty="0"/>
          </a:p>
          <a:p>
            <a:r>
              <a:rPr lang="en-US" i="1" dirty="0"/>
              <a:t>They don’t have to understand insurance; they just need to know they are protected and taken care of when disaster strikes.</a:t>
            </a:r>
          </a:p>
          <a:p>
            <a:endParaRPr lang="en-US" i="1" dirty="0"/>
          </a:p>
          <a:p>
            <a:endParaRPr lang="en-IN" dirty="0"/>
          </a:p>
        </p:txBody>
      </p:sp>
    </p:spTree>
    <p:extLst>
      <p:ext uri="{BB962C8B-B14F-4D97-AF65-F5344CB8AC3E}">
        <p14:creationId xmlns:p14="http://schemas.microsoft.com/office/powerpoint/2010/main" val="864486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KEY FEATURES</a:t>
            </a:r>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sp>
        <p:nvSpPr>
          <p:cNvPr id="5" name="TextBox 4">
            <a:extLst>
              <a:ext uri="{FF2B5EF4-FFF2-40B4-BE49-F238E27FC236}">
                <a16:creationId xmlns:a16="http://schemas.microsoft.com/office/drawing/2014/main" id="{F2974E5C-6AF9-4D8E-917B-F590EA6244F6}"/>
              </a:ext>
            </a:extLst>
          </p:cNvPr>
          <p:cNvSpPr txBox="1"/>
          <p:nvPr/>
        </p:nvSpPr>
        <p:spPr>
          <a:xfrm>
            <a:off x="802888" y="1534961"/>
            <a:ext cx="8608741" cy="461665"/>
          </a:xfrm>
          <a:prstGeom prst="rect">
            <a:avLst/>
          </a:prstGeom>
          <a:noFill/>
        </p:spPr>
        <p:txBody>
          <a:bodyPr wrap="square" rtlCol="0">
            <a:spAutoFit/>
          </a:bodyPr>
          <a:lstStyle/>
          <a:p>
            <a:r>
              <a:rPr lang="en-US" sz="2400" b="1" dirty="0"/>
              <a:t>Key Features</a:t>
            </a:r>
            <a:endParaRPr lang="en-IN" sz="2400" b="1" dirty="0"/>
          </a:p>
        </p:txBody>
      </p:sp>
      <p:sp>
        <p:nvSpPr>
          <p:cNvPr id="9" name="TextBox 8">
            <a:extLst>
              <a:ext uri="{FF2B5EF4-FFF2-40B4-BE49-F238E27FC236}">
                <a16:creationId xmlns:a16="http://schemas.microsoft.com/office/drawing/2014/main" id="{EB242340-E316-4F3B-A2E2-D62C867E7EAF}"/>
              </a:ext>
            </a:extLst>
          </p:cNvPr>
          <p:cNvSpPr txBox="1"/>
          <p:nvPr/>
        </p:nvSpPr>
        <p:spPr>
          <a:xfrm>
            <a:off x="802888" y="1991418"/>
            <a:ext cx="10303727" cy="4801314"/>
          </a:xfrm>
          <a:prstGeom prst="rect">
            <a:avLst/>
          </a:prstGeom>
          <a:noFill/>
        </p:spPr>
        <p:txBody>
          <a:bodyPr wrap="square" rtlCol="0">
            <a:spAutoFit/>
          </a:bodyPr>
          <a:lstStyle/>
          <a:p>
            <a:r>
              <a:rPr lang="en-US" b="1" dirty="0"/>
              <a:t>Better Disaster Preparedness</a:t>
            </a:r>
            <a:r>
              <a:rPr lang="en-US" dirty="0"/>
              <a:t> through cognitive services and weather alerts and forecasting.</a:t>
            </a:r>
          </a:p>
          <a:p>
            <a:endParaRPr lang="en-US" dirty="0"/>
          </a:p>
          <a:p>
            <a:r>
              <a:rPr lang="en-US" dirty="0"/>
              <a:t>Drive higher enrolment for govt schemes like </a:t>
            </a:r>
            <a:r>
              <a:rPr lang="en-US" b="1" dirty="0"/>
              <a:t>PMFBY</a:t>
            </a:r>
            <a:r>
              <a:rPr lang="en-US" dirty="0"/>
              <a:t> through improved awareness via </a:t>
            </a:r>
            <a:r>
              <a:rPr lang="en-US" b="1" dirty="0" err="1"/>
              <a:t>ChatBot</a:t>
            </a:r>
            <a:r>
              <a:rPr lang="en-US" dirty="0"/>
              <a:t> for all categories of farmers which will eventually </a:t>
            </a:r>
            <a:r>
              <a:rPr lang="en-US" b="1" dirty="0"/>
              <a:t>help them recover and build back faster. </a:t>
            </a:r>
          </a:p>
          <a:p>
            <a:endParaRPr lang="en-US" b="1" dirty="0"/>
          </a:p>
          <a:p>
            <a:r>
              <a:rPr lang="en-US" dirty="0"/>
              <a:t>The cognitive assistant will also </a:t>
            </a:r>
            <a:r>
              <a:rPr lang="en-US" b="1" dirty="0"/>
              <a:t>help farmers with info </a:t>
            </a:r>
            <a:r>
              <a:rPr lang="en-US" b="1" dirty="0" err="1"/>
              <a:t>w.r.t.</a:t>
            </a:r>
            <a:r>
              <a:rPr lang="en-US" b="1" dirty="0"/>
              <a:t> shelters, store room locations, disaster preparatory/recovery kits via Response Groups</a:t>
            </a:r>
            <a:r>
              <a:rPr lang="en-US" dirty="0"/>
              <a:t>.</a:t>
            </a:r>
          </a:p>
          <a:p>
            <a:endParaRPr lang="en-US" dirty="0"/>
          </a:p>
          <a:p>
            <a:r>
              <a:rPr lang="en-US" dirty="0"/>
              <a:t>The platform will facilitate automatic, speedy and accurate claim settlements through </a:t>
            </a:r>
            <a:r>
              <a:rPr lang="en-US" b="1" dirty="0"/>
              <a:t>Smart Contracts </a:t>
            </a:r>
            <a:r>
              <a:rPr lang="en-US" dirty="0"/>
              <a:t>as soon as the incidence is triggered into the Blockchain </a:t>
            </a:r>
            <a:r>
              <a:rPr lang="en-US" u="sng" dirty="0"/>
              <a:t>(</a:t>
            </a:r>
            <a:r>
              <a:rPr lang="en-US" b="1" u="sng" dirty="0"/>
              <a:t>not requiring the claims to be registered</a:t>
            </a:r>
            <a:r>
              <a:rPr lang="en-US" u="sng" dirty="0"/>
              <a:t>).</a:t>
            </a:r>
            <a:r>
              <a:rPr lang="en-US" dirty="0"/>
              <a:t> </a:t>
            </a:r>
          </a:p>
          <a:p>
            <a:endParaRPr lang="en-US" u="sng" dirty="0"/>
          </a:p>
          <a:p>
            <a:r>
              <a:rPr lang="en-US" u="sng" dirty="0"/>
              <a:t>All payments to be directly credited to the farmer’s bank accounts</a:t>
            </a:r>
            <a:r>
              <a:rPr lang="en-US" dirty="0"/>
              <a:t>. Also premium payment can be automatically triggered from Farmer’s bank account. </a:t>
            </a:r>
            <a:r>
              <a:rPr lang="en-US" b="1" dirty="0"/>
              <a:t>UPI payment interface</a:t>
            </a:r>
            <a:r>
              <a:rPr lang="en-US" dirty="0"/>
              <a:t> can be used for these transactions.</a:t>
            </a:r>
          </a:p>
          <a:p>
            <a:endParaRPr lang="en-US" dirty="0"/>
          </a:p>
          <a:p>
            <a:r>
              <a:rPr lang="en-US" dirty="0"/>
              <a:t>Personalized experience through </a:t>
            </a:r>
            <a:r>
              <a:rPr lang="en-US" b="1" dirty="0"/>
              <a:t>Speech To Text &amp; Text to Speech </a:t>
            </a:r>
            <a:r>
              <a:rPr lang="en-US" dirty="0"/>
              <a:t>services for </a:t>
            </a:r>
            <a:r>
              <a:rPr lang="en-US" u="sng" dirty="0"/>
              <a:t>easy and effective access to information</a:t>
            </a:r>
            <a:endParaRPr lang="en-IN" dirty="0"/>
          </a:p>
        </p:txBody>
      </p:sp>
    </p:spTree>
    <p:extLst>
      <p:ext uri="{BB962C8B-B14F-4D97-AF65-F5344CB8AC3E}">
        <p14:creationId xmlns:p14="http://schemas.microsoft.com/office/powerpoint/2010/main" val="3563144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SOURCE CODE </a:t>
            </a:r>
          </a:p>
        </p:txBody>
      </p:sp>
      <p:sp>
        <p:nvSpPr>
          <p:cNvPr id="4" name="Text Placeholder 4">
            <a:extLst>
              <a:ext uri="{FF2B5EF4-FFF2-40B4-BE49-F238E27FC236}">
                <a16:creationId xmlns:a16="http://schemas.microsoft.com/office/drawing/2014/main" id="{165EF9C2-02BA-D349-82FD-069D5EF42ED0}"/>
              </a:ext>
            </a:extLst>
          </p:cNvPr>
          <p:cNvSpPr txBox="1">
            <a:spLocks/>
          </p:cNvSpPr>
          <p:nvPr/>
        </p:nvSpPr>
        <p:spPr>
          <a:xfrm>
            <a:off x="517878" y="2093976"/>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endParaRPr lang="en-US" sz="1800" dirty="0"/>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sp>
        <p:nvSpPr>
          <p:cNvPr id="5" name="TextBox 4">
            <a:extLst>
              <a:ext uri="{FF2B5EF4-FFF2-40B4-BE49-F238E27FC236}">
                <a16:creationId xmlns:a16="http://schemas.microsoft.com/office/drawing/2014/main" id="{97140FA7-1D26-475B-92B8-6EDF0323BCE9}"/>
              </a:ext>
            </a:extLst>
          </p:cNvPr>
          <p:cNvSpPr txBox="1"/>
          <p:nvPr/>
        </p:nvSpPr>
        <p:spPr>
          <a:xfrm>
            <a:off x="878270" y="2093976"/>
            <a:ext cx="10562362" cy="3970318"/>
          </a:xfrm>
          <a:prstGeom prst="rect">
            <a:avLst/>
          </a:prstGeom>
          <a:noFill/>
        </p:spPr>
        <p:txBody>
          <a:bodyPr wrap="square" rtlCol="0">
            <a:spAutoFit/>
          </a:bodyPr>
          <a:lstStyle/>
          <a:p>
            <a:endParaRPr lang="en-US" dirty="0"/>
          </a:p>
          <a:p>
            <a:r>
              <a:rPr lang="en-IN" dirty="0"/>
              <a:t>Source Code - </a:t>
            </a:r>
            <a:r>
              <a:rPr lang="en-IN" dirty="0">
                <a:hlinkClick r:id="rId5"/>
              </a:rPr>
              <a:t>https://github.com/asarpotdar/cfc-anand</a:t>
            </a:r>
            <a:endParaRPr lang="en-IN" dirty="0"/>
          </a:p>
          <a:p>
            <a:endParaRPr lang="en-IN" dirty="0"/>
          </a:p>
          <a:p>
            <a:endParaRPr lang="en-IN" dirty="0"/>
          </a:p>
          <a:p>
            <a:r>
              <a:rPr lang="en-IN" dirty="0" err="1"/>
              <a:t>ChatBot</a:t>
            </a:r>
            <a:r>
              <a:rPr lang="en-IN" dirty="0"/>
              <a:t>  Preview Link –</a:t>
            </a:r>
          </a:p>
          <a:p>
            <a:endParaRPr lang="en-IN" dirty="0"/>
          </a:p>
          <a:p>
            <a:r>
              <a:rPr lang="en-IN" dirty="0">
                <a:hlinkClick r:id="rId6"/>
              </a:rPr>
              <a:t>https://assistant-chat-eu-gb.watsonplatform.net/web/public/f9f61995-57d6-4490-b37e-9f2a3a75a746</a:t>
            </a:r>
            <a:endParaRPr lang="en-IN" dirty="0"/>
          </a:p>
          <a:p>
            <a:endParaRPr lang="en-IN" dirty="0"/>
          </a:p>
          <a:p>
            <a:r>
              <a:rPr lang="en-IN" dirty="0"/>
              <a:t>Demo Link –</a:t>
            </a:r>
          </a:p>
          <a:p>
            <a:endParaRPr lang="en-IN" dirty="0"/>
          </a:p>
          <a:p>
            <a:r>
              <a:rPr lang="en-IN">
                <a:hlinkClick r:id="rId7"/>
              </a:rPr>
              <a:t>https://www.youtube.com/watch?v=L_xqOwT2QTg</a:t>
            </a:r>
            <a:endParaRPr lang="en-IN"/>
          </a:p>
          <a:p>
            <a:endParaRPr lang="en-IN" dirty="0"/>
          </a:p>
          <a:p>
            <a:endParaRPr lang="en-IN" dirty="0"/>
          </a:p>
          <a:p>
            <a:endParaRPr lang="en-IN" dirty="0"/>
          </a:p>
        </p:txBody>
      </p:sp>
    </p:spTree>
    <p:extLst>
      <p:ext uri="{BB962C8B-B14F-4D97-AF65-F5344CB8AC3E}">
        <p14:creationId xmlns:p14="http://schemas.microsoft.com/office/powerpoint/2010/main" val="2004786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1BD5B8-B7D6-5641-9006-64D38BB7702D}"/>
              </a:ext>
            </a:extLst>
          </p:cNvPr>
          <p:cNvSpPr>
            <a:spLocks noGrp="1"/>
          </p:cNvSpPr>
          <p:nvPr>
            <p:ph type="title"/>
          </p:nvPr>
        </p:nvSpPr>
        <p:spPr>
          <a:xfrm>
            <a:off x="517450" y="1884538"/>
            <a:ext cx="2503469" cy="638319"/>
          </a:xfrm>
        </p:spPr>
        <p:txBody>
          <a:bodyPr/>
          <a:lstStyle/>
          <a:p>
            <a:r>
              <a:rPr lang="en-US" sz="4400" b="1" dirty="0">
                <a:solidFill>
                  <a:srgbClr val="4E6395"/>
                </a:solidFill>
              </a:rPr>
              <a:t>WHERE TO GO FROM HERE ?</a:t>
            </a:r>
            <a:br>
              <a:rPr lang="en-US" sz="4400" b="1" dirty="0">
                <a:solidFill>
                  <a:srgbClr val="4E6395"/>
                </a:solidFill>
              </a:rPr>
            </a:br>
            <a:br>
              <a:rPr lang="en-US" sz="4400" b="1" dirty="0">
                <a:solidFill>
                  <a:srgbClr val="4E6395"/>
                </a:solidFill>
              </a:rPr>
            </a:br>
            <a:r>
              <a:rPr lang="en-US" sz="2400" b="1" dirty="0">
                <a:solidFill>
                  <a:srgbClr val="4E6395"/>
                </a:solidFill>
              </a:rPr>
              <a:t>Here is solution roadmap</a:t>
            </a:r>
          </a:p>
        </p:txBody>
      </p:sp>
      <p:sp>
        <p:nvSpPr>
          <p:cNvPr id="4" name="Text Placeholder 4">
            <a:extLst>
              <a:ext uri="{FF2B5EF4-FFF2-40B4-BE49-F238E27FC236}">
                <a16:creationId xmlns:a16="http://schemas.microsoft.com/office/drawing/2014/main" id="{165EF9C2-02BA-D349-82FD-069D5EF42ED0}"/>
              </a:ext>
            </a:extLst>
          </p:cNvPr>
          <p:cNvSpPr txBox="1">
            <a:spLocks/>
          </p:cNvSpPr>
          <p:nvPr/>
        </p:nvSpPr>
        <p:spPr>
          <a:xfrm>
            <a:off x="517878" y="2093976"/>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endParaRPr lang="en-US" sz="1800" dirty="0"/>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pic>
        <p:nvPicPr>
          <p:cNvPr id="10" name="Picture 9">
            <a:extLst>
              <a:ext uri="{FF2B5EF4-FFF2-40B4-BE49-F238E27FC236}">
                <a16:creationId xmlns:a16="http://schemas.microsoft.com/office/drawing/2014/main" id="{D30E7CE0-CCF6-40FE-A7FF-9C81C9C681E4}"/>
              </a:ext>
            </a:extLst>
          </p:cNvPr>
          <p:cNvPicPr>
            <a:picLocks noChangeAspect="1"/>
          </p:cNvPicPr>
          <p:nvPr/>
        </p:nvPicPr>
        <p:blipFill>
          <a:blip r:embed="rId5"/>
          <a:stretch>
            <a:fillRect/>
          </a:stretch>
        </p:blipFill>
        <p:spPr>
          <a:xfrm>
            <a:off x="4529666" y="0"/>
            <a:ext cx="3132667" cy="6858000"/>
          </a:xfrm>
          <a:prstGeom prst="rect">
            <a:avLst/>
          </a:prstGeom>
        </p:spPr>
      </p:pic>
    </p:spTree>
    <p:extLst>
      <p:ext uri="{BB962C8B-B14F-4D97-AF65-F5344CB8AC3E}">
        <p14:creationId xmlns:p14="http://schemas.microsoft.com/office/powerpoint/2010/main" val="306010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RECOMMENDED RESOURCES</a:t>
            </a:r>
          </a:p>
        </p:txBody>
      </p:sp>
      <p:sp>
        <p:nvSpPr>
          <p:cNvPr id="4" name="Text Placeholder 4">
            <a:extLst>
              <a:ext uri="{FF2B5EF4-FFF2-40B4-BE49-F238E27FC236}">
                <a16:creationId xmlns:a16="http://schemas.microsoft.com/office/drawing/2014/main" id="{165EF9C2-02BA-D349-82FD-069D5EF42ED0}"/>
              </a:ext>
            </a:extLst>
          </p:cNvPr>
          <p:cNvSpPr txBox="1">
            <a:spLocks/>
          </p:cNvSpPr>
          <p:nvPr/>
        </p:nvSpPr>
        <p:spPr>
          <a:xfrm>
            <a:off x="517878" y="2093976"/>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endParaRPr lang="en-US" sz="1800" dirty="0"/>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sp>
        <p:nvSpPr>
          <p:cNvPr id="8" name="Text Placeholder 4">
            <a:extLst>
              <a:ext uri="{FF2B5EF4-FFF2-40B4-BE49-F238E27FC236}">
                <a16:creationId xmlns:a16="http://schemas.microsoft.com/office/drawing/2014/main" id="{5E9583E8-2F85-49F1-9E4B-25C77FC2F964}"/>
              </a:ext>
            </a:extLst>
          </p:cNvPr>
          <p:cNvSpPr txBox="1">
            <a:spLocks/>
          </p:cNvSpPr>
          <p:nvPr/>
        </p:nvSpPr>
        <p:spPr>
          <a:xfrm>
            <a:off x="517451" y="1957618"/>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r>
              <a:rPr lang="en-US" sz="1800" b="1" dirty="0"/>
              <a:t>Documents</a:t>
            </a:r>
            <a:endParaRPr lang="en-US" sz="1800" dirty="0"/>
          </a:p>
          <a:p>
            <a:pPr marL="285750" indent="-285750" defTabSz="1219170">
              <a:lnSpc>
                <a:spcPct val="100000"/>
              </a:lnSpc>
              <a:buFont typeface="Arial" panose="020B0604020202020204" pitchFamily="34" charset="0"/>
              <a:buChar char="•"/>
            </a:pPr>
            <a:r>
              <a:rPr lang="en-IN" sz="1800" dirty="0">
                <a:hlinkClick r:id="rId5"/>
              </a:rPr>
              <a:t>https://www.linkedin.com/pulse/blockchain-potential-game-changer-indias-crop-insurance-das</a:t>
            </a:r>
            <a:endParaRPr lang="en-IN" sz="1800" dirty="0"/>
          </a:p>
          <a:p>
            <a:pPr marL="285750" indent="-285750" defTabSz="1219170">
              <a:lnSpc>
                <a:spcPct val="100000"/>
              </a:lnSpc>
              <a:buFont typeface="Arial" panose="020B0604020202020204" pitchFamily="34" charset="0"/>
              <a:buChar char="•"/>
            </a:pPr>
            <a:r>
              <a:rPr lang="en-IN" sz="1800" dirty="0">
                <a:hlinkClick r:id="rId6"/>
              </a:rPr>
              <a:t>http://www.fao.org/3/a-i5128e.pdf</a:t>
            </a:r>
            <a:endParaRPr lang="en-IN" sz="1800" dirty="0"/>
          </a:p>
          <a:p>
            <a:pPr marL="285750" indent="-285750" defTabSz="1219170">
              <a:lnSpc>
                <a:spcPct val="100000"/>
              </a:lnSpc>
              <a:buFont typeface="Arial" panose="020B0604020202020204" pitchFamily="34" charset="0"/>
              <a:buChar char="•"/>
            </a:pPr>
            <a:r>
              <a:rPr lang="en-IN" sz="1800" dirty="0">
                <a:hlinkClick r:id="rId7"/>
              </a:rPr>
              <a:t>https://economictimes.indiatimes.com/news/economy/agriculture/why-crop-insurance-schemes-fail-poor-farmers-when-they-are-needed-the-most/articleshow/47052185.cms?from=mdr</a:t>
            </a:r>
            <a:endParaRPr lang="en-IN" sz="1800" dirty="0"/>
          </a:p>
          <a:p>
            <a:pPr marL="285750" indent="-285750" defTabSz="1219170">
              <a:lnSpc>
                <a:spcPct val="100000"/>
              </a:lnSpc>
              <a:buFont typeface="Arial" panose="020B0604020202020204" pitchFamily="34" charset="0"/>
              <a:buChar char="•"/>
            </a:pPr>
            <a:endParaRPr lang="en-US" sz="1800" dirty="0"/>
          </a:p>
          <a:p>
            <a:pPr defTabSz="1219170">
              <a:lnSpc>
                <a:spcPct val="100000"/>
              </a:lnSpc>
            </a:pPr>
            <a:endParaRPr lang="en-US" sz="1800" dirty="0"/>
          </a:p>
        </p:txBody>
      </p:sp>
    </p:spTree>
    <p:extLst>
      <p:ext uri="{BB962C8B-B14F-4D97-AF65-F5344CB8AC3E}">
        <p14:creationId xmlns:p14="http://schemas.microsoft.com/office/powerpoint/2010/main" val="1324199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7E5C8EE-DDA0-481D-AA05-082643375663}"/>
              </a:ext>
            </a:extLst>
          </p:cNvPr>
          <p:cNvSpPr>
            <a:spLocks noGrp="1"/>
          </p:cNvSpPr>
          <p:nvPr>
            <p:ph type="pic" sz="quarter" idx="15"/>
          </p:nvPr>
        </p:nvSpPr>
        <p:spPr>
          <a:xfrm>
            <a:off x="6096000" y="1191126"/>
            <a:ext cx="6096000" cy="5666874"/>
          </a:xfrm>
        </p:spPr>
      </p:sp>
      <p:sp>
        <p:nvSpPr>
          <p:cNvPr id="2" name="Title 1">
            <a:extLst>
              <a:ext uri="{FF2B5EF4-FFF2-40B4-BE49-F238E27FC236}">
                <a16:creationId xmlns:a16="http://schemas.microsoft.com/office/drawing/2014/main" id="{8E6CF544-F764-4901-B3A6-EACAED136AE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Call for Code 2019 Challenge </a:t>
            </a:r>
            <a:endParaRPr lang="en-US" sz="4000" dirty="0">
              <a:solidFill>
                <a:srgbClr val="FF0000"/>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AFBE2215-2825-4B05-9954-C79EA340E180}"/>
              </a:ext>
            </a:extLst>
          </p:cNvPr>
          <p:cNvSpPr>
            <a:spLocks noGrp="1"/>
          </p:cNvSpPr>
          <p:nvPr>
            <p:ph type="body" sz="quarter" idx="14"/>
          </p:nvPr>
        </p:nvSpPr>
        <p:spPr/>
        <p:txBody>
          <a:bodyPr>
            <a:normAutofit/>
          </a:bodyPr>
          <a:lstStyle/>
          <a:p>
            <a:endParaRPr lang="en-US" sz="6400" dirty="0"/>
          </a:p>
          <a:p>
            <a:r>
              <a:rPr lang="en-US" sz="2200" dirty="0">
                <a:cs typeface="Calibri" panose="020F0502020204030204" pitchFamily="34" charset="0"/>
              </a:rPr>
              <a:t>Atul</a:t>
            </a:r>
            <a:r>
              <a:rPr lang="en-US" sz="2200" dirty="0">
                <a:latin typeface="Calibri" panose="020F0502020204030204" pitchFamily="34" charset="0"/>
                <a:cs typeface="Calibri" panose="020F0502020204030204" pitchFamily="34" charset="0"/>
              </a:rPr>
              <a:t> Sarpotdar</a:t>
            </a:r>
          </a:p>
          <a:p>
            <a:r>
              <a:rPr lang="en-US" sz="2200" dirty="0">
                <a:latin typeface="Calibri" panose="020F0502020204030204" pitchFamily="34" charset="0"/>
                <a:cs typeface="Calibri" panose="020F0502020204030204" pitchFamily="34" charset="0"/>
              </a:rPr>
              <a:t>Nikhil Chaudhari</a:t>
            </a:r>
          </a:p>
          <a:p>
            <a:r>
              <a:rPr lang="en-US" sz="2200" dirty="0">
                <a:latin typeface="Calibri" panose="020F0502020204030204" pitchFamily="34" charset="0"/>
                <a:cs typeface="Calibri" panose="020F0502020204030204" pitchFamily="34" charset="0"/>
              </a:rPr>
              <a:t>Mohini </a:t>
            </a:r>
            <a:r>
              <a:rPr lang="en-US" sz="2200" dirty="0" err="1">
                <a:latin typeface="Calibri" panose="020F0502020204030204" pitchFamily="34" charset="0"/>
                <a:cs typeface="Calibri" panose="020F0502020204030204" pitchFamily="34" charset="0"/>
              </a:rPr>
              <a:t>Gonawala</a:t>
            </a:r>
            <a:endParaRPr lang="en-US" sz="2200" dirty="0">
              <a:latin typeface="Calibri" panose="020F0502020204030204" pitchFamily="34" charset="0"/>
              <a:cs typeface="Calibri" panose="020F0502020204030204" pitchFamily="34" charset="0"/>
            </a:endParaRPr>
          </a:p>
          <a:p>
            <a:endParaRPr lang="en-US" sz="5600" dirty="0">
              <a:latin typeface="Arial" panose="020B0604020202020204" pitchFamily="34" charset="0"/>
              <a:cs typeface="Arial" panose="020B0604020202020204" pitchFamily="34" charset="0"/>
            </a:endParaRPr>
          </a:p>
          <a:p>
            <a:r>
              <a:rPr lang="en-US" sz="5600" dirty="0">
                <a:latin typeface="Arial" panose="020B0604020202020204" pitchFamily="34" charset="0"/>
                <a:cs typeface="Arial" panose="020B0604020202020204" pitchFamily="34" charset="0"/>
              </a:rPr>
              <a:t>  </a:t>
            </a:r>
          </a:p>
          <a:p>
            <a:endParaRPr lang="en-US" dirty="0"/>
          </a:p>
        </p:txBody>
      </p:sp>
      <p:pic>
        <p:nvPicPr>
          <p:cNvPr id="7" name="Picture 6">
            <a:extLst>
              <a:ext uri="{FF2B5EF4-FFF2-40B4-BE49-F238E27FC236}">
                <a16:creationId xmlns:a16="http://schemas.microsoft.com/office/drawing/2014/main" id="{3B2528CF-3E55-4AA5-93C4-1D86A4C2D213}"/>
              </a:ext>
            </a:extLst>
          </p:cNvPr>
          <p:cNvPicPr>
            <a:picLocks noChangeAspect="1"/>
          </p:cNvPicPr>
          <p:nvPr/>
        </p:nvPicPr>
        <p:blipFill>
          <a:blip r:embed="rId2"/>
          <a:stretch>
            <a:fillRect/>
          </a:stretch>
        </p:blipFill>
        <p:spPr>
          <a:xfrm>
            <a:off x="11398166" y="128085"/>
            <a:ext cx="657225" cy="561975"/>
          </a:xfrm>
          <a:prstGeom prst="rect">
            <a:avLst/>
          </a:prstGeom>
        </p:spPr>
      </p:pic>
    </p:spTree>
    <p:extLst>
      <p:ext uri="{BB962C8B-B14F-4D97-AF65-F5344CB8AC3E}">
        <p14:creationId xmlns:p14="http://schemas.microsoft.com/office/powerpoint/2010/main" val="2260969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CHALLENGE</a:t>
            </a:r>
          </a:p>
        </p:txBody>
      </p:sp>
      <p:sp>
        <p:nvSpPr>
          <p:cNvPr id="4" name="Text Placeholder 4">
            <a:extLst>
              <a:ext uri="{FF2B5EF4-FFF2-40B4-BE49-F238E27FC236}">
                <a16:creationId xmlns:a16="http://schemas.microsoft.com/office/drawing/2014/main" id="{165EF9C2-02BA-D349-82FD-069D5EF42ED0}"/>
              </a:ext>
            </a:extLst>
          </p:cNvPr>
          <p:cNvSpPr txBox="1">
            <a:spLocks/>
          </p:cNvSpPr>
          <p:nvPr/>
        </p:nvSpPr>
        <p:spPr>
          <a:xfrm>
            <a:off x="0" y="1162718"/>
            <a:ext cx="11674549" cy="5169118"/>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endParaRPr lang="en-US" sz="1800" dirty="0"/>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sp>
        <p:nvSpPr>
          <p:cNvPr id="8" name="Rectangle: Top Corners One Rounded and One Snipped 7">
            <a:extLst>
              <a:ext uri="{FF2B5EF4-FFF2-40B4-BE49-F238E27FC236}">
                <a16:creationId xmlns:a16="http://schemas.microsoft.com/office/drawing/2014/main" id="{D19CDEDA-6ACA-455E-A246-BA4ED6FEBCC4}"/>
              </a:ext>
            </a:extLst>
          </p:cNvPr>
          <p:cNvSpPr/>
          <p:nvPr/>
        </p:nvSpPr>
        <p:spPr>
          <a:xfrm>
            <a:off x="1037063" y="2375210"/>
            <a:ext cx="2575932" cy="1594624"/>
          </a:xfrm>
          <a:prstGeom prst="snipRoundRect">
            <a:avLst/>
          </a:prstGeom>
        </p:spPr>
        <p:txBody>
          <a:bodyPr wrap="square" lIns="0" tIns="0" rIns="0" bIns="0" rtlCol="0" anchor="ctr">
            <a:noAutofit/>
          </a:bodyPr>
          <a:lstStyle/>
          <a:p>
            <a:pPr algn="ctr"/>
            <a:endParaRPr lang="en-IN" sz="1200" dirty="0" err="1">
              <a:solidFill>
                <a:srgbClr val="FFFFFF"/>
              </a:solidFill>
              <a:latin typeface="Arial"/>
              <a:cs typeface="Arial"/>
            </a:endParaRPr>
          </a:p>
        </p:txBody>
      </p:sp>
      <p:sp>
        <p:nvSpPr>
          <p:cNvPr id="9" name="Rectangle: Rounded Corners 8">
            <a:extLst>
              <a:ext uri="{FF2B5EF4-FFF2-40B4-BE49-F238E27FC236}">
                <a16:creationId xmlns:a16="http://schemas.microsoft.com/office/drawing/2014/main" id="{F2977239-79AA-4659-8346-EA6E78F8A3EB}"/>
              </a:ext>
            </a:extLst>
          </p:cNvPr>
          <p:cNvSpPr/>
          <p:nvPr/>
        </p:nvSpPr>
        <p:spPr>
          <a:xfrm>
            <a:off x="570961" y="1514893"/>
            <a:ext cx="11050080" cy="1115408"/>
          </a:xfrm>
          <a:prstGeom prst="roundRect">
            <a:avLst/>
          </a:prstGeom>
          <a:solidFill>
            <a:srgbClr val="DDE3FF"/>
          </a:solidFill>
        </p:spPr>
        <p:txBody>
          <a:bodyPr wrap="square" lIns="0" tIns="0" rIns="0" bIns="0" rtlCol="0" anchor="ctr">
            <a:noAutofit/>
          </a:bodyPr>
          <a:lstStyle/>
          <a:p>
            <a:pPr algn="ctr">
              <a:lnSpc>
                <a:spcPct val="115000"/>
              </a:lnSpc>
              <a:spcAft>
                <a:spcPts val="1000"/>
              </a:spcAft>
            </a:pPr>
            <a:r>
              <a:rPr lang="en-US" sz="2400" dirty="0">
                <a:solidFill>
                  <a:schemeClr val="accent6">
                    <a:lumMod val="50000"/>
                  </a:schemeClr>
                </a:solidFill>
              </a:rPr>
              <a:t>More than 70% of India’s population </a:t>
            </a:r>
            <a:r>
              <a:rPr lang="en-US" sz="2000" dirty="0"/>
              <a:t>depends on </a:t>
            </a:r>
            <a:r>
              <a:rPr lang="en-US" sz="2400" dirty="0">
                <a:solidFill>
                  <a:schemeClr val="accent6">
                    <a:lumMod val="50000"/>
                  </a:schemeClr>
                </a:solidFill>
              </a:rPr>
              <a:t>farming</a:t>
            </a:r>
            <a:r>
              <a:rPr lang="en-US" sz="2000" dirty="0"/>
              <a:t> to earn their livelihood and </a:t>
            </a:r>
            <a:r>
              <a:rPr lang="en-US" sz="2400" dirty="0">
                <a:solidFill>
                  <a:schemeClr val="accent6">
                    <a:lumMod val="50000"/>
                  </a:schemeClr>
                </a:solidFill>
              </a:rPr>
              <a:t>22% of all damage inflicted by natural disasters </a:t>
            </a:r>
            <a:r>
              <a:rPr lang="en-US" sz="2000" dirty="0"/>
              <a:t>such as droughts, floods &amp; storms occur in </a:t>
            </a:r>
            <a:r>
              <a:rPr lang="en-US" sz="2400" dirty="0">
                <a:solidFill>
                  <a:schemeClr val="accent6">
                    <a:lumMod val="50000"/>
                  </a:schemeClr>
                </a:solidFill>
              </a:rPr>
              <a:t>Agri sector</a:t>
            </a:r>
            <a:r>
              <a:rPr lang="en-US" sz="2000" dirty="0"/>
              <a:t>. </a:t>
            </a:r>
          </a:p>
        </p:txBody>
      </p:sp>
      <p:sp>
        <p:nvSpPr>
          <p:cNvPr id="11" name="Rectangle: Rounded Corners 10">
            <a:extLst>
              <a:ext uri="{FF2B5EF4-FFF2-40B4-BE49-F238E27FC236}">
                <a16:creationId xmlns:a16="http://schemas.microsoft.com/office/drawing/2014/main" id="{4EA1B895-2312-49BE-8D77-0FD4232E170A}"/>
              </a:ext>
            </a:extLst>
          </p:cNvPr>
          <p:cNvSpPr/>
          <p:nvPr/>
        </p:nvSpPr>
        <p:spPr>
          <a:xfrm>
            <a:off x="570960" y="2757342"/>
            <a:ext cx="11050080" cy="1212492"/>
          </a:xfrm>
          <a:prstGeom prst="roundRect">
            <a:avLst/>
          </a:prstGeom>
          <a:solidFill>
            <a:srgbClr val="DDE3FF"/>
          </a:solidFill>
        </p:spPr>
        <p:txBody>
          <a:bodyPr wrap="square" lIns="0" tIns="0" rIns="0" bIns="0" rtlCol="0" anchor="ctr">
            <a:noAutofit/>
          </a:bodyPr>
          <a:lstStyle/>
          <a:p>
            <a:pPr algn="ctr">
              <a:lnSpc>
                <a:spcPct val="115000"/>
              </a:lnSpc>
              <a:spcAft>
                <a:spcPts val="1000"/>
              </a:spcAft>
            </a:pPr>
            <a:r>
              <a:rPr lang="en-US" sz="2000" dirty="0"/>
              <a:t>Disasters jeopardize agricultural production and development and often have </a:t>
            </a:r>
            <a:r>
              <a:rPr lang="en-US" sz="2400" dirty="0">
                <a:solidFill>
                  <a:schemeClr val="accent6">
                    <a:lumMod val="50000"/>
                  </a:schemeClr>
                </a:solidFill>
              </a:rPr>
              <a:t>cascading negative effects</a:t>
            </a:r>
            <a:r>
              <a:rPr lang="en-US" sz="2000" dirty="0"/>
              <a:t> across national economies</a:t>
            </a:r>
          </a:p>
        </p:txBody>
      </p:sp>
      <p:sp>
        <p:nvSpPr>
          <p:cNvPr id="12" name="Rectangle: Rounded Corners 11">
            <a:extLst>
              <a:ext uri="{FF2B5EF4-FFF2-40B4-BE49-F238E27FC236}">
                <a16:creationId xmlns:a16="http://schemas.microsoft.com/office/drawing/2014/main" id="{824BA6AC-48DE-49D8-8F72-CDEA8A20D86E}"/>
              </a:ext>
            </a:extLst>
          </p:cNvPr>
          <p:cNvSpPr/>
          <p:nvPr/>
        </p:nvSpPr>
        <p:spPr>
          <a:xfrm>
            <a:off x="624468" y="4100658"/>
            <a:ext cx="10996572" cy="1242449"/>
          </a:xfrm>
          <a:prstGeom prst="roundRect">
            <a:avLst/>
          </a:prstGeom>
          <a:solidFill>
            <a:srgbClr val="DDE3FF"/>
          </a:solidFill>
        </p:spPr>
        <p:txBody>
          <a:bodyPr wrap="square" lIns="0" tIns="0" rIns="0" bIns="0" rtlCol="0" anchor="ctr">
            <a:noAutofit/>
          </a:bodyPr>
          <a:lstStyle/>
          <a:p>
            <a:pPr algn="ctr">
              <a:lnSpc>
                <a:spcPct val="115000"/>
              </a:lnSpc>
              <a:spcAft>
                <a:spcPts val="1000"/>
              </a:spcAft>
            </a:pPr>
            <a:r>
              <a:rPr lang="en-US" sz="2400" dirty="0">
                <a:solidFill>
                  <a:schemeClr val="accent6">
                    <a:lumMod val="50000"/>
                  </a:schemeClr>
                </a:solidFill>
              </a:rPr>
              <a:t>More than 80 percent of the damage and losses</a:t>
            </a:r>
            <a:r>
              <a:rPr lang="en-US" sz="2000" dirty="0"/>
              <a:t> caused by </a:t>
            </a:r>
            <a:r>
              <a:rPr lang="en-US" sz="2400" dirty="0">
                <a:solidFill>
                  <a:schemeClr val="accent6">
                    <a:lumMod val="50000"/>
                  </a:schemeClr>
                </a:solidFill>
              </a:rPr>
              <a:t>drought</a:t>
            </a:r>
            <a:r>
              <a:rPr lang="en-US" sz="2000" dirty="0"/>
              <a:t> is to </a:t>
            </a:r>
            <a:r>
              <a:rPr lang="en-US" sz="2400" dirty="0">
                <a:solidFill>
                  <a:schemeClr val="accent6">
                    <a:lumMod val="50000"/>
                  </a:schemeClr>
                </a:solidFill>
              </a:rPr>
              <a:t>agriculture</a:t>
            </a:r>
            <a:r>
              <a:rPr lang="en-US" sz="2000" dirty="0"/>
              <a:t>, especially livestock and crop production</a:t>
            </a:r>
          </a:p>
        </p:txBody>
      </p:sp>
      <p:sp>
        <p:nvSpPr>
          <p:cNvPr id="13" name="Rectangle: Rounded Corners 12">
            <a:extLst>
              <a:ext uri="{FF2B5EF4-FFF2-40B4-BE49-F238E27FC236}">
                <a16:creationId xmlns:a16="http://schemas.microsoft.com/office/drawing/2014/main" id="{1E767477-8858-4524-9F48-9F538FBBFAA5}"/>
              </a:ext>
            </a:extLst>
          </p:cNvPr>
          <p:cNvSpPr/>
          <p:nvPr/>
        </p:nvSpPr>
        <p:spPr>
          <a:xfrm>
            <a:off x="597714" y="5444194"/>
            <a:ext cx="10996572" cy="1242449"/>
          </a:xfrm>
          <a:prstGeom prst="roundRect">
            <a:avLst/>
          </a:prstGeom>
          <a:solidFill>
            <a:srgbClr val="DDE3FF"/>
          </a:solidFill>
        </p:spPr>
        <p:txBody>
          <a:bodyPr wrap="square" lIns="0" tIns="0" rIns="0" bIns="0" rtlCol="0" anchor="ctr">
            <a:noAutofit/>
          </a:bodyPr>
          <a:lstStyle/>
          <a:p>
            <a:pPr algn="ctr">
              <a:lnSpc>
                <a:spcPct val="115000"/>
              </a:lnSpc>
              <a:spcAft>
                <a:spcPts val="1000"/>
              </a:spcAft>
            </a:pPr>
            <a:r>
              <a:rPr lang="en-US" sz="2000" dirty="0"/>
              <a:t>challenges we see at high level: (</a:t>
            </a:r>
            <a:r>
              <a:rPr lang="en-US" sz="2000" dirty="0" err="1"/>
              <a:t>i</a:t>
            </a:r>
            <a:r>
              <a:rPr lang="en-US" sz="2000" dirty="0"/>
              <a:t>) </a:t>
            </a:r>
            <a:r>
              <a:rPr lang="en-US" sz="2400" dirty="0">
                <a:solidFill>
                  <a:schemeClr val="accent6">
                    <a:lumMod val="50000"/>
                  </a:schemeClr>
                </a:solidFill>
              </a:rPr>
              <a:t>improving information systems </a:t>
            </a:r>
            <a:r>
              <a:rPr lang="en-US" sz="2000" dirty="0"/>
              <a:t>at the national and local levels; and (ii) </a:t>
            </a:r>
            <a:r>
              <a:rPr lang="en-US" sz="2400" dirty="0">
                <a:solidFill>
                  <a:schemeClr val="accent6">
                    <a:lumMod val="50000"/>
                  </a:schemeClr>
                </a:solidFill>
              </a:rPr>
              <a:t>further strengthening resilience in agriculture</a:t>
            </a:r>
          </a:p>
        </p:txBody>
      </p:sp>
    </p:spTree>
    <p:extLst>
      <p:ext uri="{BB962C8B-B14F-4D97-AF65-F5344CB8AC3E}">
        <p14:creationId xmlns:p14="http://schemas.microsoft.com/office/powerpoint/2010/main" val="3906270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CHALLENGE</a:t>
            </a:r>
          </a:p>
        </p:txBody>
      </p:sp>
      <p:sp>
        <p:nvSpPr>
          <p:cNvPr id="4" name="Text Placeholder 4">
            <a:extLst>
              <a:ext uri="{FF2B5EF4-FFF2-40B4-BE49-F238E27FC236}">
                <a16:creationId xmlns:a16="http://schemas.microsoft.com/office/drawing/2014/main" id="{165EF9C2-02BA-D349-82FD-069D5EF42ED0}"/>
              </a:ext>
            </a:extLst>
          </p:cNvPr>
          <p:cNvSpPr txBox="1">
            <a:spLocks/>
          </p:cNvSpPr>
          <p:nvPr/>
        </p:nvSpPr>
        <p:spPr>
          <a:xfrm>
            <a:off x="0" y="1162718"/>
            <a:ext cx="11674549" cy="5169118"/>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endParaRPr lang="en-US" sz="1800" dirty="0"/>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sp>
        <p:nvSpPr>
          <p:cNvPr id="5" name="Rectangle 4">
            <a:extLst>
              <a:ext uri="{FF2B5EF4-FFF2-40B4-BE49-F238E27FC236}">
                <a16:creationId xmlns:a16="http://schemas.microsoft.com/office/drawing/2014/main" id="{AE34B9F5-9488-4190-8BA8-6981EC826BCF}"/>
              </a:ext>
            </a:extLst>
          </p:cNvPr>
          <p:cNvSpPr/>
          <p:nvPr/>
        </p:nvSpPr>
        <p:spPr>
          <a:xfrm>
            <a:off x="189571" y="1784314"/>
            <a:ext cx="10660565" cy="4028539"/>
          </a:xfrm>
          <a:prstGeom prst="rect">
            <a:avLst/>
          </a:prstGeom>
        </p:spPr>
        <p:txBody>
          <a:bodyPr wrap="square">
            <a:spAutoFit/>
          </a:bodyPr>
          <a:lstStyle/>
          <a:p>
            <a:pPr>
              <a:lnSpc>
                <a:spcPct val="115000"/>
              </a:lnSpc>
              <a:spcAft>
                <a:spcPts val="1000"/>
              </a:spcAft>
            </a:pPr>
            <a:r>
              <a:rPr lang="en-US" b="1" dirty="0">
                <a:latin typeface="Calibri" panose="020F0502020204030204" pitchFamily="34" charset="0"/>
                <a:ea typeface="Calibri" panose="020F0502020204030204" pitchFamily="34" charset="0"/>
                <a:cs typeface="Times New Roman" panose="02020603050405020304" pitchFamily="18" charset="0"/>
              </a:rPr>
              <a:t>Disaster Preparedness &amp; Building Back Better Aftermath –</a:t>
            </a: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As mentioned, better information systems are necessary for better disaster preparedness for Agricultural Sector.</a:t>
            </a:r>
          </a:p>
          <a:p>
            <a:pPr>
              <a:lnSpc>
                <a:spcPct val="115000"/>
              </a:lnSpc>
              <a:spcAft>
                <a:spcPts val="1000"/>
              </a:spcAft>
            </a:pPr>
            <a:r>
              <a:rPr lang="en-US" dirty="0"/>
              <a:t>Apart from that a protection scheme that would mitigate the risks to the farmers’ yield(s) is critical to sustaining their livelihood. </a:t>
            </a:r>
            <a:r>
              <a:rPr lang="en-US" b="1" dirty="0"/>
              <a:t>Crop Insurance </a:t>
            </a:r>
            <a:r>
              <a:rPr lang="en-US" dirty="0"/>
              <a:t>is a critical risk mitigation tool for the agricultural economy. However in India the penetration and awareness is not there for govt schemes which is hindering efforts for providing cushion and risk coverage for farmers against the various natural disasters.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The challenge is </a:t>
            </a:r>
            <a:r>
              <a:rPr lang="en-US" b="1" dirty="0">
                <a:latin typeface="Calibri" panose="020F0502020204030204" pitchFamily="34" charset="0"/>
                <a:ea typeface="Calibri" panose="020F0502020204030204" pitchFamily="34" charset="0"/>
                <a:cs typeface="Times New Roman" panose="02020603050405020304" pitchFamily="18" charset="0"/>
              </a:rPr>
              <a:t>how to address </a:t>
            </a:r>
            <a:r>
              <a:rPr lang="en-US" dirty="0">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15000"/>
              </a:lnSpc>
              <a:spcAft>
                <a:spcPts val="1000"/>
              </a:spcAft>
              <a:buFont typeface="Arial" panose="020B0604020202020204" pitchFamily="34" charset="0"/>
              <a:buChar char="•"/>
            </a:pPr>
            <a:r>
              <a:rPr lang="en-US" b="1" i="1" dirty="0">
                <a:latin typeface="Calibri" panose="020F0502020204030204" pitchFamily="34" charset="0"/>
                <a:ea typeface="Calibri" panose="020F0502020204030204" pitchFamily="34" charset="0"/>
                <a:cs typeface="Times New Roman" panose="02020603050405020304" pitchFamily="18" charset="0"/>
              </a:rPr>
              <a:t>Better Disaster Preparedness for Farmers through Weather/ Disaster Alerts </a:t>
            </a:r>
          </a:p>
          <a:p>
            <a:pPr marL="285750" indent="-285750">
              <a:lnSpc>
                <a:spcPct val="115000"/>
              </a:lnSpc>
              <a:spcAft>
                <a:spcPts val="1000"/>
              </a:spcAft>
              <a:buFont typeface="Arial" panose="020B0604020202020204" pitchFamily="34" charset="0"/>
              <a:buChar char="•"/>
            </a:pPr>
            <a:r>
              <a:rPr lang="en-US" b="1" i="1" dirty="0">
                <a:latin typeface="Calibri" panose="020F0502020204030204" pitchFamily="34" charset="0"/>
                <a:ea typeface="Calibri" panose="020F0502020204030204" pitchFamily="34" charset="0"/>
                <a:cs typeface="Times New Roman" panose="02020603050405020304" pitchFamily="18" charset="0"/>
              </a:rPr>
              <a:t>Better Awareness and Outreach for Crop Insurance Schemes</a:t>
            </a:r>
          </a:p>
          <a:p>
            <a:pPr marL="285750" indent="-285750">
              <a:lnSpc>
                <a:spcPct val="115000"/>
              </a:lnSpc>
              <a:spcAft>
                <a:spcPts val="1000"/>
              </a:spcAft>
              <a:buFont typeface="Arial" panose="020B0604020202020204" pitchFamily="34" charset="0"/>
              <a:buChar char="•"/>
            </a:pPr>
            <a:r>
              <a:rPr lang="en-US" b="1" i="1" dirty="0">
                <a:latin typeface="Calibri" panose="020F0502020204030204" pitchFamily="34" charset="0"/>
                <a:ea typeface="Calibri" panose="020F0502020204030204" pitchFamily="34" charset="0"/>
                <a:cs typeface="Times New Roman" panose="02020603050405020304" pitchFamily="18" charset="0"/>
              </a:rPr>
              <a:t>Recovery of Farmers after Natural Disasters and getting their life back to normal as early as possible </a:t>
            </a:r>
          </a:p>
        </p:txBody>
      </p:sp>
    </p:spTree>
    <p:extLst>
      <p:ext uri="{BB962C8B-B14F-4D97-AF65-F5344CB8AC3E}">
        <p14:creationId xmlns:p14="http://schemas.microsoft.com/office/powerpoint/2010/main" val="960511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1BD5B8-B7D6-5641-9006-64D38BB7702D}"/>
              </a:ext>
            </a:extLst>
          </p:cNvPr>
          <p:cNvSpPr>
            <a:spLocks noGrp="1"/>
          </p:cNvSpPr>
          <p:nvPr>
            <p:ph type="title"/>
          </p:nvPr>
        </p:nvSpPr>
        <p:spPr>
          <a:xfrm>
            <a:off x="3297563" y="524398"/>
            <a:ext cx="8143069" cy="638319"/>
          </a:xfrm>
        </p:spPr>
        <p:txBody>
          <a:bodyPr/>
          <a:lstStyle/>
          <a:p>
            <a:endParaRPr lang="en-US" sz="4400" b="1" dirty="0">
              <a:solidFill>
                <a:srgbClr val="4E6395"/>
              </a:solidFill>
            </a:endParaRPr>
          </a:p>
        </p:txBody>
      </p:sp>
      <p:sp>
        <p:nvSpPr>
          <p:cNvPr id="4" name="Text Placeholder 4">
            <a:extLst>
              <a:ext uri="{FF2B5EF4-FFF2-40B4-BE49-F238E27FC236}">
                <a16:creationId xmlns:a16="http://schemas.microsoft.com/office/drawing/2014/main" id="{165EF9C2-02BA-D349-82FD-069D5EF42ED0}"/>
              </a:ext>
            </a:extLst>
          </p:cNvPr>
          <p:cNvSpPr txBox="1">
            <a:spLocks/>
          </p:cNvSpPr>
          <p:nvPr/>
        </p:nvSpPr>
        <p:spPr>
          <a:xfrm>
            <a:off x="517878" y="2093976"/>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endParaRPr lang="en-US" sz="1800" dirty="0"/>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pic>
        <p:nvPicPr>
          <p:cNvPr id="6" name="Picture 5">
            <a:extLst>
              <a:ext uri="{FF2B5EF4-FFF2-40B4-BE49-F238E27FC236}">
                <a16:creationId xmlns:a16="http://schemas.microsoft.com/office/drawing/2014/main" id="{300C8492-34D7-4589-B355-A03AF7F94413}"/>
              </a:ext>
            </a:extLst>
          </p:cNvPr>
          <p:cNvPicPr>
            <a:picLocks noChangeAspect="1"/>
          </p:cNvPicPr>
          <p:nvPr/>
        </p:nvPicPr>
        <p:blipFill>
          <a:blip r:embed="rId5"/>
          <a:stretch>
            <a:fillRect/>
          </a:stretch>
        </p:blipFill>
        <p:spPr>
          <a:xfrm>
            <a:off x="2307696" y="0"/>
            <a:ext cx="8914755" cy="6858000"/>
          </a:xfrm>
          <a:prstGeom prst="rect">
            <a:avLst/>
          </a:prstGeom>
        </p:spPr>
      </p:pic>
    </p:spTree>
    <p:extLst>
      <p:ext uri="{BB962C8B-B14F-4D97-AF65-F5344CB8AC3E}">
        <p14:creationId xmlns:p14="http://schemas.microsoft.com/office/powerpoint/2010/main" val="335661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TECHNOLOGY SUGGESTIONS</a:t>
            </a:r>
          </a:p>
        </p:txBody>
      </p:sp>
      <p:sp>
        <p:nvSpPr>
          <p:cNvPr id="4" name="Text Placeholder 4">
            <a:extLst>
              <a:ext uri="{FF2B5EF4-FFF2-40B4-BE49-F238E27FC236}">
                <a16:creationId xmlns:a16="http://schemas.microsoft.com/office/drawing/2014/main" id="{165EF9C2-02BA-D349-82FD-069D5EF42ED0}"/>
              </a:ext>
            </a:extLst>
          </p:cNvPr>
          <p:cNvSpPr txBox="1">
            <a:spLocks/>
          </p:cNvSpPr>
          <p:nvPr/>
        </p:nvSpPr>
        <p:spPr>
          <a:xfrm>
            <a:off x="517878" y="2093976"/>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endParaRPr lang="en-US" sz="1800" dirty="0"/>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sp>
        <p:nvSpPr>
          <p:cNvPr id="5" name="Rectangle 4">
            <a:extLst>
              <a:ext uri="{FF2B5EF4-FFF2-40B4-BE49-F238E27FC236}">
                <a16:creationId xmlns:a16="http://schemas.microsoft.com/office/drawing/2014/main" id="{CCEBC39B-6B36-4487-A636-5F6FFE76FC27}"/>
              </a:ext>
            </a:extLst>
          </p:cNvPr>
          <p:cNvSpPr/>
          <p:nvPr/>
        </p:nvSpPr>
        <p:spPr>
          <a:xfrm>
            <a:off x="1" y="1309255"/>
            <a:ext cx="11674548" cy="5625130"/>
          </a:xfrm>
          <a:prstGeom prst="rect">
            <a:avLst/>
          </a:prstGeom>
        </p:spPr>
        <p:txBody>
          <a:bodyPr wrap="square">
            <a:spAutoFit/>
          </a:bodyPr>
          <a:lstStyle/>
          <a:p>
            <a:pPr>
              <a:lnSpc>
                <a:spcPct val="115000"/>
              </a:lnSpc>
              <a:spcAft>
                <a:spcPts val="1000"/>
              </a:spcAft>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400" b="1" dirty="0">
                <a:latin typeface="Calibri" panose="020F0502020204030204" pitchFamily="34" charset="0"/>
                <a:cs typeface="Times New Roman" panose="02020603050405020304" pitchFamily="18" charset="0"/>
              </a:rPr>
              <a:t>IBM Watson (</a:t>
            </a:r>
            <a:r>
              <a:rPr lang="en-US" sz="1400" b="1" dirty="0">
                <a:solidFill>
                  <a:srgbClr val="000000"/>
                </a:solidFill>
                <a:latin typeface="Calibri" panose="020F0502020204030204" pitchFamily="34" charset="0"/>
                <a:ea typeface="Calibri" panose="020F0502020204030204" pitchFamily="34" charset="0"/>
                <a:cs typeface="Calibri" panose="020F0502020204030204" pitchFamily="34" charset="0"/>
              </a:rPr>
              <a:t>AI Platform) – </a:t>
            </a: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for</a:t>
            </a:r>
            <a:r>
              <a:rPr lang="en-US" sz="14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deploying cognitive virtual assistant i.e. </a:t>
            </a:r>
            <a:r>
              <a:rPr lang="en-US" sz="1400" dirty="0" err="1">
                <a:solidFill>
                  <a:srgbClr val="000000"/>
                </a:solidFill>
                <a:latin typeface="Calibri" panose="020F0502020204030204" pitchFamily="34" charset="0"/>
                <a:ea typeface="Calibri" panose="020F0502020204030204" pitchFamily="34" charset="0"/>
                <a:cs typeface="Calibri" panose="020F0502020204030204" pitchFamily="34" charset="0"/>
              </a:rPr>
              <a:t>ChatBot</a:t>
            </a: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 to interact with customers</a:t>
            </a:r>
          </a:p>
          <a:p>
            <a:pPr>
              <a:lnSpc>
                <a:spcPct val="115000"/>
              </a:lnSpc>
              <a:spcAft>
                <a:spcPts val="1000"/>
              </a:spcAft>
            </a:pPr>
            <a:r>
              <a:rPr lang="en-US" sz="1400" b="1" dirty="0">
                <a:solidFill>
                  <a:srgbClr val="000000"/>
                </a:solidFill>
                <a:latin typeface="Calibri" panose="020F0502020204030204" pitchFamily="34" charset="0"/>
                <a:ea typeface="Calibri" panose="020F0502020204030204" pitchFamily="34" charset="0"/>
                <a:cs typeface="Calibri" panose="020F0502020204030204" pitchFamily="34" charset="0"/>
              </a:rPr>
              <a:t>IBM Speech to Text and Text to Speech Services</a:t>
            </a: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 to convert audio and voice into text and vice versa.</a:t>
            </a:r>
          </a:p>
          <a:p>
            <a:pPr>
              <a:lnSpc>
                <a:spcPct val="115000"/>
              </a:lnSpc>
              <a:spcAft>
                <a:spcPts val="1000"/>
              </a:spcAft>
            </a:pPr>
            <a:r>
              <a:rPr lang="en-US" sz="1400" b="1" dirty="0">
                <a:solidFill>
                  <a:srgbClr val="000000"/>
                </a:solidFill>
                <a:latin typeface="Calibri" panose="020F0502020204030204" pitchFamily="34" charset="0"/>
                <a:ea typeface="Calibri" panose="020F0502020204030204" pitchFamily="34" charset="0"/>
                <a:cs typeface="Calibri" panose="020F0502020204030204" pitchFamily="34" charset="0"/>
              </a:rPr>
              <a:t>IBM Discovery Service offers</a:t>
            </a:r>
            <a:r>
              <a:rPr lang="en-US" sz="1400" dirty="0"/>
              <a:t>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r>
              <a:rPr lang="en-US" sz="1400" dirty="0">
                <a:latin typeface="Calibri" panose="020F0502020204030204" pitchFamily="34" charset="0"/>
                <a:ea typeface="Calibri" panose="020F0502020204030204" pitchFamily="34" charset="0"/>
                <a:cs typeface="Times New Roman" panose="02020603050405020304" pitchFamily="18"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fontAlgn="base">
              <a:lnSpc>
                <a:spcPts val="1500"/>
              </a:lnSpc>
              <a:spcAft>
                <a:spcPts val="0"/>
              </a:spcAft>
            </a:pPr>
            <a:r>
              <a:rPr lang="en-US" sz="1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IBM Blockchain Platform </a:t>
            </a:r>
            <a:r>
              <a:rPr lang="en-US"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helps</a:t>
            </a:r>
            <a:r>
              <a:rPr lang="en-US" sz="1400" b="1" dirty="0"/>
              <a:t> </a:t>
            </a:r>
            <a:r>
              <a:rPr lang="en-US" sz="1400" dirty="0"/>
              <a:t>to accelerate blockchain network with tools to develop, govern &amp; operate decentralized ecosystems</a:t>
            </a:r>
          </a:p>
          <a:p>
            <a:pPr fontAlgn="base">
              <a:lnSpc>
                <a:spcPts val="1500"/>
              </a:lnSpc>
              <a:spcAft>
                <a:spcPts val="0"/>
              </a:spcAft>
            </a:pPr>
            <a:endParaRPr lang="en-US" sz="1400" b="1" dirty="0">
              <a:latin typeface="Calibri" panose="020F0502020204030204" pitchFamily="34" charset="0"/>
              <a:cs typeface="Calibri" panose="020F0502020204030204" pitchFamily="34" charset="0"/>
            </a:endParaRPr>
          </a:p>
          <a:p>
            <a:pPr fontAlgn="base">
              <a:lnSpc>
                <a:spcPts val="1500"/>
              </a:lnSpc>
              <a:spcAft>
                <a:spcPts val="0"/>
              </a:spcAft>
            </a:pPr>
            <a:r>
              <a:rPr lang="en-US" sz="1400" b="1" dirty="0">
                <a:latin typeface="Calibri" panose="020F0502020204030204" pitchFamily="34" charset="0"/>
                <a:cs typeface="Calibri" panose="020F0502020204030204" pitchFamily="34" charset="0"/>
              </a:rPr>
              <a:t>Hyperledger Fabric </a:t>
            </a:r>
            <a:r>
              <a:rPr lang="en-US" sz="1400" dirty="0">
                <a:latin typeface="Calibri" panose="020F0502020204030204" pitchFamily="34" charset="0"/>
                <a:cs typeface="Calibri" panose="020F0502020204030204" pitchFamily="34" charset="0"/>
              </a:rPr>
              <a:t>- Hyperledger Fabric allows components, such as consensus and membership services, to be plug-and-play. Hyperledger Fabric leverages container technology to host smart contracts called “</a:t>
            </a:r>
            <a:r>
              <a:rPr lang="en-US" sz="1400" dirty="0" err="1">
                <a:latin typeface="Calibri" panose="020F0502020204030204" pitchFamily="34" charset="0"/>
                <a:cs typeface="Calibri" panose="020F0502020204030204" pitchFamily="34" charset="0"/>
              </a:rPr>
              <a:t>chaincode</a:t>
            </a:r>
            <a:r>
              <a:rPr lang="en-US" sz="1400" dirty="0">
                <a:latin typeface="Calibri" panose="020F0502020204030204" pitchFamily="34" charset="0"/>
                <a:cs typeface="Calibri" panose="020F0502020204030204" pitchFamily="34" charset="0"/>
              </a:rPr>
              <a:t>” that comprise the application logic of the system</a:t>
            </a:r>
          </a:p>
          <a:p>
            <a:pPr fontAlgn="base">
              <a:lnSpc>
                <a:spcPts val="1500"/>
              </a:lnSpc>
            </a:pPr>
            <a:endParaRPr lang="en-US" sz="1400" dirty="0">
              <a:latin typeface="Calibri" panose="020F0502020204030204" pitchFamily="34" charset="0"/>
              <a:cs typeface="Calibri" panose="020F0502020204030204" pitchFamily="34" charset="0"/>
            </a:endParaRPr>
          </a:p>
          <a:p>
            <a:pPr fontAlgn="base">
              <a:lnSpc>
                <a:spcPts val="1500"/>
              </a:lnSpc>
            </a:pPr>
            <a:r>
              <a:rPr lang="en-US" sz="1400" b="1" dirty="0">
                <a:latin typeface="Calibri" panose="020F0502020204030204" pitchFamily="34" charset="0"/>
                <a:cs typeface="Calibri" panose="020F0502020204030204" pitchFamily="34" charset="0"/>
              </a:rPr>
              <a:t>IBM Weather Data </a:t>
            </a:r>
            <a:r>
              <a:rPr lang="en-US" sz="1400" dirty="0">
                <a:latin typeface="Calibri" panose="020F0502020204030204" pitchFamily="34" charset="0"/>
                <a:cs typeface="Calibri" panose="020F0502020204030204" pitchFamily="34" charset="0"/>
              </a:rPr>
              <a:t>– to provide weather alerts/notifications and forecasting</a:t>
            </a:r>
            <a:endParaRPr lang="en-IN" sz="1400" dirty="0">
              <a:latin typeface="Calibri" panose="020F0502020204030204" pitchFamily="34" charset="0"/>
              <a:cs typeface="Calibri" panose="020F0502020204030204" pitchFamily="34" charset="0"/>
            </a:endParaRPr>
          </a:p>
          <a:p>
            <a:pPr fontAlgn="base">
              <a:lnSpc>
                <a:spcPts val="1500"/>
              </a:lnSpc>
              <a:spcAft>
                <a:spcPts val="0"/>
              </a:spcAft>
            </a:pPr>
            <a:endParaRPr lang="en-US" sz="14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fontAlgn="base">
              <a:lnSpc>
                <a:spcPts val="1500"/>
              </a:lnSpc>
              <a:spcAft>
                <a:spcPts val="0"/>
              </a:spcAft>
            </a:pPr>
            <a:endParaRPr lang="en-US" sz="14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fontAlgn="base">
              <a:lnSpc>
                <a:spcPts val="1500"/>
              </a:lnSpc>
            </a:pPr>
            <a:r>
              <a:rPr lang="en-US" sz="1400" b="1" dirty="0"/>
              <a:t>IBM </a:t>
            </a:r>
            <a:r>
              <a:rPr lang="en-US" sz="1400" b="1" dirty="0" err="1"/>
              <a:t>Cloudant</a:t>
            </a:r>
            <a:r>
              <a:rPr lang="en-US" sz="1400" b="1" dirty="0"/>
              <a:t> </a:t>
            </a:r>
            <a:r>
              <a:rPr lang="en-US" sz="1400" dirty="0"/>
              <a:t>– A distributed database based on Apache CouchDB for storing documents etc.</a:t>
            </a:r>
            <a:endParaRPr lang="en-US" sz="14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fontAlgn="base">
              <a:lnSpc>
                <a:spcPts val="1500"/>
              </a:lnSpc>
              <a:spcAft>
                <a:spcPts val="0"/>
              </a:spcAft>
            </a:pPr>
            <a:endParaRPr lang="en-US" sz="14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fontAlgn="base">
              <a:lnSpc>
                <a:spcPts val="1500"/>
              </a:lnSpc>
              <a:spcAft>
                <a:spcPts val="0"/>
              </a:spcAft>
            </a:pPr>
            <a:endParaRPr lang="en-US" sz="14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fontAlgn="base">
              <a:lnSpc>
                <a:spcPts val="1500"/>
              </a:lnSpc>
              <a:spcAft>
                <a:spcPts val="0"/>
              </a:spcAft>
            </a:pPr>
            <a:r>
              <a:rPr lang="en-US" sz="1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IBM Cloud Platform</a:t>
            </a:r>
            <a:r>
              <a:rPr lang="en-US"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for providing high availability, more security and scalability for this ecosystem</a:t>
            </a:r>
          </a:p>
          <a:p>
            <a:pPr fontAlgn="base">
              <a:lnSpc>
                <a:spcPts val="1500"/>
              </a:lnSpc>
              <a:spcAft>
                <a:spcPts val="0"/>
              </a:spcAft>
            </a:pPr>
            <a:endParaRPr lang="en-US" sz="1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fontAlgn="base">
              <a:lnSpc>
                <a:spcPts val="1500"/>
              </a:lnSpc>
              <a:spcAft>
                <a:spcPts val="0"/>
              </a:spcAft>
            </a:pPr>
            <a:r>
              <a:rPr lang="en-US" sz="14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Node.js</a:t>
            </a:r>
            <a:endParaRPr lang="en-US" sz="1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fontAlgn="base">
              <a:lnSpc>
                <a:spcPts val="1500"/>
              </a:lnSpc>
              <a:spcAft>
                <a:spcPts val="0"/>
              </a:spcAft>
            </a:pP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1500"/>
              </a:lnSpc>
            </a:pPr>
            <a:r>
              <a:rPr lang="en-US" sz="1400" b="1" dirty="0">
                <a:latin typeface="Calibri" panose="020F0502020204030204" pitchFamily="34" charset="0"/>
                <a:cs typeface="Calibri" panose="020F0502020204030204" pitchFamily="34" charset="0"/>
              </a:rPr>
              <a:t>IBM Push Notifications </a:t>
            </a:r>
            <a:r>
              <a:rPr lang="en-US" b="1" dirty="0"/>
              <a:t>- </a:t>
            </a:r>
            <a:r>
              <a:rPr lang="en-US" sz="1400" dirty="0"/>
              <a:t>to popup alerts on the mobile &amp; web</a:t>
            </a:r>
            <a:endParaRPr lang="en-IN" sz="1400" dirty="0"/>
          </a:p>
          <a:p>
            <a:pPr fontAlgn="base">
              <a:lnSpc>
                <a:spcPts val="15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8173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1BD5B8-B7D6-5641-9006-64D38BB7702D}"/>
              </a:ext>
            </a:extLst>
          </p:cNvPr>
          <p:cNvSpPr>
            <a:spLocks noGrp="1"/>
          </p:cNvSpPr>
          <p:nvPr>
            <p:ph type="title"/>
          </p:nvPr>
        </p:nvSpPr>
        <p:spPr>
          <a:xfrm>
            <a:off x="2394314" y="524398"/>
            <a:ext cx="8143069" cy="638319"/>
          </a:xfrm>
        </p:spPr>
        <p:txBody>
          <a:bodyPr/>
          <a:lstStyle/>
          <a:p>
            <a:r>
              <a:rPr lang="en-US" sz="4400" b="1" dirty="0">
                <a:solidFill>
                  <a:srgbClr val="4E6395"/>
                </a:solidFill>
              </a:rPr>
              <a:t>Why we need a better SOLUTION ?</a:t>
            </a:r>
          </a:p>
        </p:txBody>
      </p:sp>
      <p:sp>
        <p:nvSpPr>
          <p:cNvPr id="4" name="Text Placeholder 4">
            <a:extLst>
              <a:ext uri="{FF2B5EF4-FFF2-40B4-BE49-F238E27FC236}">
                <a16:creationId xmlns:a16="http://schemas.microsoft.com/office/drawing/2014/main" id="{165EF9C2-02BA-D349-82FD-069D5EF42ED0}"/>
              </a:ext>
            </a:extLst>
          </p:cNvPr>
          <p:cNvSpPr txBox="1">
            <a:spLocks/>
          </p:cNvSpPr>
          <p:nvPr/>
        </p:nvSpPr>
        <p:spPr>
          <a:xfrm>
            <a:off x="517878" y="2138580"/>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r>
              <a:rPr lang="en-US" sz="2400" b="1" dirty="0"/>
              <a:t>A quick summary of gaps </a:t>
            </a:r>
            <a:r>
              <a:rPr lang="en-US" sz="2400" dirty="0"/>
              <a:t>for current Disaster Preparedness and Recovery for Farmers –</a:t>
            </a:r>
          </a:p>
          <a:p>
            <a:pPr defTabSz="1219170">
              <a:lnSpc>
                <a:spcPct val="100000"/>
              </a:lnSpc>
            </a:pPr>
            <a:endParaRPr lang="en-US" sz="2400" dirty="0"/>
          </a:p>
          <a:p>
            <a:pPr marL="457200" indent="-457200" defTabSz="1219170">
              <a:lnSpc>
                <a:spcPct val="100000"/>
              </a:lnSpc>
              <a:buFont typeface="Arial" panose="020B0604020202020204" pitchFamily="34" charset="0"/>
              <a:buChar char="•"/>
            </a:pPr>
            <a:r>
              <a:rPr lang="en-US" sz="2400" dirty="0"/>
              <a:t>Dependency on Govt officials for basic information related to Disaster Preparedness and Recovery/Response measures such as (financial, Livestock Related, shelters &amp; store room locations etc. during disaster event)</a:t>
            </a:r>
          </a:p>
          <a:p>
            <a:pPr marL="457200" indent="-457200" defTabSz="1219170">
              <a:lnSpc>
                <a:spcPct val="100000"/>
              </a:lnSpc>
              <a:buFont typeface="Arial" panose="020B0604020202020204" pitchFamily="34" charset="0"/>
              <a:buChar char="•"/>
            </a:pPr>
            <a:r>
              <a:rPr lang="en-US" sz="2400" dirty="0"/>
              <a:t>Overall lack of awareness about Crop Insurance concept and Adoption of same</a:t>
            </a:r>
          </a:p>
          <a:p>
            <a:pPr marL="457200" indent="-457200" defTabSz="1219170">
              <a:lnSpc>
                <a:spcPct val="100000"/>
              </a:lnSpc>
              <a:buFont typeface="Arial" panose="020B0604020202020204" pitchFamily="34" charset="0"/>
              <a:buChar char="•"/>
            </a:pPr>
            <a:r>
              <a:rPr lang="en-IN" sz="2400" dirty="0"/>
              <a:t>Absence of an efficient ecosystem across the entire insurance process</a:t>
            </a:r>
          </a:p>
          <a:p>
            <a:pPr marL="457200" indent="-457200" defTabSz="1219170">
              <a:lnSpc>
                <a:spcPct val="100000"/>
              </a:lnSpc>
              <a:buFont typeface="Arial" panose="020B0604020202020204" pitchFamily="34" charset="0"/>
              <a:buChar char="•"/>
            </a:pPr>
            <a:r>
              <a:rPr lang="en-IN" sz="2400" dirty="0"/>
              <a:t>State govt and Central Govt not paying their part of Insurance Premiums on time resulting in further delays of claim settlement</a:t>
            </a:r>
          </a:p>
          <a:p>
            <a:pPr marL="457200" indent="-457200" defTabSz="1219170">
              <a:lnSpc>
                <a:spcPct val="100000"/>
              </a:lnSpc>
              <a:buFont typeface="Arial" panose="020B0604020202020204" pitchFamily="34" charset="0"/>
              <a:buChar char="•"/>
            </a:pPr>
            <a:r>
              <a:rPr lang="en-IN" sz="2400" dirty="0"/>
              <a:t>Lack of transparency and speed in claims administration which is hindering efforts of Farmer’s recovery post disaster and in building trust in overall ecosystem </a:t>
            </a:r>
            <a:endParaRPr lang="en-US" sz="2400" dirty="0"/>
          </a:p>
          <a:p>
            <a:pPr defTabSz="1219170">
              <a:lnSpc>
                <a:spcPct val="100000"/>
              </a:lnSpc>
            </a:pPr>
            <a:endParaRPr lang="en-US" sz="2400" b="1" dirty="0"/>
          </a:p>
          <a:p>
            <a:pPr defTabSz="1219170">
              <a:lnSpc>
                <a:spcPct val="100000"/>
              </a:lnSpc>
            </a:pPr>
            <a:endParaRPr lang="en-US" sz="2400" b="1" dirty="0"/>
          </a:p>
          <a:p>
            <a:pPr defTabSz="1219170">
              <a:lnSpc>
                <a:spcPct val="100000"/>
              </a:lnSpc>
            </a:pPr>
            <a:endParaRPr lang="en-US" sz="2400" b="1" dirty="0"/>
          </a:p>
          <a:p>
            <a:pPr defTabSz="1219170">
              <a:lnSpc>
                <a:spcPct val="100000"/>
              </a:lnSpc>
            </a:pPr>
            <a:endParaRPr lang="en-US" sz="2400" b="1" dirty="0"/>
          </a:p>
          <a:p>
            <a:pPr defTabSz="1219170">
              <a:lnSpc>
                <a:spcPct val="100000"/>
              </a:lnSpc>
            </a:pPr>
            <a:endParaRPr lang="en-US" sz="2400" b="1" dirty="0"/>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spTree>
    <p:extLst>
      <p:ext uri="{BB962C8B-B14F-4D97-AF65-F5344CB8AC3E}">
        <p14:creationId xmlns:p14="http://schemas.microsoft.com/office/powerpoint/2010/main" val="1225820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HOW A.N.A.N.D. CAN HELP US ?</a:t>
            </a:r>
          </a:p>
        </p:txBody>
      </p:sp>
      <p:sp>
        <p:nvSpPr>
          <p:cNvPr id="4" name="Text Placeholder 4">
            <a:extLst>
              <a:ext uri="{FF2B5EF4-FFF2-40B4-BE49-F238E27FC236}">
                <a16:creationId xmlns:a16="http://schemas.microsoft.com/office/drawing/2014/main" id="{165EF9C2-02BA-D349-82FD-069D5EF42ED0}"/>
              </a:ext>
            </a:extLst>
          </p:cNvPr>
          <p:cNvSpPr txBox="1">
            <a:spLocks/>
          </p:cNvSpPr>
          <p:nvPr/>
        </p:nvSpPr>
        <p:spPr>
          <a:xfrm>
            <a:off x="517878" y="2093976"/>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endParaRPr lang="en-US" sz="1800" dirty="0"/>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pic>
        <p:nvPicPr>
          <p:cNvPr id="8" name="Picture 7">
            <a:extLst>
              <a:ext uri="{FF2B5EF4-FFF2-40B4-BE49-F238E27FC236}">
                <a16:creationId xmlns:a16="http://schemas.microsoft.com/office/drawing/2014/main" id="{8BC79D7C-F290-477E-91B6-CD402DA97BEF}"/>
              </a:ext>
            </a:extLst>
          </p:cNvPr>
          <p:cNvPicPr>
            <a:picLocks noChangeAspect="1"/>
          </p:cNvPicPr>
          <p:nvPr/>
        </p:nvPicPr>
        <p:blipFill>
          <a:blip r:embed="rId5"/>
          <a:stretch>
            <a:fillRect/>
          </a:stretch>
        </p:blipFill>
        <p:spPr>
          <a:xfrm>
            <a:off x="3515064" y="1252821"/>
            <a:ext cx="5103438" cy="5290475"/>
          </a:xfrm>
          <a:prstGeom prst="rect">
            <a:avLst/>
          </a:prstGeom>
        </p:spPr>
      </p:pic>
      <p:sp>
        <p:nvSpPr>
          <p:cNvPr id="11" name="TextBox 10">
            <a:extLst>
              <a:ext uri="{FF2B5EF4-FFF2-40B4-BE49-F238E27FC236}">
                <a16:creationId xmlns:a16="http://schemas.microsoft.com/office/drawing/2014/main" id="{40C56C4B-D67E-4808-BAC9-4DFA5521DBE5}"/>
              </a:ext>
            </a:extLst>
          </p:cNvPr>
          <p:cNvSpPr txBox="1"/>
          <p:nvPr/>
        </p:nvSpPr>
        <p:spPr>
          <a:xfrm>
            <a:off x="8396868" y="1795346"/>
            <a:ext cx="3579542" cy="3477875"/>
          </a:xfrm>
          <a:prstGeom prst="rect">
            <a:avLst/>
          </a:prstGeom>
          <a:noFill/>
        </p:spPr>
        <p:txBody>
          <a:bodyPr wrap="square" rtlCol="0">
            <a:spAutoFit/>
          </a:bodyPr>
          <a:lstStyle/>
          <a:p>
            <a:endParaRPr lang="en-US" sz="2000" i="1" dirty="0"/>
          </a:p>
          <a:p>
            <a:r>
              <a:rPr lang="en-US" sz="2000" b="1" dirty="0"/>
              <a:t>Assistance Network for Agriculture and Natural Disaster i.e. A.N.A.N.D.  </a:t>
            </a:r>
            <a:r>
              <a:rPr lang="en-US" sz="2000" dirty="0"/>
              <a:t>builds an ecosystem/network with combined use of multiple technology platforms available today and provides a technical solution we are looking for</a:t>
            </a:r>
          </a:p>
          <a:p>
            <a:endParaRPr lang="en-IN" sz="2000" dirty="0"/>
          </a:p>
          <a:p>
            <a:endParaRPr lang="en-IN" sz="2000" dirty="0"/>
          </a:p>
        </p:txBody>
      </p:sp>
    </p:spTree>
    <p:extLst>
      <p:ext uri="{BB962C8B-B14F-4D97-AF65-F5344CB8AC3E}">
        <p14:creationId xmlns:p14="http://schemas.microsoft.com/office/powerpoint/2010/main" val="1897029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1BD5B8-B7D6-5641-9006-64D38BB7702D}"/>
              </a:ext>
            </a:extLst>
          </p:cNvPr>
          <p:cNvSpPr>
            <a:spLocks noGrp="1"/>
          </p:cNvSpPr>
          <p:nvPr>
            <p:ph type="title"/>
          </p:nvPr>
        </p:nvSpPr>
        <p:spPr>
          <a:xfrm>
            <a:off x="289273" y="1929890"/>
            <a:ext cx="8143069" cy="638319"/>
          </a:xfrm>
        </p:spPr>
        <p:txBody>
          <a:bodyPr/>
          <a:lstStyle/>
          <a:p>
            <a:r>
              <a:rPr lang="en-US" sz="4400" b="1" dirty="0">
                <a:solidFill>
                  <a:srgbClr val="4E6395"/>
                </a:solidFill>
              </a:rPr>
              <a:t>SOLUTION</a:t>
            </a:r>
            <a:br>
              <a:rPr lang="en-US" sz="4400" b="1" dirty="0">
                <a:solidFill>
                  <a:srgbClr val="4E6395"/>
                </a:solidFill>
              </a:rPr>
            </a:br>
            <a:r>
              <a:rPr lang="en-US" sz="4400" b="1" dirty="0">
                <a:solidFill>
                  <a:srgbClr val="4E6395"/>
                </a:solidFill>
              </a:rPr>
              <a:t>APPROACH</a:t>
            </a:r>
            <a:br>
              <a:rPr lang="en-US" sz="4400" b="1" dirty="0">
                <a:solidFill>
                  <a:srgbClr val="4E6395"/>
                </a:solidFill>
              </a:rPr>
            </a:br>
            <a:br>
              <a:rPr lang="en-US" sz="4400" b="1" dirty="0">
                <a:solidFill>
                  <a:srgbClr val="4E6395"/>
                </a:solidFill>
              </a:rPr>
            </a:br>
            <a:r>
              <a:rPr lang="en-US" sz="2800" b="1" dirty="0">
                <a:solidFill>
                  <a:srgbClr val="4E6395"/>
                </a:solidFill>
              </a:rPr>
              <a:t>TO-BE FLOW</a:t>
            </a:r>
          </a:p>
        </p:txBody>
      </p:sp>
      <p:sp>
        <p:nvSpPr>
          <p:cNvPr id="4" name="Text Placeholder 4">
            <a:extLst>
              <a:ext uri="{FF2B5EF4-FFF2-40B4-BE49-F238E27FC236}">
                <a16:creationId xmlns:a16="http://schemas.microsoft.com/office/drawing/2014/main" id="{165EF9C2-02BA-D349-82FD-069D5EF42ED0}"/>
              </a:ext>
            </a:extLst>
          </p:cNvPr>
          <p:cNvSpPr txBox="1">
            <a:spLocks/>
          </p:cNvSpPr>
          <p:nvPr/>
        </p:nvSpPr>
        <p:spPr>
          <a:xfrm>
            <a:off x="517878" y="2093976"/>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endParaRPr lang="en-US" sz="1800" dirty="0"/>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pic>
        <p:nvPicPr>
          <p:cNvPr id="9" name="Picture 8">
            <a:extLst>
              <a:ext uri="{FF2B5EF4-FFF2-40B4-BE49-F238E27FC236}">
                <a16:creationId xmlns:a16="http://schemas.microsoft.com/office/drawing/2014/main" id="{C6B7116A-ECD6-4AE3-AF1A-706D8A1CFB6C}"/>
              </a:ext>
            </a:extLst>
          </p:cNvPr>
          <p:cNvPicPr>
            <a:picLocks noChangeAspect="1"/>
          </p:cNvPicPr>
          <p:nvPr/>
        </p:nvPicPr>
        <p:blipFill>
          <a:blip r:embed="rId5"/>
          <a:stretch>
            <a:fillRect/>
          </a:stretch>
        </p:blipFill>
        <p:spPr>
          <a:xfrm>
            <a:off x="3531053" y="0"/>
            <a:ext cx="8143069" cy="7471322"/>
          </a:xfrm>
          <a:prstGeom prst="rect">
            <a:avLst/>
          </a:prstGeom>
        </p:spPr>
      </p:pic>
    </p:spTree>
    <p:extLst>
      <p:ext uri="{BB962C8B-B14F-4D97-AF65-F5344CB8AC3E}">
        <p14:creationId xmlns:p14="http://schemas.microsoft.com/office/powerpoint/2010/main" val="226573170"/>
      </p:ext>
    </p:extLst>
  </p:cSld>
  <p:clrMapOvr>
    <a:masterClrMapping/>
  </p:clrMapOvr>
</p:sld>
</file>

<file path=ppt/theme/theme1.xml><?xml version="1.0" encoding="utf-8"?>
<a:theme xmlns:a="http://schemas.openxmlformats.org/drawingml/2006/main" name="blk_background_2017">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ode_plex_1.1" id="{9A8F75C9-260E-3246-98C0-E221AABC1344}" vid="{B92B7018-2C1E-8A4B-9133-236358E29F6B}"/>
    </a:ext>
  </a:extLst>
</a:theme>
</file>

<file path=ppt/theme/theme2.xml><?xml version="1.0" encoding="utf-8"?>
<a:theme xmlns:a="http://schemas.openxmlformats.org/drawingml/2006/main" name="1_blk_background_2017">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ode_plex_1.1" id="{9A8F75C9-260E-3246-98C0-E221AABC1344}" vid="{4787B319-6FC7-704E-A433-2145CDE0ACF9}"/>
    </a:ext>
  </a:extLst>
</a:theme>
</file>

<file path=ppt/theme/theme3.xml><?xml version="1.0" encoding="utf-8"?>
<a:theme xmlns:a="http://schemas.openxmlformats.org/drawingml/2006/main" name="2_blk_background_2017">
  <a:themeElements>
    <a:clrScheme name="Custom 4">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92F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ode_plex_1.1" id="{9A8F75C9-260E-3246-98C0-E221AABC1344}" vid="{B92B7018-2C1E-8A4B-9133-236358E29F6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61499</TotalTime>
  <Words>1031</Words>
  <Application>Microsoft Office PowerPoint</Application>
  <PresentationFormat>Widescreen</PresentationFormat>
  <Paragraphs>123</Paragraphs>
  <Slides>15</Slides>
  <Notes>14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15</vt:i4>
      </vt:variant>
    </vt:vector>
  </HeadingPairs>
  <TitlesOfParts>
    <vt:vector size="22" baseType="lpstr">
      <vt:lpstr>Arial</vt:lpstr>
      <vt:lpstr>Calibri</vt:lpstr>
      <vt:lpstr>IBM Plex Sans</vt:lpstr>
      <vt:lpstr>Wingdings</vt:lpstr>
      <vt:lpstr>blk_background_2017</vt:lpstr>
      <vt:lpstr>1_blk_background_2017</vt:lpstr>
      <vt:lpstr>2_blk_background_2017</vt:lpstr>
      <vt:lpstr>PowerPoint Presentation</vt:lpstr>
      <vt:lpstr>Call for Code 2019 Challenge </vt:lpstr>
      <vt:lpstr>CHALLENGE</vt:lpstr>
      <vt:lpstr>CHALLENGE</vt:lpstr>
      <vt:lpstr>PowerPoint Presentation</vt:lpstr>
      <vt:lpstr>TECHNOLOGY SUGGESTIONS</vt:lpstr>
      <vt:lpstr>Why we need a better SOLUTION ?</vt:lpstr>
      <vt:lpstr>HOW A.N.A.N.D. CAN HELP US ?</vt:lpstr>
      <vt:lpstr>SOLUTION APPROACH  TO-BE FLOW</vt:lpstr>
      <vt:lpstr>High Level Architecture</vt:lpstr>
      <vt:lpstr>A.N.A.N.D. FEATURES</vt:lpstr>
      <vt:lpstr>KEY FEATURES</vt:lpstr>
      <vt:lpstr>SOURCE CODE </vt:lpstr>
      <vt:lpstr>WHERE TO GO FROM HERE ?  Here is solution roadmap</vt:lpstr>
      <vt:lpstr>RECOMMENDED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Victoria Ovens</dc:creator>
  <cp:lastModifiedBy>Atul Sarpotdar</cp:lastModifiedBy>
  <cp:revision>828</cp:revision>
  <cp:lastPrinted>2018-05-16T19:10:04Z</cp:lastPrinted>
  <dcterms:created xsi:type="dcterms:W3CDTF">2018-02-27T17:50:26Z</dcterms:created>
  <dcterms:modified xsi:type="dcterms:W3CDTF">2019-07-30T04:41:44Z</dcterms:modified>
</cp:coreProperties>
</file>