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307520" y="3390840"/>
            <a:ext cx="6038280" cy="2137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07520" y="3359160"/>
            <a:ext cx="6038280" cy="52452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6629400"/>
            <a:ext cx="9143280" cy="227880"/>
          </a:xfrm>
          <a:prstGeom prst="rect">
            <a:avLst/>
          </a:prstGeom>
          <a:ln>
            <a:noFill/>
          </a:ln>
        </p:spPr>
      </p:pic>
      <p:sp>
        <p:nvSpPr>
          <p:cNvPr id="1" name="CustomShape 1" hidden="1"/>
          <p:cNvSpPr/>
          <p:nvPr/>
        </p:nvSpPr>
        <p:spPr>
          <a:xfrm>
            <a:off x="430200" y="1274760"/>
            <a:ext cx="8274960" cy="4946040"/>
          </a:xfrm>
          <a:prstGeom prst="rect">
            <a:avLst/>
          </a:prstGeom>
          <a:noFill/>
          <a:ln w="9360">
            <a:noFill/>
          </a:ln>
        </p:spPr>
        <p:style>
          <a:lnRef idx="0"/>
          <a:fillRef idx="0"/>
          <a:effectRef idx="0"/>
          <a:fontRef idx="minor"/>
        </p:style>
      </p:sp>
      <p:sp>
        <p:nvSpPr>
          <p:cNvPr id="2" name="CustomShape 2" hidden="1"/>
          <p:cNvSpPr/>
          <p:nvPr/>
        </p:nvSpPr>
        <p:spPr>
          <a:xfrm>
            <a:off x="4114800" y="6675120"/>
            <a:ext cx="913680" cy="137160"/>
          </a:xfrm>
          <a:prstGeom prst="rect">
            <a:avLst/>
          </a:prstGeom>
          <a:noFill/>
          <a:ln w="12600">
            <a:noFill/>
          </a:ln>
        </p:spPr>
        <p:style>
          <a:lnRef idx="0"/>
          <a:fillRef idx="0"/>
          <a:effectRef idx="0"/>
          <a:fontRef idx="minor"/>
        </p:style>
        <p:txBody>
          <a:bodyPr lIns="90000" rIns="90000" tIns="0" bIns="0"/>
          <a:p>
            <a:pPr algn="ctr">
              <a:lnSpc>
                <a:spcPct val="100000"/>
              </a:lnSpc>
              <a:spcBef>
                <a:spcPts val="451"/>
              </a:spcBef>
            </a:pPr>
            <a:r>
              <a:rPr b="0" lang="en-IN" sz="900" spc="-1" strike="noStrike">
                <a:solidFill>
                  <a:srgbClr val="ffffff"/>
                </a:solidFill>
                <a:latin typeface="Arial"/>
                <a:ea typeface="DejaVu Sans"/>
              </a:rPr>
              <a:t>− </a:t>
            </a:r>
            <a:fld id="{B1A27095-F75C-4658-ACE1-3F165B6E7F9A}" type="slidenum">
              <a:rPr b="0" lang="en-IN" sz="900" spc="-1" strike="noStrike">
                <a:solidFill>
                  <a:srgbClr val="ffffff"/>
                </a:solidFill>
                <a:latin typeface="Arial"/>
                <a:ea typeface="DejaVu Sans"/>
              </a:rPr>
              <a:t>&lt;number&gt;</a:t>
            </a:fld>
            <a:r>
              <a:rPr b="0" lang="en-IN" sz="900" spc="-1" strike="noStrike">
                <a:solidFill>
                  <a:srgbClr val="ffffff"/>
                </a:solidFill>
                <a:latin typeface="Arial"/>
                <a:ea typeface="DejaVu Sans"/>
              </a:rPr>
              <a:t> −</a:t>
            </a:r>
            <a:endParaRPr b="0" lang="en-IN" sz="900" spc="-1" strike="noStrike">
              <a:latin typeface="Arial"/>
            </a:endParaRPr>
          </a:p>
        </p:txBody>
      </p:sp>
      <p:sp>
        <p:nvSpPr>
          <p:cNvPr id="3" name="CustomShape 3" hidden="1"/>
          <p:cNvSpPr/>
          <p:nvPr/>
        </p:nvSpPr>
        <p:spPr>
          <a:xfrm>
            <a:off x="228600" y="6657840"/>
            <a:ext cx="2174040" cy="127800"/>
          </a:xfrm>
          <a:prstGeom prst="rect">
            <a:avLst/>
          </a:prstGeom>
          <a:noFill/>
          <a:ln w="9360">
            <a:noFill/>
          </a:ln>
        </p:spPr>
        <p:style>
          <a:lnRef idx="0"/>
          <a:fillRef idx="0"/>
          <a:effectRef idx="0"/>
          <a:fontRef idx="minor"/>
        </p:style>
        <p:txBody>
          <a:bodyPr wrap="none" lIns="0" rIns="0" tIns="0" bIns="0" anchor="b"/>
          <a:p>
            <a:pPr>
              <a:lnSpc>
                <a:spcPct val="100000"/>
              </a:lnSpc>
              <a:spcBef>
                <a:spcPts val="119"/>
              </a:spcBef>
            </a:pPr>
            <a:r>
              <a:rPr b="0" lang="en-IN" sz="600" spc="-1" strike="noStrike">
                <a:solidFill>
                  <a:srgbClr val="ffffff"/>
                </a:solidFill>
                <a:latin typeface="Arial"/>
                <a:ea typeface="DejaVu Sans"/>
              </a:rPr>
              <a:t>© 2014 ZS Associates     |     CONFIDENTIAL</a:t>
            </a:r>
            <a:endParaRPr b="0" lang="en-IN" sz="600" spc="-1" strike="noStrike">
              <a:latin typeface="Arial"/>
            </a:endParaRPr>
          </a:p>
        </p:txBody>
      </p:sp>
      <p:sp>
        <p:nvSpPr>
          <p:cNvPr id="4" name="CustomShape 4" hidden="1"/>
          <p:cNvSpPr/>
          <p:nvPr/>
        </p:nvSpPr>
        <p:spPr>
          <a:xfrm>
            <a:off x="6738840" y="6714000"/>
            <a:ext cx="2175840" cy="73080"/>
          </a:xfrm>
          <a:prstGeom prst="rect">
            <a:avLst/>
          </a:prstGeom>
          <a:noFill/>
          <a:ln w="9360">
            <a:noFill/>
          </a:ln>
        </p:spPr>
        <p:style>
          <a:lnRef idx="0"/>
          <a:fillRef idx="0"/>
          <a:effectRef idx="0"/>
          <a:fontRef idx="minor"/>
        </p:style>
        <p:txBody>
          <a:bodyPr lIns="0" rIns="0" tIns="0" bIns="0" anchor="ctr"/>
          <a:p>
            <a:pPr algn="r">
              <a:lnSpc>
                <a:spcPct val="80000"/>
              </a:lnSpc>
            </a:pPr>
            <a:r>
              <a:rPr b="0" lang="en-IN" sz="600" spc="-1" strike="noStrike">
                <a:solidFill>
                  <a:srgbClr val="ffffff"/>
                </a:solidFill>
                <a:latin typeface="Arial"/>
                <a:ea typeface="DejaVu Sans"/>
              </a:rPr>
              <a:t>2018 YDS Submission Guide v2.1</a:t>
            </a:r>
            <a:endParaRPr b="0" lang="en-IN" sz="600" spc="-1" strike="noStrike">
              <a:latin typeface="Arial"/>
            </a:endParaRPr>
          </a:p>
        </p:txBody>
      </p:sp>
      <p:sp>
        <p:nvSpPr>
          <p:cNvPr id="5" name="CustomShape 5"/>
          <p:cNvSpPr/>
          <p:nvPr/>
        </p:nvSpPr>
        <p:spPr>
          <a:xfrm>
            <a:off x="4800600" y="6421320"/>
            <a:ext cx="4114080" cy="345240"/>
          </a:xfrm>
          <a:prstGeom prst="rect">
            <a:avLst/>
          </a:prstGeom>
          <a:noFill/>
          <a:ln w="9360">
            <a:noFill/>
          </a:ln>
        </p:spPr>
        <p:style>
          <a:lnRef idx="0"/>
          <a:fillRef idx="0"/>
          <a:effectRef idx="0"/>
          <a:fontRef idx="minor"/>
        </p:style>
      </p:sp>
      <p:sp>
        <p:nvSpPr>
          <p:cNvPr id="6" name="CustomShape 6"/>
          <p:cNvSpPr/>
          <p:nvPr/>
        </p:nvSpPr>
        <p:spPr>
          <a:xfrm>
            <a:off x="1307520" y="2487240"/>
            <a:ext cx="6038280" cy="1364400"/>
          </a:xfrm>
          <a:prstGeom prst="rect">
            <a:avLst/>
          </a:prstGeom>
          <a:noFill/>
          <a:ln w="9360">
            <a:noFill/>
          </a:ln>
        </p:spPr>
        <p:style>
          <a:lnRef idx="0"/>
          <a:fillRef idx="0"/>
          <a:effectRef idx="0"/>
          <a:fontRef idx="minor"/>
        </p:style>
      </p:sp>
      <p:sp>
        <p:nvSpPr>
          <p:cNvPr id="7" name="CustomShape 7"/>
          <p:cNvSpPr/>
          <p:nvPr/>
        </p:nvSpPr>
        <p:spPr>
          <a:xfrm>
            <a:off x="1307520" y="4114800"/>
            <a:ext cx="6038280" cy="793080"/>
          </a:xfrm>
          <a:prstGeom prst="rect">
            <a:avLst/>
          </a:prstGeom>
          <a:noFill/>
          <a:ln w="9360">
            <a:noFill/>
          </a:ln>
        </p:spPr>
        <p:style>
          <a:lnRef idx="0"/>
          <a:fillRef idx="0"/>
          <a:effectRef idx="0"/>
          <a:fontRef idx="minor"/>
        </p:style>
      </p:sp>
      <p:sp>
        <p:nvSpPr>
          <p:cNvPr id="8" name="CustomShape 8"/>
          <p:cNvSpPr/>
          <p:nvPr/>
        </p:nvSpPr>
        <p:spPr>
          <a:xfrm>
            <a:off x="1307520" y="4965120"/>
            <a:ext cx="6038280" cy="420120"/>
          </a:xfrm>
          <a:prstGeom prst="rect">
            <a:avLst/>
          </a:prstGeom>
          <a:noFill/>
          <a:ln w="9360">
            <a:noFill/>
          </a:ln>
        </p:spPr>
        <p:style>
          <a:lnRef idx="0"/>
          <a:fillRef idx="0"/>
          <a:effectRef idx="0"/>
          <a:fontRef idx="minor"/>
        </p:style>
      </p:sp>
      <p:pic>
        <p:nvPicPr>
          <p:cNvPr id="9" name="Picture 15" descr=""/>
          <p:cNvPicPr/>
          <p:nvPr/>
        </p:nvPicPr>
        <p:blipFill>
          <a:blip r:embed="rId3"/>
          <a:stretch/>
        </p:blipFill>
        <p:spPr>
          <a:xfrm>
            <a:off x="0" y="6629400"/>
            <a:ext cx="9143280" cy="227880"/>
          </a:xfrm>
          <a:prstGeom prst="rect">
            <a:avLst/>
          </a:prstGeom>
          <a:ln>
            <a:noFill/>
          </a:ln>
        </p:spPr>
      </p:pic>
      <p:sp>
        <p:nvSpPr>
          <p:cNvPr id="10" name="CustomShape 9"/>
          <p:cNvSpPr/>
          <p:nvPr/>
        </p:nvSpPr>
        <p:spPr>
          <a:xfrm>
            <a:off x="7302600" y="611280"/>
            <a:ext cx="1517040" cy="1278720"/>
          </a:xfrm>
          <a:prstGeom prst="rect">
            <a:avLst/>
          </a:prstGeom>
          <a:noFill/>
          <a:ln w="9360">
            <a:noFill/>
          </a:ln>
        </p:spPr>
        <p:style>
          <a:lnRef idx="0"/>
          <a:fillRef idx="0"/>
          <a:effectRef idx="0"/>
          <a:fontRef idx="minor"/>
        </p:style>
      </p:sp>
      <p:pic>
        <p:nvPicPr>
          <p:cNvPr id="11" name="Picture 14" descr=""/>
          <p:cNvPicPr/>
          <p:nvPr/>
        </p:nvPicPr>
        <p:blipFill>
          <a:blip r:embed="rId4"/>
          <a:stretch/>
        </p:blipFill>
        <p:spPr>
          <a:xfrm>
            <a:off x="5943600" y="0"/>
            <a:ext cx="3199680" cy="5942880"/>
          </a:xfrm>
          <a:prstGeom prst="rect">
            <a:avLst/>
          </a:prstGeom>
          <a:ln>
            <a:noFill/>
          </a:ln>
        </p:spPr>
      </p:pic>
      <p:pic>
        <p:nvPicPr>
          <p:cNvPr id="12" name="Picture 16" descr=""/>
          <p:cNvPicPr/>
          <p:nvPr/>
        </p:nvPicPr>
        <p:blipFill>
          <a:blip r:embed="rId5"/>
          <a:stretch/>
        </p:blipFill>
        <p:spPr>
          <a:xfrm>
            <a:off x="401760" y="998280"/>
            <a:ext cx="1714680" cy="1370880"/>
          </a:xfrm>
          <a:prstGeom prst="rect">
            <a:avLst/>
          </a:prstGeom>
          <a:ln>
            <a:noFill/>
          </a:ln>
        </p:spPr>
      </p:pic>
      <p:pic>
        <p:nvPicPr>
          <p:cNvPr id="13" name="Picture 17" descr=""/>
          <p:cNvPicPr/>
          <p:nvPr/>
        </p:nvPicPr>
        <p:blipFill>
          <a:blip r:embed="rId6"/>
          <a:stretch/>
        </p:blipFill>
        <p:spPr>
          <a:xfrm>
            <a:off x="1197720" y="5958360"/>
            <a:ext cx="1599480" cy="319320"/>
          </a:xfrm>
          <a:prstGeom prst="rect">
            <a:avLst/>
          </a:prstGeom>
          <a:ln>
            <a:noFill/>
          </a:ln>
        </p:spPr>
      </p:pic>
      <p:pic>
        <p:nvPicPr>
          <p:cNvPr id="14" name="Picture 18" descr=""/>
          <p:cNvPicPr/>
          <p:nvPr/>
        </p:nvPicPr>
        <p:blipFill>
          <a:blip r:embed="rId7"/>
          <a:stretch/>
        </p:blipFill>
        <p:spPr>
          <a:xfrm>
            <a:off x="6947280" y="5955840"/>
            <a:ext cx="1828080" cy="319320"/>
          </a:xfrm>
          <a:prstGeom prst="rect">
            <a:avLst/>
          </a:prstGeom>
          <a:ln>
            <a:noFill/>
          </a:ln>
        </p:spPr>
      </p:pic>
      <p:sp>
        <p:nvSpPr>
          <p:cNvPr id="15" name="PlaceHolder 10"/>
          <p:cNvSpPr>
            <a:spLocks noGrp="1"/>
          </p:cNvSpPr>
          <p:nvPr>
            <p:ph type="title"/>
          </p:nvPr>
        </p:nvSpPr>
        <p:spPr>
          <a:xfrm>
            <a:off x="1307520" y="3390840"/>
            <a:ext cx="6038280" cy="460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txBody>
          <a:bodyPr lIns="0" rIns="0" tIns="0" bIns="0" anchor="b"/>
          <a:p>
            <a:pPr>
              <a:lnSpc>
                <a:spcPct val="100000"/>
              </a:lnSpc>
            </a:pPr>
            <a:r>
              <a:rPr b="0" lang="en-IN" sz="2400" spc="-1" strike="noStrike">
                <a:solidFill>
                  <a:srgbClr val="ed8b00"/>
                </a:solidFill>
                <a:latin typeface="Arial"/>
                <a:ea typeface="DejaVu Sans"/>
              </a:rPr>
              <a:t>2018 Young Data Scientist Challenge</a:t>
            </a:r>
            <a:endParaRPr b="0" lang="en-IN" sz="2400" spc="-1" strike="noStrike">
              <a:latin typeface="Arial"/>
            </a:endParaRPr>
          </a:p>
          <a:p>
            <a:pPr>
              <a:lnSpc>
                <a:spcPct val="100000"/>
              </a:lnSpc>
            </a:pPr>
            <a:r>
              <a:rPr b="0" lang="en-IN" sz="1800" spc="-1" strike="noStrike">
                <a:solidFill>
                  <a:srgbClr val="ed8b00"/>
                </a:solidFill>
                <a:latin typeface="Arial"/>
                <a:ea typeface="DejaVu Sans"/>
              </a:rPr>
              <a:t>Submission</a:t>
            </a:r>
            <a:endParaRPr b="0" lang="en-IN" sz="1800" spc="-1" strike="noStrike">
              <a:latin typeface="Arial"/>
            </a:endParaRPr>
          </a:p>
        </p:txBody>
      </p:sp>
      <p:sp>
        <p:nvSpPr>
          <p:cNvPr id="54" name="CustomShape 2"/>
          <p:cNvSpPr/>
          <p:nvPr/>
        </p:nvSpPr>
        <p:spPr>
          <a:xfrm>
            <a:off x="1307520" y="4113000"/>
            <a:ext cx="6042960" cy="413640"/>
          </a:xfrm>
          <a:prstGeom prst="rect">
            <a:avLst/>
          </a:prstGeom>
          <a:noFill/>
          <a:ln w="9360">
            <a:noFill/>
          </a:ln>
        </p:spPr>
        <p:style>
          <a:lnRef idx="0"/>
          <a:fillRef idx="0"/>
          <a:effectRef idx="0"/>
          <a:fontRef idx="minor"/>
        </p:style>
        <p:txBody>
          <a:bodyPr lIns="0" rIns="0" tIns="0" bIns="0"/>
          <a:p>
            <a:pPr>
              <a:lnSpc>
                <a:spcPct val="100000"/>
              </a:lnSpc>
              <a:spcBef>
                <a:spcPts val="360"/>
              </a:spcBef>
            </a:pPr>
            <a:r>
              <a:rPr b="0" lang="en-IN" sz="1800" spc="-1" strike="noStrike">
                <a:solidFill>
                  <a:srgbClr val="53565a"/>
                </a:solidFill>
                <a:latin typeface="Arial"/>
                <a:ea typeface="DejaVu Sans"/>
              </a:rPr>
              <a:t>Name : Sarthak Singh</a:t>
            </a:r>
            <a:endParaRPr b="0" lang="en-IN" sz="1800" spc="-1" strike="noStrike">
              <a:latin typeface="Arial"/>
            </a:endParaRPr>
          </a:p>
          <a:p>
            <a:pPr>
              <a:lnSpc>
                <a:spcPct val="100000"/>
              </a:lnSpc>
              <a:spcBef>
                <a:spcPts val="360"/>
              </a:spcBef>
            </a:pPr>
            <a:r>
              <a:rPr b="0" lang="en-IN" sz="1800" spc="-1" strike="noStrike">
                <a:solidFill>
                  <a:srgbClr val="53565a"/>
                </a:solidFill>
                <a:latin typeface="Arial"/>
                <a:ea typeface="DejaVu Sans"/>
              </a:rPr>
              <a:t>College : Maharaja Agrasen Institute of Technology</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99" name="CustomShape 2"/>
          <p:cNvSpPr/>
          <p:nvPr/>
        </p:nvSpPr>
        <p:spPr>
          <a:xfrm>
            <a:off x="1307520" y="4113000"/>
            <a:ext cx="6042960" cy="413640"/>
          </a:xfrm>
          <a:prstGeom prst="rect">
            <a:avLst/>
          </a:prstGeom>
          <a:noFill/>
          <a:ln w="9360">
            <a:noFill/>
          </a:ln>
        </p:spPr>
        <p:style>
          <a:lnRef idx="0"/>
          <a:fillRef idx="0"/>
          <a:effectRef idx="0"/>
          <a:fontRef idx="minor"/>
        </p:style>
      </p:sp>
      <p:sp>
        <p:nvSpPr>
          <p:cNvPr id="100"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101" name="CustomShape 4"/>
          <p:cNvSpPr/>
          <p:nvPr/>
        </p:nvSpPr>
        <p:spPr>
          <a:xfrm>
            <a:off x="1307520" y="2664000"/>
            <a:ext cx="180360" cy="367200"/>
          </a:xfrm>
          <a:prstGeom prst="rect">
            <a:avLst/>
          </a:prstGeom>
          <a:noFill/>
          <a:ln>
            <a:noFill/>
          </a:ln>
        </p:spPr>
        <p:style>
          <a:lnRef idx="0"/>
          <a:fillRef idx="0"/>
          <a:effectRef idx="0"/>
          <a:fontRef idx="minor"/>
        </p:style>
      </p:sp>
      <p:pic>
        <p:nvPicPr>
          <p:cNvPr id="102" name="" descr=""/>
          <p:cNvPicPr/>
          <p:nvPr/>
        </p:nvPicPr>
        <p:blipFill>
          <a:blip r:embed="rId1"/>
          <a:stretch/>
        </p:blipFill>
        <p:spPr>
          <a:xfrm>
            <a:off x="360" y="2448000"/>
            <a:ext cx="9143280" cy="37206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104" name="CustomShape 2"/>
          <p:cNvSpPr/>
          <p:nvPr/>
        </p:nvSpPr>
        <p:spPr>
          <a:xfrm>
            <a:off x="1307520" y="4113000"/>
            <a:ext cx="6042960" cy="413640"/>
          </a:xfrm>
          <a:prstGeom prst="rect">
            <a:avLst/>
          </a:prstGeom>
          <a:noFill/>
          <a:ln w="9360">
            <a:noFill/>
          </a:ln>
        </p:spPr>
        <p:style>
          <a:lnRef idx="0"/>
          <a:fillRef idx="0"/>
          <a:effectRef idx="0"/>
          <a:fontRef idx="minor"/>
        </p:style>
      </p:sp>
      <p:sp>
        <p:nvSpPr>
          <p:cNvPr id="105"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106" name="CustomShape 4"/>
          <p:cNvSpPr/>
          <p:nvPr/>
        </p:nvSpPr>
        <p:spPr>
          <a:xfrm>
            <a:off x="1307520" y="2664000"/>
            <a:ext cx="180360" cy="367200"/>
          </a:xfrm>
          <a:prstGeom prst="rect">
            <a:avLst/>
          </a:prstGeom>
          <a:noFill/>
          <a:ln>
            <a:noFill/>
          </a:ln>
        </p:spPr>
        <p:style>
          <a:lnRef idx="0"/>
          <a:fillRef idx="0"/>
          <a:effectRef idx="0"/>
          <a:fontRef idx="minor"/>
        </p:style>
      </p:sp>
      <p:sp>
        <p:nvSpPr>
          <p:cNvPr id="107" name="CustomShape 5"/>
          <p:cNvSpPr/>
          <p:nvPr/>
        </p:nvSpPr>
        <p:spPr>
          <a:xfrm>
            <a:off x="1488240" y="3312000"/>
            <a:ext cx="6215400" cy="143964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latin typeface="Arial"/>
              </a:rPr>
              <a:t>Finally, when the algorithms were done predicting, we got that ExtraTreeRegressor was the best among them and hence it was used to forecast the Sales in the original test dataset.</a:t>
            </a:r>
            <a:endParaRPr b="0" lang="en-IN" sz="2000" spc="-1" strike="noStrike">
              <a:latin typeface="Arial"/>
            </a:endParaRPr>
          </a:p>
        </p:txBody>
      </p:sp>
      <p:sp>
        <p:nvSpPr>
          <p:cNvPr id="108" name="CustomShape 6"/>
          <p:cNvSpPr/>
          <p:nvPr/>
        </p:nvSpPr>
        <p:spPr>
          <a:xfrm>
            <a:off x="1728000" y="2592000"/>
            <a:ext cx="3815640" cy="48276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latin typeface="Arial"/>
              </a:rPr>
              <a:t>Model Selection</a:t>
            </a:r>
            <a:endParaRPr b="0" lang="en-IN"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56" name="CustomShape 2"/>
          <p:cNvSpPr/>
          <p:nvPr/>
        </p:nvSpPr>
        <p:spPr>
          <a:xfrm>
            <a:off x="1307520" y="4113000"/>
            <a:ext cx="6042960" cy="413640"/>
          </a:xfrm>
          <a:prstGeom prst="rect">
            <a:avLst/>
          </a:prstGeom>
          <a:noFill/>
          <a:ln w="9360">
            <a:noFill/>
          </a:ln>
        </p:spPr>
        <p:style>
          <a:lnRef idx="0"/>
          <a:fillRef idx="0"/>
          <a:effectRef idx="0"/>
          <a:fontRef idx="minor"/>
        </p:style>
      </p:sp>
      <p:sp>
        <p:nvSpPr>
          <p:cNvPr id="57" name="CustomShape 3"/>
          <p:cNvSpPr/>
          <p:nvPr/>
        </p:nvSpPr>
        <p:spPr>
          <a:xfrm>
            <a:off x="2983320" y="3168000"/>
            <a:ext cx="2992320" cy="3769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ed8b00"/>
                </a:solidFill>
                <a:latin typeface="Arial"/>
              </a:rPr>
              <a:t>Section A : Approach</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59" name="CustomShape 2"/>
          <p:cNvSpPr/>
          <p:nvPr/>
        </p:nvSpPr>
        <p:spPr>
          <a:xfrm>
            <a:off x="1307520" y="4113000"/>
            <a:ext cx="6042960" cy="413640"/>
          </a:xfrm>
          <a:prstGeom prst="rect">
            <a:avLst/>
          </a:prstGeom>
          <a:noFill/>
          <a:ln w="9360">
            <a:noFill/>
          </a:ln>
        </p:spPr>
        <p:style>
          <a:lnRef idx="0"/>
          <a:fillRef idx="0"/>
          <a:effectRef idx="0"/>
          <a:fontRef idx="minor"/>
        </p:style>
      </p:sp>
      <p:sp>
        <p:nvSpPr>
          <p:cNvPr id="60" name="CustomShape 3"/>
          <p:cNvSpPr/>
          <p:nvPr/>
        </p:nvSpPr>
        <p:spPr>
          <a:xfrm>
            <a:off x="656640" y="2548800"/>
            <a:ext cx="7991640" cy="324216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ed8b00"/>
                </a:solidFill>
                <a:latin typeface="Arial"/>
              </a:rPr>
              <a:t>Mekktronix is a global premium electronics manufacturing companies provides electronic devices across globe through their large distributor channel. Recently company is observing lot of fluctuations in their demand forecasting across geographies affecting their revenue. The company has reached out to build a machine learning driven forecasting solution to predict sales accurately.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ed8b00"/>
                </a:solidFill>
                <a:latin typeface="Arial"/>
              </a:rPr>
              <a:t>Thus, we need to build a model that can accurately forecast the sales such that the company can cope up with the demands more easily.</a:t>
            </a:r>
            <a:endParaRPr b="0" lang="en-IN" sz="2000" spc="-1" strike="noStrike">
              <a:latin typeface="Arial"/>
            </a:endParaRPr>
          </a:p>
        </p:txBody>
      </p:sp>
      <p:sp>
        <p:nvSpPr>
          <p:cNvPr id="61" name="CustomShape 4"/>
          <p:cNvSpPr/>
          <p:nvPr/>
        </p:nvSpPr>
        <p:spPr>
          <a:xfrm>
            <a:off x="2880000" y="1656000"/>
            <a:ext cx="3887640" cy="50364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latin typeface="Arial"/>
              </a:rPr>
              <a:t>Problem Statement</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63" name="CustomShape 2"/>
          <p:cNvSpPr/>
          <p:nvPr/>
        </p:nvSpPr>
        <p:spPr>
          <a:xfrm>
            <a:off x="1307520" y="4113000"/>
            <a:ext cx="6042960" cy="413640"/>
          </a:xfrm>
          <a:prstGeom prst="rect">
            <a:avLst/>
          </a:prstGeom>
          <a:noFill/>
          <a:ln w="9360">
            <a:noFill/>
          </a:ln>
        </p:spPr>
        <p:style>
          <a:lnRef idx="0"/>
          <a:fillRef idx="0"/>
          <a:effectRef idx="0"/>
          <a:fontRef idx="minor"/>
        </p:style>
      </p:sp>
      <p:sp>
        <p:nvSpPr>
          <p:cNvPr id="64"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65" name="CustomShape 4"/>
          <p:cNvSpPr/>
          <p:nvPr/>
        </p:nvSpPr>
        <p:spPr>
          <a:xfrm>
            <a:off x="1307520" y="2664000"/>
            <a:ext cx="180360" cy="304920"/>
          </a:xfrm>
          <a:prstGeom prst="rect">
            <a:avLst/>
          </a:prstGeom>
          <a:noFill/>
          <a:ln>
            <a:noFill/>
          </a:ln>
        </p:spPr>
        <p:style>
          <a:lnRef idx="0"/>
          <a:fillRef idx="0"/>
          <a:effectRef idx="0"/>
          <a:fontRef idx="minor"/>
        </p:style>
      </p:sp>
      <p:sp>
        <p:nvSpPr>
          <p:cNvPr id="66" name="CustomShape 5"/>
          <p:cNvSpPr/>
          <p:nvPr/>
        </p:nvSpPr>
        <p:spPr>
          <a:xfrm>
            <a:off x="1488240" y="3312000"/>
            <a:ext cx="6215400" cy="152280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latin typeface="Arial"/>
              </a:rPr>
              <a:t>As we know, that the promotional expenses can majorly affect the sales as more the promotion is more the sale can be, hence we took the promotional expenses as a feature in our model.</a:t>
            </a:r>
            <a:endParaRPr b="0" lang="en-IN" sz="2400" spc="-1" strike="noStrike">
              <a:latin typeface="Arial"/>
            </a:endParaRPr>
          </a:p>
        </p:txBody>
      </p:sp>
      <p:sp>
        <p:nvSpPr>
          <p:cNvPr id="67" name="CustomShape 6"/>
          <p:cNvSpPr/>
          <p:nvPr/>
        </p:nvSpPr>
        <p:spPr>
          <a:xfrm>
            <a:off x="1728000" y="2626560"/>
            <a:ext cx="4319640" cy="5036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latin typeface="Arial"/>
              </a:rPr>
              <a:t>PROMOTIONAL EXPENSES</a:t>
            </a: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69" name="CustomShape 2"/>
          <p:cNvSpPr/>
          <p:nvPr/>
        </p:nvSpPr>
        <p:spPr>
          <a:xfrm>
            <a:off x="1307520" y="4113000"/>
            <a:ext cx="6042960" cy="413640"/>
          </a:xfrm>
          <a:prstGeom prst="rect">
            <a:avLst/>
          </a:prstGeom>
          <a:noFill/>
          <a:ln w="9360">
            <a:noFill/>
          </a:ln>
        </p:spPr>
        <p:style>
          <a:lnRef idx="0"/>
          <a:fillRef idx="0"/>
          <a:effectRef idx="0"/>
          <a:fontRef idx="minor"/>
        </p:style>
      </p:sp>
      <p:sp>
        <p:nvSpPr>
          <p:cNvPr id="70"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71" name="CustomShape 4"/>
          <p:cNvSpPr/>
          <p:nvPr/>
        </p:nvSpPr>
        <p:spPr>
          <a:xfrm>
            <a:off x="1307520" y="2664000"/>
            <a:ext cx="180360" cy="367200"/>
          </a:xfrm>
          <a:prstGeom prst="rect">
            <a:avLst/>
          </a:prstGeom>
          <a:noFill/>
          <a:ln>
            <a:noFill/>
          </a:ln>
        </p:spPr>
        <p:style>
          <a:lnRef idx="0"/>
          <a:fillRef idx="0"/>
          <a:effectRef idx="0"/>
          <a:fontRef idx="minor"/>
        </p:style>
      </p:sp>
      <p:sp>
        <p:nvSpPr>
          <p:cNvPr id="72" name="CustomShape 5"/>
          <p:cNvSpPr/>
          <p:nvPr/>
        </p:nvSpPr>
        <p:spPr>
          <a:xfrm>
            <a:off x="1488240" y="3312000"/>
            <a:ext cx="6215400" cy="1439640"/>
          </a:xfrm>
          <a:prstGeom prst="rect">
            <a:avLst/>
          </a:prstGeom>
          <a:noFill/>
          <a:ln>
            <a:noFill/>
          </a:ln>
        </p:spPr>
        <p:style>
          <a:lnRef idx="0"/>
          <a:fillRef idx="0"/>
          <a:effectRef idx="0"/>
          <a:fontRef idx="minor"/>
        </p:style>
        <p:txBody>
          <a:bodyPr lIns="90000" rIns="90000" tIns="45000" bIns="45000"/>
          <a:p>
            <a:pPr>
              <a:lnSpc>
                <a:spcPct val="100000"/>
              </a:lnSpc>
            </a:pPr>
            <a:r>
              <a:rPr b="0" lang="en-IN" sz="2200" spc="-1" strike="noStrike">
                <a:latin typeface="Arial"/>
              </a:rPr>
              <a:t>The promotional expenses were extracted from the dataset provided(promotional_expense.csv) and it was merged with training dataset.</a:t>
            </a:r>
            <a:endParaRPr b="0" lang="en-IN" sz="2200" spc="-1" strike="noStrike">
              <a:latin typeface="Arial"/>
            </a:endParaRPr>
          </a:p>
        </p:txBody>
      </p:sp>
      <p:sp>
        <p:nvSpPr>
          <p:cNvPr id="73" name="CustomShape 6"/>
          <p:cNvSpPr/>
          <p:nvPr/>
        </p:nvSpPr>
        <p:spPr>
          <a:xfrm>
            <a:off x="1728000" y="2626560"/>
            <a:ext cx="4319640" cy="5036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latin typeface="Arial"/>
              </a:rPr>
              <a:t>PROMOTIONAL EXPENSES</a:t>
            </a:r>
            <a:endParaRPr b="0" lang="en-IN"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75" name="CustomShape 2"/>
          <p:cNvSpPr/>
          <p:nvPr/>
        </p:nvSpPr>
        <p:spPr>
          <a:xfrm>
            <a:off x="1307520" y="4113000"/>
            <a:ext cx="6042960" cy="413640"/>
          </a:xfrm>
          <a:prstGeom prst="rect">
            <a:avLst/>
          </a:prstGeom>
          <a:noFill/>
          <a:ln w="9360">
            <a:noFill/>
          </a:ln>
        </p:spPr>
        <p:style>
          <a:lnRef idx="0"/>
          <a:fillRef idx="0"/>
          <a:effectRef idx="0"/>
          <a:fontRef idx="minor"/>
        </p:style>
      </p:sp>
      <p:sp>
        <p:nvSpPr>
          <p:cNvPr id="76"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77" name="CustomShape 4"/>
          <p:cNvSpPr/>
          <p:nvPr/>
        </p:nvSpPr>
        <p:spPr>
          <a:xfrm>
            <a:off x="1307520" y="2664000"/>
            <a:ext cx="180360" cy="367200"/>
          </a:xfrm>
          <a:prstGeom prst="rect">
            <a:avLst/>
          </a:prstGeom>
          <a:noFill/>
          <a:ln>
            <a:noFill/>
          </a:ln>
        </p:spPr>
        <p:style>
          <a:lnRef idx="0"/>
          <a:fillRef idx="0"/>
          <a:effectRef idx="0"/>
          <a:fontRef idx="minor"/>
        </p:style>
      </p:sp>
      <p:sp>
        <p:nvSpPr>
          <p:cNvPr id="78" name="CustomShape 5"/>
          <p:cNvSpPr/>
          <p:nvPr/>
        </p:nvSpPr>
        <p:spPr>
          <a:xfrm>
            <a:off x="1488240" y="3312000"/>
            <a:ext cx="6215400" cy="20959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latin typeface="Arial"/>
              </a:rPr>
              <a:t>Holidays can cause a major affect on the sales of a day, since people prefer to buy new products on some special occasions, similary the number of holidays in a month can affect the sales of that month.</a:t>
            </a:r>
            <a:endParaRPr b="0" lang="en-IN" sz="2400" spc="-1" strike="noStrike">
              <a:latin typeface="Arial"/>
            </a:endParaRPr>
          </a:p>
          <a:p>
            <a:pPr>
              <a:lnSpc>
                <a:spcPct val="100000"/>
              </a:lnSpc>
            </a:pPr>
            <a:r>
              <a:rPr b="0" lang="en-IN" sz="2400" spc="-1" strike="noStrike">
                <a:latin typeface="Arial"/>
              </a:rPr>
              <a:t>Hence we took number of holidays in a month as one of the features.</a:t>
            </a:r>
            <a:endParaRPr b="0" lang="en-IN" sz="2400" spc="-1" strike="noStrike">
              <a:latin typeface="Arial"/>
            </a:endParaRPr>
          </a:p>
        </p:txBody>
      </p:sp>
      <p:sp>
        <p:nvSpPr>
          <p:cNvPr id="79" name="CustomShape 6"/>
          <p:cNvSpPr/>
          <p:nvPr/>
        </p:nvSpPr>
        <p:spPr>
          <a:xfrm>
            <a:off x="1728000" y="2592000"/>
            <a:ext cx="3815640" cy="48276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latin typeface="Arial"/>
              </a:rPr>
              <a:t>HOLIDAYS</a:t>
            </a:r>
            <a:endParaRPr b="0" lang="en-IN"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81" name="CustomShape 2"/>
          <p:cNvSpPr/>
          <p:nvPr/>
        </p:nvSpPr>
        <p:spPr>
          <a:xfrm>
            <a:off x="1307520" y="4113000"/>
            <a:ext cx="6042960" cy="413640"/>
          </a:xfrm>
          <a:prstGeom prst="rect">
            <a:avLst/>
          </a:prstGeom>
          <a:noFill/>
          <a:ln w="9360">
            <a:noFill/>
          </a:ln>
        </p:spPr>
        <p:style>
          <a:lnRef idx="0"/>
          <a:fillRef idx="0"/>
          <a:effectRef idx="0"/>
          <a:fontRef idx="minor"/>
        </p:style>
      </p:sp>
      <p:sp>
        <p:nvSpPr>
          <p:cNvPr id="82"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83" name="CustomShape 4"/>
          <p:cNvSpPr/>
          <p:nvPr/>
        </p:nvSpPr>
        <p:spPr>
          <a:xfrm>
            <a:off x="1307520" y="2664000"/>
            <a:ext cx="180360" cy="367200"/>
          </a:xfrm>
          <a:prstGeom prst="rect">
            <a:avLst/>
          </a:prstGeom>
          <a:noFill/>
          <a:ln>
            <a:noFill/>
          </a:ln>
        </p:spPr>
        <p:style>
          <a:lnRef idx="0"/>
          <a:fillRef idx="0"/>
          <a:effectRef idx="0"/>
          <a:fontRef idx="minor"/>
        </p:style>
      </p:sp>
      <p:sp>
        <p:nvSpPr>
          <p:cNvPr id="84" name="CustomShape 5"/>
          <p:cNvSpPr/>
          <p:nvPr/>
        </p:nvSpPr>
        <p:spPr>
          <a:xfrm>
            <a:off x="1488240" y="3312000"/>
            <a:ext cx="6215400" cy="18093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latin typeface="Arial"/>
              </a:rPr>
              <a:t>The number of holidays in a month was calculated using the provided dataset(holidays.xlsx).</a:t>
            </a:r>
            <a:endParaRPr b="0" lang="en-IN" sz="2400" spc="-1" strike="noStrike">
              <a:latin typeface="Arial"/>
            </a:endParaRPr>
          </a:p>
          <a:p>
            <a:pPr>
              <a:lnSpc>
                <a:spcPct val="100000"/>
              </a:lnSpc>
            </a:pPr>
            <a:r>
              <a:rPr b="0" lang="en-IN" sz="2400" spc="-1" strike="noStrike">
                <a:latin typeface="Arial"/>
              </a:rPr>
              <a:t>We counted the number of holidays in a month by using a loop and the added this feature to the training dataset.</a:t>
            </a:r>
            <a:endParaRPr b="0" lang="en-IN" sz="2400" spc="-1" strike="noStrike">
              <a:latin typeface="Arial"/>
            </a:endParaRPr>
          </a:p>
        </p:txBody>
      </p:sp>
      <p:sp>
        <p:nvSpPr>
          <p:cNvPr id="85" name="CustomShape 6"/>
          <p:cNvSpPr/>
          <p:nvPr/>
        </p:nvSpPr>
        <p:spPr>
          <a:xfrm>
            <a:off x="1728000" y="2592000"/>
            <a:ext cx="3815640" cy="48276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latin typeface="Arial"/>
              </a:rPr>
              <a:t>HOLIDAYS</a:t>
            </a:r>
            <a:endParaRPr b="0" lang="en-IN" sz="2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87" name="CustomShape 2"/>
          <p:cNvSpPr/>
          <p:nvPr/>
        </p:nvSpPr>
        <p:spPr>
          <a:xfrm>
            <a:off x="1307520" y="4113000"/>
            <a:ext cx="6042960" cy="413640"/>
          </a:xfrm>
          <a:prstGeom prst="rect">
            <a:avLst/>
          </a:prstGeom>
          <a:noFill/>
          <a:ln w="9360">
            <a:noFill/>
          </a:ln>
        </p:spPr>
        <p:style>
          <a:lnRef idx="0"/>
          <a:fillRef idx="0"/>
          <a:effectRef idx="0"/>
          <a:fontRef idx="minor"/>
        </p:style>
      </p:sp>
      <p:sp>
        <p:nvSpPr>
          <p:cNvPr id="88"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89" name="CustomShape 4"/>
          <p:cNvSpPr/>
          <p:nvPr/>
        </p:nvSpPr>
        <p:spPr>
          <a:xfrm>
            <a:off x="1307520" y="2664000"/>
            <a:ext cx="180360" cy="367200"/>
          </a:xfrm>
          <a:prstGeom prst="rect">
            <a:avLst/>
          </a:prstGeom>
          <a:noFill/>
          <a:ln>
            <a:noFill/>
          </a:ln>
        </p:spPr>
        <p:style>
          <a:lnRef idx="0"/>
          <a:fillRef idx="0"/>
          <a:effectRef idx="0"/>
          <a:fontRef idx="minor"/>
        </p:style>
      </p:sp>
      <p:sp>
        <p:nvSpPr>
          <p:cNvPr id="90" name="CustomShape 5"/>
          <p:cNvSpPr/>
          <p:nvPr/>
        </p:nvSpPr>
        <p:spPr>
          <a:xfrm>
            <a:off x="1488240" y="3312000"/>
            <a:ext cx="6215400" cy="152280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latin typeface="Arial"/>
              </a:rPr>
              <a:t>We had to add the promotional expenses and number of holidays in a month to our provided test set too(because they are features in our model). That was done by the merging them with the test dataset.</a:t>
            </a:r>
            <a:endParaRPr b="0" lang="en-IN" sz="2400" spc="-1" strike="noStrike">
              <a:latin typeface="Arial"/>
            </a:endParaRPr>
          </a:p>
        </p:txBody>
      </p:sp>
      <p:sp>
        <p:nvSpPr>
          <p:cNvPr id="91" name="CustomShape 6"/>
          <p:cNvSpPr/>
          <p:nvPr/>
        </p:nvSpPr>
        <p:spPr>
          <a:xfrm>
            <a:off x="1728000" y="2592000"/>
            <a:ext cx="3815640" cy="48276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latin typeface="Arial"/>
              </a:rPr>
              <a:t>Note</a:t>
            </a:r>
            <a:endParaRPr b="0" lang="en-IN"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307520" y="2468880"/>
            <a:ext cx="6038280" cy="1364400"/>
          </a:xfrm>
          <a:prstGeom prst="rect">
            <a:avLst/>
          </a:prstGeom>
          <a:noFill/>
          <a:ln w="9360">
            <a:noFill/>
          </a:ln>
          <a:effectLst>
            <a:outerShdw algn="ctr" rotWithShape="0" sx="1000" sy="1000">
              <a:schemeClr val="bg1"/>
            </a:outerShdw>
          </a:effectLst>
        </p:spPr>
        <p:style>
          <a:lnRef idx="0"/>
          <a:fillRef idx="0"/>
          <a:effectRef idx="0"/>
          <a:fontRef idx="minor"/>
        </p:style>
      </p:sp>
      <p:sp>
        <p:nvSpPr>
          <p:cNvPr id="93" name="CustomShape 2"/>
          <p:cNvSpPr/>
          <p:nvPr/>
        </p:nvSpPr>
        <p:spPr>
          <a:xfrm>
            <a:off x="1307520" y="4113000"/>
            <a:ext cx="6042960" cy="413640"/>
          </a:xfrm>
          <a:prstGeom prst="rect">
            <a:avLst/>
          </a:prstGeom>
          <a:noFill/>
          <a:ln w="9360">
            <a:noFill/>
          </a:ln>
        </p:spPr>
        <p:style>
          <a:lnRef idx="0"/>
          <a:fillRef idx="0"/>
          <a:effectRef idx="0"/>
          <a:fontRef idx="minor"/>
        </p:style>
      </p:sp>
      <p:sp>
        <p:nvSpPr>
          <p:cNvPr id="94" name="CustomShape 3"/>
          <p:cNvSpPr/>
          <p:nvPr/>
        </p:nvSpPr>
        <p:spPr>
          <a:xfrm>
            <a:off x="3816000" y="1368000"/>
            <a:ext cx="2159640" cy="518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d8b00"/>
                </a:solidFill>
                <a:latin typeface="Arial"/>
              </a:rPr>
              <a:t>Approach</a:t>
            </a:r>
            <a:endParaRPr b="0" lang="en-IN" sz="3600" spc="-1" strike="noStrike">
              <a:latin typeface="Arial"/>
            </a:endParaRPr>
          </a:p>
        </p:txBody>
      </p:sp>
      <p:sp>
        <p:nvSpPr>
          <p:cNvPr id="95" name="CustomShape 4"/>
          <p:cNvSpPr/>
          <p:nvPr/>
        </p:nvSpPr>
        <p:spPr>
          <a:xfrm>
            <a:off x="1307520" y="2664000"/>
            <a:ext cx="180360" cy="367200"/>
          </a:xfrm>
          <a:prstGeom prst="rect">
            <a:avLst/>
          </a:prstGeom>
          <a:noFill/>
          <a:ln>
            <a:noFill/>
          </a:ln>
        </p:spPr>
        <p:style>
          <a:lnRef idx="0"/>
          <a:fillRef idx="0"/>
          <a:effectRef idx="0"/>
          <a:fontRef idx="minor"/>
        </p:style>
      </p:sp>
      <p:sp>
        <p:nvSpPr>
          <p:cNvPr id="96" name="CustomShape 5"/>
          <p:cNvSpPr/>
          <p:nvPr/>
        </p:nvSpPr>
        <p:spPr>
          <a:xfrm>
            <a:off x="1488240" y="3312000"/>
            <a:ext cx="6215400" cy="248400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latin typeface="Arial"/>
              </a:rPr>
              <a:t>Finally, when our data was prepared, we splitted the training set into X_train and X_test such that we can evaluate performance of various algorithms and then choose the best.</a:t>
            </a:r>
            <a:endParaRPr b="0" lang="en-IN" sz="1600" spc="-1" strike="noStrike">
              <a:latin typeface="Arial"/>
            </a:endParaRPr>
          </a:p>
          <a:p>
            <a:pPr>
              <a:lnSpc>
                <a:spcPct val="100000"/>
              </a:lnSpc>
            </a:pPr>
            <a:r>
              <a:rPr b="0" lang="en-IN" sz="1600" spc="-1" strike="noStrike">
                <a:latin typeface="Arial"/>
              </a:rPr>
              <a:t>We used three regression ensemble algorithms to train our model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latin typeface="Arial"/>
              </a:rPr>
              <a:t>1) ExtraTreesRegressor</a:t>
            </a:r>
            <a:endParaRPr b="0" lang="en-IN" sz="1600" spc="-1" strike="noStrike">
              <a:latin typeface="Arial"/>
            </a:endParaRPr>
          </a:p>
          <a:p>
            <a:pPr>
              <a:lnSpc>
                <a:spcPct val="100000"/>
              </a:lnSpc>
            </a:pPr>
            <a:r>
              <a:rPr b="0" lang="en-IN" sz="1600" spc="-1" strike="noStrike">
                <a:latin typeface="Arial"/>
              </a:rPr>
              <a:t>2) RandomForestRegressor</a:t>
            </a:r>
            <a:endParaRPr b="0" lang="en-IN" sz="1600" spc="-1" strike="noStrike">
              <a:latin typeface="Arial"/>
            </a:endParaRPr>
          </a:p>
          <a:p>
            <a:pPr>
              <a:lnSpc>
                <a:spcPct val="100000"/>
              </a:lnSpc>
            </a:pPr>
            <a:r>
              <a:rPr b="0" lang="en-IN" sz="1600" spc="-1" strike="noStrike">
                <a:latin typeface="Arial"/>
              </a:rPr>
              <a:t>3) GradientBoostingRegressor</a:t>
            </a:r>
            <a:endParaRPr b="0" lang="en-IN" sz="1600" spc="-1" strike="noStrike">
              <a:latin typeface="Arial"/>
            </a:endParaRPr>
          </a:p>
        </p:txBody>
      </p:sp>
      <p:sp>
        <p:nvSpPr>
          <p:cNvPr id="97" name="CustomShape 6"/>
          <p:cNvSpPr/>
          <p:nvPr/>
        </p:nvSpPr>
        <p:spPr>
          <a:xfrm>
            <a:off x="1728000" y="2592000"/>
            <a:ext cx="3815640" cy="48276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latin typeface="Arial"/>
              </a:rPr>
              <a:t>Model Selection</a:t>
            </a:r>
            <a:endParaRPr b="0" lang="en-IN"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ZS Report 1.0</Template>
  <TotalTime>8606</TotalTime>
  <Application>LibreOffice/6.0.3.2$Linux_X86_64 LibreOffice_project/00m0$Build-2</Application>
  <Words>364</Words>
  <Paragraphs>48</Paragraphs>
  <Company>ZS Associates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2014-09-30T06:34:42Z</dcterms:created>
  <dc:creator>Abhisek Jena</dc:creator>
  <dc:description/>
  <dc:language>en-IN</dc:language>
  <cp:lastModifiedBy/>
  <cp:lastPrinted>2014-12-03T14:25:52Z</cp:lastPrinted>
  <dcterms:modified xsi:type="dcterms:W3CDTF">2018-07-21T17:49:20Z</dcterms:modified>
  <cp:revision>1013</cp:revision>
  <dc:subject/>
  <dc:title>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ZS Associates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vt:i4>
  </property>
  <property fmtid="{D5CDD505-2E9C-101B-9397-08002B2CF9AE}" pid="13" name="UseFileName">
    <vt:bool>1</vt:bool>
  </property>
  <property fmtid="{D5CDD505-2E9C-101B-9397-08002B2CF9AE}" pid="14" name="UsePageNumber">
    <vt:bool>1</vt:bool>
  </property>
</Properties>
</file>