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80" r:id="rId6"/>
    <p:sldId id="282" r:id="rId7"/>
    <p:sldId id="281" r:id="rId8"/>
    <p:sldId id="257" r:id="rId9"/>
    <p:sldId id="258" r:id="rId10"/>
    <p:sldId id="259" r:id="rId11"/>
    <p:sldId id="260" r:id="rId12"/>
    <p:sldId id="261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B36EE-C744-40C8-B6F7-C0715F002048}" v="1" dt="2022-12-04T22:54:07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TP2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Muñoz, Carlos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2022-12-04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36B4F47-1C51-296F-1715-399BF0F7C0E1}"/>
              </a:ext>
            </a:extLst>
          </p:cNvPr>
          <p:cNvSpPr txBox="1">
            <a:spLocks/>
          </p:cNvSpPr>
          <p:nvPr/>
        </p:nvSpPr>
        <p:spPr>
          <a:xfrm>
            <a:off x="0" y="5114207"/>
            <a:ext cx="3882755" cy="1726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PD: Por alguna razón que desconocemos durante la grabación del video, a pesar que tenía la cámara encendida, la cara del compañero Moises Pirela no se visualiza 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DE97ED2-466D-66B6-D3F8-894012C1F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56871"/>
              </p:ext>
            </p:extLst>
          </p:nvPr>
        </p:nvGraphicFramePr>
        <p:xfrm>
          <a:off x="195310" y="142043"/>
          <a:ext cx="11710744" cy="6132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939">
                  <a:extLst>
                    <a:ext uri="{9D8B030D-6E8A-4147-A177-3AD203B41FA5}">
                      <a16:colId xmlns:a16="http://schemas.microsoft.com/office/drawing/2014/main" val="4064429154"/>
                    </a:ext>
                  </a:extLst>
                </a:gridCol>
                <a:gridCol w="2656045">
                  <a:extLst>
                    <a:ext uri="{9D8B030D-6E8A-4147-A177-3AD203B41FA5}">
                      <a16:colId xmlns:a16="http://schemas.microsoft.com/office/drawing/2014/main" val="697751389"/>
                    </a:ext>
                  </a:extLst>
                </a:gridCol>
                <a:gridCol w="5044760">
                  <a:extLst>
                    <a:ext uri="{9D8B030D-6E8A-4147-A177-3AD203B41FA5}">
                      <a16:colId xmlns:a16="http://schemas.microsoft.com/office/drawing/2014/main" val="3040460839"/>
                    </a:ext>
                  </a:extLst>
                </a:gridCol>
              </a:tblGrid>
              <a:tr h="33075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 err="1">
                          <a:effectLst/>
                        </a:rPr>
                        <a:t>Modelo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R2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Features a </a:t>
                      </a:r>
                      <a:r>
                        <a:rPr lang="en-US" sz="3200" b="1" u="none" strike="noStrike" dirty="0" err="1">
                          <a:effectLst/>
                        </a:rPr>
                        <a:t>eliminar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51654"/>
                  </a:ext>
                </a:extLst>
              </a:tr>
              <a:tr h="6614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OLS (Apartment)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 err="1">
                          <a:effectLst/>
                        </a:rPr>
                        <a:t>superficie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0.558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862033310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OLS (Apartment)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 - dummies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3074951208"/>
                  </a:ext>
                </a:extLst>
              </a:tr>
              <a:tr h="6614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OLS (Apartment_2)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 - Belgrano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 - surface_total_in_m2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2304140835"/>
                  </a:ext>
                </a:extLst>
              </a:tr>
              <a:tr h="26459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OLS (Apartment_3)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u="none" strike="noStrike">
                          <a:effectLst/>
                        </a:rPr>
                        <a:t>  - Almagro</a:t>
                      </a:r>
                      <a:br>
                        <a:rPr lang="es-MX" sz="2000" u="none" strike="noStrike">
                          <a:effectLst/>
                        </a:rPr>
                      </a:br>
                      <a:r>
                        <a:rPr lang="es-MX" sz="2000" u="none" strike="noStrike">
                          <a:effectLst/>
                        </a:rPr>
                        <a:t> - San Telmo</a:t>
                      </a:r>
                      <a:br>
                        <a:rPr lang="es-MX" sz="2000" u="none" strike="noStrike">
                          <a:effectLst/>
                        </a:rPr>
                      </a:br>
                      <a:r>
                        <a:rPr lang="es-MX" sz="2000" u="none" strike="noStrike">
                          <a:effectLst/>
                        </a:rPr>
                        <a:t> - Barrio Norte</a:t>
                      </a:r>
                      <a:br>
                        <a:rPr lang="es-MX" sz="2000" u="none" strike="noStrike">
                          <a:effectLst/>
                        </a:rPr>
                      </a:br>
                      <a:r>
                        <a:rPr lang="es-MX" sz="2000" u="none" strike="noStrike">
                          <a:effectLst/>
                        </a:rPr>
                        <a:t> - Caballito</a:t>
                      </a:r>
                      <a:br>
                        <a:rPr lang="es-MX" sz="2000" u="none" strike="noStrike">
                          <a:effectLst/>
                        </a:rPr>
                      </a:br>
                      <a:r>
                        <a:rPr lang="es-MX" sz="2000" u="none" strike="noStrike">
                          <a:effectLst/>
                        </a:rPr>
                        <a:t> - Saavedra</a:t>
                      </a:r>
                      <a:br>
                        <a:rPr lang="es-MX" sz="2000" u="none" strike="noStrike">
                          <a:effectLst/>
                        </a:rPr>
                      </a:br>
                      <a:r>
                        <a:rPr lang="es-MX" sz="2000" u="none" strike="noStrike">
                          <a:effectLst/>
                        </a:rPr>
                        <a:t> - Villa Crespo</a:t>
                      </a:r>
                      <a:br>
                        <a:rPr lang="es-MX" sz="2000" u="none" strike="noStrike">
                          <a:effectLst/>
                        </a:rPr>
                      </a:br>
                      <a:r>
                        <a:rPr lang="es-MX" sz="2000" u="none" strike="noStrike">
                          <a:effectLst/>
                        </a:rPr>
                        <a:t> - Villa Urquiza</a:t>
                      </a:r>
                      <a:br>
                        <a:rPr lang="es-MX" sz="2000" u="none" strike="noStrike">
                          <a:effectLst/>
                        </a:rPr>
                      </a:br>
                      <a:r>
                        <a:rPr lang="es-MX" sz="2000" u="none" strike="noStrike">
                          <a:effectLst/>
                        </a:rPr>
                        <a:t> - Puerto Madero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413230360"/>
                  </a:ext>
                </a:extLst>
              </a:tr>
              <a:tr h="6614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OLS (Apartment_4)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0.382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 - surface_total_in_m2</a:t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 - surface_covered_in_m2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618505260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OLS (Apartment_5)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extLst>
                  <a:ext uri="{0D108BD9-81ED-4DB2-BD59-A6C34878D82A}">
                    <a16:rowId xmlns:a16="http://schemas.microsoft.com/office/drawing/2014/main" val="2229122055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OLS (Apartment_3) Test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0.6787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1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53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97ED2FA-9CA7-7ED8-594E-B9F728D21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56109"/>
              </p:ext>
            </p:extLst>
          </p:nvPr>
        </p:nvGraphicFramePr>
        <p:xfrm>
          <a:off x="772358" y="417250"/>
          <a:ext cx="11095988" cy="5908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9437">
                  <a:extLst>
                    <a:ext uri="{9D8B030D-6E8A-4147-A177-3AD203B41FA5}">
                      <a16:colId xmlns:a16="http://schemas.microsoft.com/office/drawing/2014/main" val="678025644"/>
                    </a:ext>
                  </a:extLst>
                </a:gridCol>
                <a:gridCol w="2516615">
                  <a:extLst>
                    <a:ext uri="{9D8B030D-6E8A-4147-A177-3AD203B41FA5}">
                      <a16:colId xmlns:a16="http://schemas.microsoft.com/office/drawing/2014/main" val="3455265747"/>
                    </a:ext>
                  </a:extLst>
                </a:gridCol>
                <a:gridCol w="4779936">
                  <a:extLst>
                    <a:ext uri="{9D8B030D-6E8A-4147-A177-3AD203B41FA5}">
                      <a16:colId xmlns:a16="http://schemas.microsoft.com/office/drawing/2014/main" val="2990032977"/>
                    </a:ext>
                  </a:extLst>
                </a:gridCol>
              </a:tblGrid>
              <a:tr h="51269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 err="1">
                          <a:effectLst/>
                        </a:rPr>
                        <a:t>Modelo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R2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Features a </a:t>
                      </a:r>
                      <a:r>
                        <a:rPr lang="en-US" sz="2800" b="1" u="none" strike="noStrike" dirty="0" err="1">
                          <a:effectLst/>
                        </a:rPr>
                        <a:t>eliminar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26145"/>
                  </a:ext>
                </a:extLst>
              </a:tr>
              <a:tr h="976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OLS (House)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 err="1">
                          <a:effectLst/>
                        </a:rPr>
                        <a:t>superficie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0.513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6300470"/>
                  </a:ext>
                </a:extLst>
              </a:tr>
              <a:tr h="976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OLS (House)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0.654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 - dummies</a:t>
                      </a:r>
                      <a:br>
                        <a:rPr lang="en-US" sz="2400" u="none" strike="noStrike">
                          <a:effectLst/>
                        </a:rPr>
                      </a:br>
                      <a:r>
                        <a:rPr lang="en-US" sz="2400" u="none" strike="noStrike">
                          <a:effectLst/>
                        </a:rPr>
                        <a:t> - ambs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8016676"/>
                  </a:ext>
                </a:extLst>
              </a:tr>
              <a:tr h="24413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OLS (House_2)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0.654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- </a:t>
                      </a:r>
                      <a:r>
                        <a:rPr lang="en-US" sz="2400" u="none" strike="noStrike" dirty="0" err="1">
                          <a:effectLst/>
                        </a:rPr>
                        <a:t>Boedo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 - Nuñez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 - Villa Crespo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 - </a:t>
                      </a:r>
                      <a:r>
                        <a:rPr lang="en-US" sz="2400" u="none" strike="noStrike" dirty="0" err="1">
                          <a:effectLst/>
                        </a:rPr>
                        <a:t>Recoleta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 - San </a:t>
                      </a:r>
                      <a:r>
                        <a:rPr lang="en-US" sz="2400" u="none" strike="noStrike" dirty="0" err="1">
                          <a:effectLst/>
                        </a:rPr>
                        <a:t>Telmo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35837474"/>
                  </a:ext>
                </a:extLst>
              </a:tr>
              <a:tr h="48827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OLS (House_3)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0.655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41120193"/>
                  </a:ext>
                </a:extLst>
              </a:tr>
              <a:tr h="51269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OLS (House_3) 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4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1EF383B-3166-6CDA-B89F-A2752E21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78957"/>
              </p:ext>
            </p:extLst>
          </p:nvPr>
        </p:nvGraphicFramePr>
        <p:xfrm>
          <a:off x="532660" y="479394"/>
          <a:ext cx="10704091" cy="575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5244">
                  <a:extLst>
                    <a:ext uri="{9D8B030D-6E8A-4147-A177-3AD203B41FA5}">
                      <a16:colId xmlns:a16="http://schemas.microsoft.com/office/drawing/2014/main" val="2078960821"/>
                    </a:ext>
                  </a:extLst>
                </a:gridCol>
                <a:gridCol w="2427733">
                  <a:extLst>
                    <a:ext uri="{9D8B030D-6E8A-4147-A177-3AD203B41FA5}">
                      <a16:colId xmlns:a16="http://schemas.microsoft.com/office/drawing/2014/main" val="1576657652"/>
                    </a:ext>
                  </a:extLst>
                </a:gridCol>
                <a:gridCol w="4611114">
                  <a:extLst>
                    <a:ext uri="{9D8B030D-6E8A-4147-A177-3AD203B41FA5}">
                      <a16:colId xmlns:a16="http://schemas.microsoft.com/office/drawing/2014/main" val="2381068904"/>
                    </a:ext>
                  </a:extLst>
                </a:gridCol>
              </a:tblGrid>
              <a:tr h="46101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endParaRPr lang="en-US" sz="2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a eliminar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355968"/>
                  </a:ext>
                </a:extLst>
              </a:tr>
              <a:tr h="87812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(Store)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564613"/>
                  </a:ext>
                </a:extLst>
              </a:tr>
              <a:tr h="87812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(Store)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dummies</a:t>
                      </a:r>
                      <a:b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ambs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03732885"/>
                  </a:ext>
                </a:extLst>
              </a:tr>
              <a:tr h="26343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(Store_2)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Balvanera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Saavedra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Flores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Belgrano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Villa Crespo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149576"/>
                  </a:ext>
                </a:extLst>
              </a:tr>
              <a:tr h="43906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(Store_3)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555647"/>
                  </a:ext>
                </a:extLst>
              </a:tr>
              <a:tr h="46101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(Store_3) Test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0.3553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8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8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BFBEAF-06A8-70CE-AD01-370CB794411F}"/>
              </a:ext>
            </a:extLst>
          </p:cNvPr>
          <p:cNvSpPr txBox="1"/>
          <p:nvPr/>
        </p:nvSpPr>
        <p:spPr>
          <a:xfrm>
            <a:off x="390392" y="15974"/>
            <a:ext cx="326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REGULARIZACIÓN</a:t>
            </a:r>
            <a:endParaRPr lang="es-419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2EEE44-3837-2503-10BF-8AFA87D6F597}"/>
              </a:ext>
            </a:extLst>
          </p:cNvPr>
          <p:cNvSpPr txBox="1"/>
          <p:nvPr/>
        </p:nvSpPr>
        <p:spPr>
          <a:xfrm>
            <a:off x="6935734" y="600749"/>
            <a:ext cx="246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Ridge</a:t>
            </a:r>
            <a:endParaRPr lang="es-419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06046B-F9CF-9B6D-FD85-27E57FC5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2" y="1491147"/>
            <a:ext cx="3983013" cy="38757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FB260D-C43B-90EF-4390-9E951FFA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233" y="1178440"/>
            <a:ext cx="6762307" cy="221026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9D4ABB2-087F-7CB2-07E7-27405A16B5A1}"/>
              </a:ext>
            </a:extLst>
          </p:cNvPr>
          <p:cNvSpPr/>
          <p:nvPr/>
        </p:nvSpPr>
        <p:spPr>
          <a:xfrm>
            <a:off x="390392" y="4451498"/>
            <a:ext cx="3423152" cy="2551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A73C5C-E44E-B53B-B758-FAF9D7D82F9A}"/>
              </a:ext>
            </a:extLst>
          </p:cNvPr>
          <p:cNvSpPr/>
          <p:nvPr/>
        </p:nvSpPr>
        <p:spPr>
          <a:xfrm>
            <a:off x="4937582" y="2363969"/>
            <a:ext cx="1998152" cy="2020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D80EFF-EAF2-3DDD-C780-55504DC161BB}"/>
              </a:ext>
            </a:extLst>
          </p:cNvPr>
          <p:cNvSpPr txBox="1"/>
          <p:nvPr/>
        </p:nvSpPr>
        <p:spPr>
          <a:xfrm>
            <a:off x="6935734" y="3516970"/>
            <a:ext cx="246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Lasso</a:t>
            </a:r>
            <a:endParaRPr lang="es-419" sz="32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146A425-F70F-2BED-5A4D-4FB9A9954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133" y="4022967"/>
            <a:ext cx="6904505" cy="221026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374754B3-D5BD-7F5A-3993-059AF1FC5884}"/>
              </a:ext>
            </a:extLst>
          </p:cNvPr>
          <p:cNvSpPr/>
          <p:nvPr/>
        </p:nvSpPr>
        <p:spPr>
          <a:xfrm>
            <a:off x="4937582" y="6052480"/>
            <a:ext cx="1998152" cy="2020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43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D39A4B-7A34-E652-A5E5-F11723661EEE}"/>
              </a:ext>
            </a:extLst>
          </p:cNvPr>
          <p:cNvSpPr txBox="1"/>
          <p:nvPr/>
        </p:nvSpPr>
        <p:spPr>
          <a:xfrm>
            <a:off x="358495" y="122294"/>
            <a:ext cx="86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Coeficientes de los modelos Regularizados</a:t>
            </a:r>
            <a:endParaRPr lang="es-419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A2321B-CD34-925D-F1C5-F62A3F728CB8}"/>
              </a:ext>
            </a:extLst>
          </p:cNvPr>
          <p:cNvSpPr txBox="1"/>
          <p:nvPr/>
        </p:nvSpPr>
        <p:spPr>
          <a:xfrm>
            <a:off x="975183" y="1316691"/>
            <a:ext cx="13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/>
              <a:t>Ridge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48492B-EEB4-EF1B-FFD2-A6B1F9650B4D}"/>
              </a:ext>
            </a:extLst>
          </p:cNvPr>
          <p:cNvSpPr txBox="1"/>
          <p:nvPr/>
        </p:nvSpPr>
        <p:spPr>
          <a:xfrm>
            <a:off x="6178048" y="1348586"/>
            <a:ext cx="13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/>
              <a:t>Lasso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9FF26D-E038-A80E-6C8F-BC3AD49E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69" y="1015820"/>
            <a:ext cx="2549266" cy="56326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1E3605-26A3-9582-40C9-88BE9D4A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41" y="1015820"/>
            <a:ext cx="2610886" cy="56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CB06A1-9184-4FFA-9BBB-7176A015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3" y="1244599"/>
            <a:ext cx="3456117" cy="352611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58B6A-4F14-412C-9E81-EA654DE7EA80}"/>
              </a:ext>
            </a:extLst>
          </p:cNvPr>
          <p:cNvSpPr txBox="1"/>
          <p:nvPr/>
        </p:nvSpPr>
        <p:spPr>
          <a:xfrm>
            <a:off x="3130881" y="188180"/>
            <a:ext cx="5168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DATASET</a:t>
            </a:r>
            <a:endParaRPr lang="es-CO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C23F03-5A27-4476-B41D-90E4953D8DE1}"/>
              </a:ext>
            </a:extLst>
          </p:cNvPr>
          <p:cNvSpPr txBox="1"/>
          <p:nvPr/>
        </p:nvSpPr>
        <p:spPr>
          <a:xfrm>
            <a:off x="736893" y="5119246"/>
            <a:ext cx="4691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 set es el mismo generado para el TP1. Ahora en esta parte del data </a:t>
            </a:r>
            <a:r>
              <a:rPr lang="es-ES" dirty="0" err="1"/>
              <a:t>frame</a:t>
            </a:r>
            <a:r>
              <a:rPr lang="es-ES" dirty="0"/>
              <a:t> se tendrán en cuenta variables categorías y continuas para poder hacer la regresión lineal. Siendo </a:t>
            </a:r>
            <a:r>
              <a:rPr lang="es-ES" b="1" dirty="0" err="1"/>
              <a:t>Price_aprox_usd</a:t>
            </a:r>
            <a:r>
              <a:rPr lang="es-ES" b="1" dirty="0"/>
              <a:t> </a:t>
            </a:r>
            <a:r>
              <a:rPr lang="es-ES" dirty="0"/>
              <a:t>nuestra variable target.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79D8EAB-03B1-40B2-9F23-0DC04C88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40" y="2046054"/>
            <a:ext cx="4229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D636C97-56C8-4B31-8CDA-361AC076CB68}"/>
              </a:ext>
            </a:extLst>
          </p:cNvPr>
          <p:cNvSpPr txBox="1"/>
          <p:nvPr/>
        </p:nvSpPr>
        <p:spPr>
          <a:xfrm>
            <a:off x="3130881" y="188180"/>
            <a:ext cx="5168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DATASET</a:t>
            </a:r>
            <a:endParaRPr lang="es-CO" sz="4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E630BE-7C27-456F-84AD-202DEEB5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4" y="1152939"/>
            <a:ext cx="10896752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D636C97-56C8-4B31-8CDA-361AC076CB68}"/>
              </a:ext>
            </a:extLst>
          </p:cNvPr>
          <p:cNvSpPr txBox="1"/>
          <p:nvPr/>
        </p:nvSpPr>
        <p:spPr>
          <a:xfrm>
            <a:off x="3130881" y="188180"/>
            <a:ext cx="5168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DATASET</a:t>
            </a:r>
            <a:endParaRPr lang="es-CO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955260-E20B-4953-8F4A-B86EEBD4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7" y="896066"/>
            <a:ext cx="7421216" cy="37656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BE8B5F-0775-4BE4-94E3-B8D4B0EC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4830956"/>
            <a:ext cx="10738609" cy="18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85" y="2898522"/>
            <a:ext cx="10807430" cy="275292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Hipótesis nula (H0): No existe asociación entre el tipo de propiedad y el valor aproximado de la propiedad en USD (considerando los factores de confusión elegidos).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Hipótesis Alternativa (H1): Existe asociación entre el tipo de propiedad y el valor aproximado de la propiedad en USD.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C44BC-618B-9B47-8C1C-AE0EEAEECAE4}"/>
              </a:ext>
            </a:extLst>
          </p:cNvPr>
          <p:cNvSpPr txBox="1"/>
          <p:nvPr/>
        </p:nvSpPr>
        <p:spPr>
          <a:xfrm>
            <a:off x="3048811" y="1447657"/>
            <a:ext cx="6094378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Capital Federal (Barrios)</a:t>
            </a:r>
          </a:p>
        </p:txBody>
      </p:sp>
    </p:spTree>
    <p:extLst>
      <p:ext uri="{BB962C8B-B14F-4D97-AF65-F5344CB8AC3E}">
        <p14:creationId xmlns:p14="http://schemas.microsoft.com/office/powerpoint/2010/main" val="2540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6798"/>
            <a:ext cx="2994903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C44BC-618B-9B47-8C1C-AE0EEAEECAE4}"/>
              </a:ext>
            </a:extLst>
          </p:cNvPr>
          <p:cNvSpPr txBox="1"/>
          <p:nvPr/>
        </p:nvSpPr>
        <p:spPr>
          <a:xfrm>
            <a:off x="3048811" y="1447657"/>
            <a:ext cx="6094378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Capital Federal (Barrios)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8207687" y="4214879"/>
            <a:ext cx="2190344" cy="275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PH</a:t>
            </a:r>
          </a:p>
          <a:p>
            <a:pPr algn="ctr"/>
            <a:r>
              <a:rPr lang="es-ES" dirty="0"/>
              <a:t>House</a:t>
            </a:r>
          </a:p>
          <a:p>
            <a:pPr algn="ctr"/>
            <a:r>
              <a:rPr lang="es-ES" dirty="0" err="1"/>
              <a:t>Apartment</a:t>
            </a:r>
            <a:endParaRPr lang="es-ES" dirty="0"/>
          </a:p>
          <a:p>
            <a:pPr algn="ctr"/>
            <a:r>
              <a:rPr lang="es-ES" dirty="0"/>
              <a:t>Store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D8233A-F516-2FEA-5459-9AF1634D1953}"/>
              </a:ext>
            </a:extLst>
          </p:cNvPr>
          <p:cNvSpPr txBox="1"/>
          <p:nvPr/>
        </p:nvSpPr>
        <p:spPr>
          <a:xfrm>
            <a:off x="7349626" y="3456798"/>
            <a:ext cx="4276117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Tipo de Propiedad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E242A0D-F1BD-86CF-C80D-BF6CB88EDC88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335652" y="1970877"/>
            <a:ext cx="3760348" cy="14859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80DBB5-E12F-694D-7E98-78E6E6CEE7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1970877"/>
            <a:ext cx="3391685" cy="14859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9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325563"/>
            <a:ext cx="7175090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-215890" y="3736399"/>
            <a:ext cx="2086687" cy="6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err="1"/>
              <a:t>Features</a:t>
            </a:r>
            <a:endParaRPr lang="es-ES" sz="24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F537DED-16C5-B6B7-1CAA-786C8FE911EF}"/>
              </a:ext>
            </a:extLst>
          </p:cNvPr>
          <p:cNvSpPr txBox="1">
            <a:spLocks/>
          </p:cNvSpPr>
          <p:nvPr/>
        </p:nvSpPr>
        <p:spPr>
          <a:xfrm>
            <a:off x="1285674" y="3121601"/>
            <a:ext cx="3846661" cy="196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Superficie.</a:t>
            </a:r>
          </a:p>
          <a:p>
            <a:pPr algn="ctr"/>
            <a:r>
              <a:rPr lang="es-ES" sz="2400" dirty="0"/>
              <a:t>Tipo de propiedad.</a:t>
            </a:r>
          </a:p>
          <a:p>
            <a:pPr algn="ctr"/>
            <a:r>
              <a:rPr lang="es-ES" sz="2400" dirty="0"/>
              <a:t># de ambientes.</a:t>
            </a:r>
          </a:p>
          <a:p>
            <a:pPr algn="ctr"/>
            <a:r>
              <a:rPr lang="es-ES" sz="2400" dirty="0"/>
              <a:t>Barrio.</a:t>
            </a:r>
          </a:p>
          <a:p>
            <a:pPr algn="ctr"/>
            <a:endParaRPr lang="es-ES" sz="2400" dirty="0"/>
          </a:p>
          <a:p>
            <a:pPr marL="0" indent="0" algn="ctr">
              <a:buNone/>
            </a:pPr>
            <a:endParaRPr lang="es-ES" sz="2400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0E9E6AC6-49B5-AF1B-E135-6D62079A8641}"/>
              </a:ext>
            </a:extLst>
          </p:cNvPr>
          <p:cNvSpPr/>
          <p:nvPr/>
        </p:nvSpPr>
        <p:spPr>
          <a:xfrm>
            <a:off x="1561084" y="2995891"/>
            <a:ext cx="395538" cy="196159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2AAA305-C009-1C98-4909-AB75BA2BD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" t="2485" r="1853" b="3112"/>
          <a:stretch/>
        </p:blipFill>
        <p:spPr>
          <a:xfrm>
            <a:off x="6331974" y="2827660"/>
            <a:ext cx="4888412" cy="22980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686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660BD7-07DF-7FB0-0CBC-4E162C8E2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07569"/>
              </p:ext>
            </p:extLst>
          </p:nvPr>
        </p:nvGraphicFramePr>
        <p:xfrm>
          <a:off x="275209" y="221942"/>
          <a:ext cx="11647503" cy="6356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501">
                  <a:extLst>
                    <a:ext uri="{9D8B030D-6E8A-4147-A177-3AD203B41FA5}">
                      <a16:colId xmlns:a16="http://schemas.microsoft.com/office/drawing/2014/main" val="1980270179"/>
                    </a:ext>
                  </a:extLst>
                </a:gridCol>
                <a:gridCol w="3214544">
                  <a:extLst>
                    <a:ext uri="{9D8B030D-6E8A-4147-A177-3AD203B41FA5}">
                      <a16:colId xmlns:a16="http://schemas.microsoft.com/office/drawing/2014/main" val="3553114468"/>
                    </a:ext>
                  </a:extLst>
                </a:gridCol>
                <a:gridCol w="4550458">
                  <a:extLst>
                    <a:ext uri="{9D8B030D-6E8A-4147-A177-3AD203B41FA5}">
                      <a16:colId xmlns:a16="http://schemas.microsoft.com/office/drawing/2014/main" val="2753046423"/>
                    </a:ext>
                  </a:extLst>
                </a:gridCol>
              </a:tblGrid>
              <a:tr h="1050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 err="1">
                          <a:effectLst/>
                        </a:rPr>
                        <a:t>Modelo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R2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Features a </a:t>
                      </a:r>
                      <a:r>
                        <a:rPr lang="en-US" sz="3200" b="1" u="none" strike="noStrike" dirty="0" err="1">
                          <a:effectLst/>
                        </a:rPr>
                        <a:t>eliminar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1525"/>
                  </a:ext>
                </a:extLst>
              </a:tr>
              <a:tr h="105064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OLS (Superficies)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0.473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4639376"/>
                  </a:ext>
                </a:extLst>
              </a:tr>
              <a:tr h="315193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OLS (Todas)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0.582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- surface_total_in_m2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 - </a:t>
                      </a:r>
                      <a:r>
                        <a:rPr lang="en-US" sz="2400" u="none" strike="noStrike" dirty="0" err="1">
                          <a:effectLst/>
                        </a:rPr>
                        <a:t>amb_No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Informado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 - Barrio Norte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40904656"/>
                  </a:ext>
                </a:extLst>
              </a:tr>
              <a:tr h="110317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OLS (</a:t>
                      </a:r>
                      <a:r>
                        <a:rPr lang="en-US" sz="2400" u="none" strike="noStrike" dirty="0" err="1">
                          <a:effectLst/>
                        </a:rPr>
                        <a:t>significativas</a:t>
                      </a:r>
                      <a:r>
                        <a:rPr lang="en-US" sz="2400" u="none" strike="noStrike" dirty="0">
                          <a:effectLst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0.582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5338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0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B172E96-E700-DCAE-6E95-D80190770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53006"/>
              </p:ext>
            </p:extLst>
          </p:nvPr>
        </p:nvGraphicFramePr>
        <p:xfrm>
          <a:off x="239696" y="66753"/>
          <a:ext cx="11736282" cy="6263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6484">
                  <a:extLst>
                    <a:ext uri="{9D8B030D-6E8A-4147-A177-3AD203B41FA5}">
                      <a16:colId xmlns:a16="http://schemas.microsoft.com/office/drawing/2014/main" val="2603625895"/>
                    </a:ext>
                  </a:extLst>
                </a:gridCol>
                <a:gridCol w="2969456">
                  <a:extLst>
                    <a:ext uri="{9D8B030D-6E8A-4147-A177-3AD203B41FA5}">
                      <a16:colId xmlns:a16="http://schemas.microsoft.com/office/drawing/2014/main" val="2189202902"/>
                    </a:ext>
                  </a:extLst>
                </a:gridCol>
                <a:gridCol w="5180342">
                  <a:extLst>
                    <a:ext uri="{9D8B030D-6E8A-4147-A177-3AD203B41FA5}">
                      <a16:colId xmlns:a16="http://schemas.microsoft.com/office/drawing/2014/main" val="3867998467"/>
                    </a:ext>
                  </a:extLst>
                </a:gridCol>
              </a:tblGrid>
              <a:tr h="6567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endParaRPr lang="en-US" sz="3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a </a:t>
                      </a:r>
                      <a:r>
                        <a:rPr lang="en-US" sz="3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endParaRPr lang="en-US" sz="3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539668"/>
                  </a:ext>
                </a:extLst>
              </a:tr>
              <a:tr h="122039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(PH)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dummies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amb_2.0</a:t>
                      </a:r>
                      <a:b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amb_3.0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3100411"/>
                  </a:ext>
                </a:extLst>
              </a:tr>
              <a:tr h="323342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(PH_2)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Almagro</a:t>
                      </a:r>
                      <a:b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San Telmo</a:t>
                      </a:r>
                      <a:b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Barrio Norte</a:t>
                      </a:r>
                      <a:b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Caballito</a:t>
                      </a:r>
                      <a:b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Saavedra</a:t>
                      </a:r>
                      <a:b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Villa Crespo</a:t>
                      </a:r>
                      <a:b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Villa Urquiza</a:t>
                      </a:r>
                      <a:b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Puerto Madero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05949"/>
                  </a:ext>
                </a:extLst>
              </a:tr>
              <a:tr h="57622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(PH_3)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808171"/>
                  </a:ext>
                </a:extLst>
              </a:tr>
              <a:tr h="57622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OLS (PH_3) Test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3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622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620</Words>
  <Application>Microsoft Office PowerPoint</Application>
  <PresentationFormat>Panorámica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TP2 GRUPO 12</vt:lpstr>
      <vt:lpstr>Presentación de PowerPoint</vt:lpstr>
      <vt:lpstr>Presentación de PowerPoint</vt:lpstr>
      <vt:lpstr>Presentación de PowerPoint</vt:lpstr>
      <vt:lpstr>Regresión Lineal Ordinary Least Squares (OLS) </vt:lpstr>
      <vt:lpstr>Regresión Lineal Ordinary Least Squares (OLS) </vt:lpstr>
      <vt:lpstr>Regresión Lineal Ordinary Least Squares (OLS)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Moises Pirela</cp:lastModifiedBy>
  <cp:revision>4</cp:revision>
  <dcterms:created xsi:type="dcterms:W3CDTF">2022-12-04T21:25:30Z</dcterms:created>
  <dcterms:modified xsi:type="dcterms:W3CDTF">2022-12-04T22:54:17Z</dcterms:modified>
</cp:coreProperties>
</file>