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2" r:id="rId4"/>
    <p:sldId id="273" r:id="rId5"/>
    <p:sldId id="274" r:id="rId6"/>
    <p:sldId id="265" r:id="rId7"/>
    <p:sldId id="260" r:id="rId8"/>
    <p:sldId id="262" r:id="rId9"/>
    <p:sldId id="266" r:id="rId10"/>
    <p:sldId id="267" r:id="rId11"/>
    <p:sldId id="268" r:id="rId12"/>
    <p:sldId id="270" r:id="rId13"/>
    <p:sldId id="271" r:id="rId14"/>
    <p:sldId id="257" r:id="rId15"/>
    <p:sldId id="258" r:id="rId16"/>
    <p:sldId id="275" r:id="rId17"/>
    <p:sldId id="276" r:id="rId18"/>
    <p:sldId id="277" r:id="rId19"/>
    <p:sldId id="259" r:id="rId20"/>
    <p:sldId id="278" r:id="rId2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ises Pirela" userId="a07275d2963e6567" providerId="LiveId" clId="{5B815FBC-8847-436D-937A-F1311CB2F3D1}"/>
    <pc:docChg chg="undo custSel addSld delSld modSld sldOrd">
      <pc:chgData name="Moises Pirela" userId="a07275d2963e6567" providerId="LiveId" clId="{5B815FBC-8847-436D-937A-F1311CB2F3D1}" dt="2022-12-04T17:23:31.047" v="527" actId="20577"/>
      <pc:docMkLst>
        <pc:docMk/>
      </pc:docMkLst>
      <pc:sldChg chg="modSp mod ord">
        <pc:chgData name="Moises Pirela" userId="a07275d2963e6567" providerId="LiveId" clId="{5B815FBC-8847-436D-937A-F1311CB2F3D1}" dt="2022-12-04T15:36:13.716" v="8"/>
        <pc:sldMkLst>
          <pc:docMk/>
          <pc:sldMk cId="3394526084" sldId="256"/>
        </pc:sldMkLst>
        <pc:spChg chg="mod">
          <ac:chgData name="Moises Pirela" userId="a07275d2963e6567" providerId="LiveId" clId="{5B815FBC-8847-436D-937A-F1311CB2F3D1}" dt="2022-12-04T15:35:38.403" v="1" actId="20577"/>
          <ac:spMkLst>
            <pc:docMk/>
            <pc:sldMk cId="3394526084" sldId="256"/>
            <ac:spMk id="2" creationId="{127BB8A0-8514-D4F1-DD11-0C2BB0D0D0BC}"/>
          </ac:spMkLst>
        </pc:spChg>
        <pc:spChg chg="mod">
          <ac:chgData name="Moises Pirela" userId="a07275d2963e6567" providerId="LiveId" clId="{5B815FBC-8847-436D-937A-F1311CB2F3D1}" dt="2022-12-04T15:35:59.284" v="5" actId="20577"/>
          <ac:spMkLst>
            <pc:docMk/>
            <pc:sldMk cId="3394526084" sldId="256"/>
            <ac:spMk id="4" creationId="{3FEB5AF9-C409-2136-3F63-0FA455E467F7}"/>
          </ac:spMkLst>
        </pc:spChg>
      </pc:sldChg>
      <pc:sldChg chg="delSp mod">
        <pc:chgData name="Moises Pirela" userId="a07275d2963e6567" providerId="LiveId" clId="{5B815FBC-8847-436D-937A-F1311CB2F3D1}" dt="2022-12-04T15:36:05.573" v="6" actId="478"/>
        <pc:sldMkLst>
          <pc:docMk/>
          <pc:sldMk cId="1736751981" sldId="272"/>
        </pc:sldMkLst>
        <pc:picChg chg="del">
          <ac:chgData name="Moises Pirela" userId="a07275d2963e6567" providerId="LiveId" clId="{5B815FBC-8847-436D-937A-F1311CB2F3D1}" dt="2022-12-04T15:36:05.573" v="6" actId="478"/>
          <ac:picMkLst>
            <pc:docMk/>
            <pc:sldMk cId="1736751981" sldId="272"/>
            <ac:picMk id="15" creationId="{320014EC-AA32-469E-9DD6-25F56172A588}"/>
          </ac:picMkLst>
        </pc:picChg>
      </pc:sldChg>
      <pc:sldChg chg="new del">
        <pc:chgData name="Moises Pirela" userId="a07275d2963e6567" providerId="LiveId" clId="{5B815FBC-8847-436D-937A-F1311CB2F3D1}" dt="2022-12-04T15:36:25.284" v="10" actId="2696"/>
        <pc:sldMkLst>
          <pc:docMk/>
          <pc:sldMk cId="187826721" sldId="279"/>
        </pc:sldMkLst>
      </pc:sldChg>
      <pc:sldChg chg="modSp new mod">
        <pc:chgData name="Moises Pirela" userId="a07275d2963e6567" providerId="LiveId" clId="{5B815FBC-8847-436D-937A-F1311CB2F3D1}" dt="2022-12-04T17:23:31.047" v="527" actId="20577"/>
        <pc:sldMkLst>
          <pc:docMk/>
          <pc:sldMk cId="2630255399" sldId="279"/>
        </pc:sldMkLst>
        <pc:spChg chg="mod">
          <ac:chgData name="Moises Pirela" userId="a07275d2963e6567" providerId="LiveId" clId="{5B815FBC-8847-436D-937A-F1311CB2F3D1}" dt="2022-12-04T17:23:31.047" v="527" actId="20577"/>
          <ac:spMkLst>
            <pc:docMk/>
            <pc:sldMk cId="2630255399" sldId="279"/>
            <ac:spMk id="3" creationId="{E2A28F13-EDD0-7E47-9359-735C4EB2523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CO"/>
              <a:t>Valores null a imputar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5.1923900866965106E-2"/>
          <c:y val="2.2947648569205642E-2"/>
          <c:w val="0.85879040278193741"/>
          <c:h val="0.7379224244138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78B-41D3-B36F-E2D2183623CE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8B-41D3-B36F-E2D2183623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Hoja1!$C$15:$C$16</c:f>
              <c:strCache>
                <c:ptCount val="2"/>
                <c:pt idx="0">
                  <c:v>price</c:v>
                </c:pt>
                <c:pt idx="1">
                  <c:v>currency</c:v>
                </c:pt>
              </c:strCache>
            </c:strRef>
          </c:cat>
          <c:val>
            <c:numRef>
              <c:f>Hoja1!$D$15:$D$16</c:f>
              <c:numCache>
                <c:formatCode>0</c:formatCode>
                <c:ptCount val="2"/>
                <c:pt idx="0">
                  <c:v>16.837155584886982</c:v>
                </c:pt>
                <c:pt idx="1">
                  <c:v>16.837980531265469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8B-41D3-B36F-E2D2183623CE}"/>
            </c:ext>
          </c:extLst>
        </c:ser>
        <c:ser>
          <c:idx val="1"/>
          <c:order val="1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8B-41D3-B36F-E2D2183623CE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78B-41D3-B36F-E2D2183623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Hoja1!$C$15:$C$16</c:f>
              <c:strCache>
                <c:ptCount val="2"/>
                <c:pt idx="0">
                  <c:v>price</c:v>
                </c:pt>
                <c:pt idx="1">
                  <c:v>currency</c:v>
                </c:pt>
              </c:strCache>
            </c:strRef>
          </c:cat>
          <c:val>
            <c:numRef>
              <c:f>Hoja1!$E$15:$E$16</c:f>
              <c:numCache>
                <c:formatCode>0</c:formatCode>
                <c:ptCount val="2"/>
                <c:pt idx="0">
                  <c:v>5.7333773304735196</c:v>
                </c:pt>
                <c:pt idx="1">
                  <c:v>5.7333773304735196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78B-41D3-B36F-E2D218362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953268127"/>
        <c:axId val="1945596751"/>
      </c:barChart>
      <c:catAx>
        <c:axId val="1953268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945596751"/>
        <c:crosses val="autoZero"/>
        <c:auto val="1"/>
        <c:lblAlgn val="ctr"/>
        <c:lblOffset val="100"/>
        <c:noMultiLvlLbl val="0"/>
      </c:catAx>
      <c:valAx>
        <c:axId val="1945596751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Porcentaje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953268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8D93A-BCDA-A15C-3F75-548D8B72A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FCCBBA-0574-68E4-9468-A27538584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A29D01-D471-03BF-6B96-25B5CC23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10B24D-FC90-56B8-0FE9-56C20021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AC6598-9315-1AB4-01AB-BC4DEB4B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291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E5EA5-CB8D-58AA-5365-7058F748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F6A077-5F46-674A-A4BD-72014DD71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9A3C0B-FC28-C867-650E-42097D03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C2F0D6-85C7-C074-B415-186A0ADE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E93E74-7460-E27A-9004-823B3C94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18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22A36F-A37E-345B-FEBB-381AA6DD5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38DED9-1529-8632-5D43-D8AEBB80B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C3670-93C4-8CF0-D105-01246684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6A121-3DC8-E18C-9864-57E7E257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A99D6-52D1-EE4B-DF48-475B494C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595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C9719-FA56-E368-B6E5-106E85C6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72024-FEF7-0817-DFE8-BC9F36710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9C598B-FF9F-B1C6-991A-247E3179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48B6E1-ABA0-1055-7C39-347C349C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253B43-D2AA-0E4B-39EA-9398D2EB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360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71855-8CA8-45DB-95BE-CDFA622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E30472-DF86-3201-BBE0-7BB6C8B4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CB2DE-DC20-24C3-65CF-637D2048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A4C0F8-18A5-18E4-D381-FCD666A2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2BAB7A-0260-C02C-2FAF-003D5DB0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075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6FA55-AF59-6688-184B-C2CDBA83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0B590-A2EB-80DE-4357-35AAA004B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224311-D18F-9FC0-50D7-5718E8804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5EBD7E-0AC4-C8FD-29E5-80B1B8D3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6852A0-14AD-F883-CE38-5DD864AA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B9783F-87D2-CA5A-94DE-3F53A601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600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5DC9C-369A-FAB6-3A66-AE72949E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C58751-9B8A-57FE-3133-9FD9F417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690F70-F88B-7B8B-CFBF-C08746F1C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9947CD-8274-1A33-A588-978E5D061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A8FAEF-AEAC-3473-AE83-9CFD876E7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53072F-1DAE-B5F2-9C11-F7ED7DD8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264338-E09C-D473-95A0-0CEE3EC7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36DCBA-D274-B683-F31C-9237F4D0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38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6A0A8-A48D-F062-306F-E95E4ECB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22FA23-7F2A-BF36-3974-6347B12B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2B192A-AEC8-B5DF-201E-0A8D2EAF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02F7A5-6AA8-84FB-C110-EA1CFADF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04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6EB90F-C0D7-BF49-0B85-04CF9C44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438975-5191-D6C4-C21E-6EE79AA9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F3AF55-DEFD-772A-09F9-D53F87FF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315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F470F-6108-CAF8-0D4F-E48923DF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5C5C0F-515C-976F-ED47-922C52C24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E677A9-9A57-5EEA-9A60-42DFE4E62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38C274-2174-36AC-2AED-33F1C471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CC6614-ACD1-A1EE-DA24-8F2457CF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716943-2800-FF7C-21A5-61E5F07B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110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302C1-16AD-E014-CEC9-87855DC1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03362E-8FA7-7125-0EA0-3611513A2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B264E0-7FD5-CD93-67EB-8ECC5AB94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A64447-0431-85BF-0BDB-4D5EA646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E10771-794C-F277-9412-EF3ADE3A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6112F5-9633-300E-7B0F-7ED32316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718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8F382F-3753-4B9F-3B24-98CCDDC9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2636E7-97C8-5259-E774-B3C282470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57736-F6A2-7DF3-4B1F-D472A04EF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0AB14A-EBDC-BB93-7ADC-657DC858D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863563-5B0D-B2CA-C90A-FFDC3BBF6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741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TP2</a:t>
            </a:r>
            <a:br>
              <a:rPr lang="es-AR" dirty="0"/>
            </a:br>
            <a:r>
              <a:rPr lang="es-AR" dirty="0"/>
              <a:t>GRUPO 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B17A00-461D-D84A-A70A-7BC65F547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8325" y="3948953"/>
            <a:ext cx="2914650" cy="2387601"/>
          </a:xfrm>
        </p:spPr>
        <p:txBody>
          <a:bodyPr>
            <a:normAutofit/>
          </a:bodyPr>
          <a:lstStyle/>
          <a:p>
            <a:r>
              <a:rPr lang="es-AR" dirty="0"/>
              <a:t>Muñoz, Carlos</a:t>
            </a:r>
          </a:p>
          <a:p>
            <a:r>
              <a:rPr lang="es-AR" dirty="0"/>
              <a:t>Pirela, Moises</a:t>
            </a:r>
          </a:p>
          <a:p>
            <a:r>
              <a:rPr lang="es-AR" dirty="0"/>
              <a:t>Rodríguez, William</a:t>
            </a:r>
          </a:p>
          <a:p>
            <a:r>
              <a:rPr lang="es-AR" dirty="0"/>
              <a:t>Ruiz, Santiago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FEB5AF9-C409-2136-3F63-0FA455E467F7}"/>
              </a:ext>
            </a:extLst>
          </p:cNvPr>
          <p:cNvSpPr txBox="1">
            <a:spLocks/>
          </p:cNvSpPr>
          <p:nvPr/>
        </p:nvSpPr>
        <p:spPr>
          <a:xfrm>
            <a:off x="9914890" y="6523037"/>
            <a:ext cx="2914650" cy="51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2022-12-04</a:t>
            </a:r>
          </a:p>
        </p:txBody>
      </p:sp>
    </p:spTree>
    <p:extLst>
      <p:ext uri="{BB962C8B-B14F-4D97-AF65-F5344CB8AC3E}">
        <p14:creationId xmlns:p14="http://schemas.microsoft.com/office/powerpoint/2010/main" val="339452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4" y="273587"/>
            <a:ext cx="7342906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 (</a:t>
            </a:r>
            <a:r>
              <a:rPr lang="es-AR" sz="3600" i="1" u="sng" dirty="0" err="1"/>
              <a:t>DataFrame</a:t>
            </a:r>
            <a:r>
              <a:rPr lang="es-AR" sz="3600" i="1" u="sng" dirty="0"/>
              <a:t> RESULTANTE)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8498360" y="2805113"/>
            <a:ext cx="369364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15 COLUMNAS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BAFBB2-4A56-514A-88A8-97FD602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4"/>
          <a:stretch/>
        </p:blipFill>
        <p:spPr>
          <a:xfrm>
            <a:off x="317734" y="1559732"/>
            <a:ext cx="8394882" cy="43127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F901789-6878-1F8A-AE64-C7530BAB6202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50568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FILAS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1940571" y="1443269"/>
            <a:ext cx="9029482" cy="741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AUSENCIA DE INFORMACIÓN COLUMNAS CLAVES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2230125" y="2529496"/>
            <a:ext cx="7731749" cy="2216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dirty="0"/>
              <a:t>PRICE_APROX_USD = 0</a:t>
            </a: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SURFACE_TOTAL_m2 = 0</a:t>
            </a: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COMBINACIÓN NO PERMITE OBTENER COLUMNA A PREDECIR (PRICE_USD_PER_m2)</a:t>
            </a:r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53F31C-BB2A-C31B-8285-D3EA7A4BBC83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84531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FILAS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940024" y="1585164"/>
            <a:ext cx="4818162" cy="741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CORRECCIÓN DATOS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381006" y="3038433"/>
            <a:ext cx="7127234" cy="95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sz="2400" dirty="0"/>
              <a:t>RELACIÓN </a:t>
            </a:r>
          </a:p>
          <a:p>
            <a:pPr marL="0" indent="0" algn="ctr">
              <a:buNone/>
            </a:pPr>
            <a:r>
              <a:rPr lang="es-AR" sz="2400" dirty="0"/>
              <a:t>Surface_total_in_m2 &gt; Surface_covered_in_m2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E905F49-DBD6-38AD-70CD-A5CD301B9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45" t="894" r="28993"/>
          <a:stretch/>
        </p:blipFill>
        <p:spPr>
          <a:xfrm>
            <a:off x="8155923" y="224135"/>
            <a:ext cx="3096053" cy="658304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E40AC0F-B3E5-214E-9643-88BE11B1E21E}"/>
              </a:ext>
            </a:extLst>
          </p:cNvPr>
          <p:cNvSpPr/>
          <p:nvPr/>
        </p:nvSpPr>
        <p:spPr>
          <a:xfrm>
            <a:off x="7863840" y="152400"/>
            <a:ext cx="863600" cy="578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5A52B04-4393-B30E-8941-E69189AF95D4}"/>
              </a:ext>
            </a:extLst>
          </p:cNvPr>
          <p:cNvSpPr/>
          <p:nvPr/>
        </p:nvSpPr>
        <p:spPr>
          <a:xfrm rot="5400000">
            <a:off x="5664200" y="-2433320"/>
            <a:ext cx="863600" cy="578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722F23-9854-F72B-AD0E-805FEC2A0884}"/>
              </a:ext>
            </a:extLst>
          </p:cNvPr>
          <p:cNvSpPr/>
          <p:nvPr/>
        </p:nvSpPr>
        <p:spPr>
          <a:xfrm>
            <a:off x="10822699" y="5679440"/>
            <a:ext cx="863600" cy="81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023F502-DF03-EFD2-F552-7E76F52221D3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18383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FILAS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381006" y="1033502"/>
            <a:ext cx="6202462" cy="741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RELACIÓN ENTRE VARIABLES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E40AC0F-B3E5-214E-9643-88BE11B1E21E}"/>
              </a:ext>
            </a:extLst>
          </p:cNvPr>
          <p:cNvSpPr/>
          <p:nvPr/>
        </p:nvSpPr>
        <p:spPr>
          <a:xfrm>
            <a:off x="7863840" y="152400"/>
            <a:ext cx="863600" cy="578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722F23-9854-F72B-AD0E-805FEC2A0884}"/>
              </a:ext>
            </a:extLst>
          </p:cNvPr>
          <p:cNvSpPr/>
          <p:nvPr/>
        </p:nvSpPr>
        <p:spPr>
          <a:xfrm>
            <a:off x="10822699" y="5679440"/>
            <a:ext cx="863600" cy="81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1CF8202-06F3-458F-61A5-C4F2F0FA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413" y="1521065"/>
            <a:ext cx="9326286" cy="4849243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F21A76E3-F045-CE71-526D-3BD6B2066371}"/>
              </a:ext>
            </a:extLst>
          </p:cNvPr>
          <p:cNvSpPr/>
          <p:nvPr/>
        </p:nvSpPr>
        <p:spPr>
          <a:xfrm>
            <a:off x="5525929" y="4805681"/>
            <a:ext cx="5259987" cy="1127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DBCE417-9AFF-E14B-FD10-D769F640DBFF}"/>
              </a:ext>
            </a:extLst>
          </p:cNvPr>
          <p:cNvSpPr/>
          <p:nvPr/>
        </p:nvSpPr>
        <p:spPr>
          <a:xfrm rot="16200000">
            <a:off x="1245753" y="2290789"/>
            <a:ext cx="2603140" cy="1316313"/>
          </a:xfrm>
          <a:prstGeom prst="ellipse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A40BF82-2074-6219-B440-7AF8B59AD469}"/>
              </a:ext>
            </a:extLst>
          </p:cNvPr>
          <p:cNvSpPr txBox="1"/>
          <p:nvPr/>
        </p:nvSpPr>
        <p:spPr>
          <a:xfrm>
            <a:off x="7098677" y="4937988"/>
            <a:ext cx="211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Valores altos</a:t>
            </a:r>
          </a:p>
          <a:p>
            <a:pPr algn="ctr"/>
            <a:r>
              <a:rPr lang="es-AR" dirty="0"/>
              <a:t> para superficie total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D9ED4DB-C78F-57D2-ACFE-49AE5A28C4A9}"/>
              </a:ext>
            </a:extLst>
          </p:cNvPr>
          <p:cNvSpPr txBox="1"/>
          <p:nvPr/>
        </p:nvSpPr>
        <p:spPr>
          <a:xfrm>
            <a:off x="1860500" y="2625779"/>
            <a:ext cx="1373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Valores altos</a:t>
            </a:r>
          </a:p>
          <a:p>
            <a:pPr algn="ctr"/>
            <a:r>
              <a:rPr lang="es-AR" dirty="0"/>
              <a:t> para precio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0CF7D4-49FF-0693-CAD4-05446F7647BC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13980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F539E-383E-7FC4-18E1-95621EA2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267107"/>
            <a:ext cx="7360920" cy="880973"/>
          </a:xfrm>
        </p:spPr>
        <p:txBody>
          <a:bodyPr/>
          <a:lstStyle/>
          <a:p>
            <a:r>
              <a:rPr lang="es-MX" dirty="0">
                <a:latin typeface="+mn-lt"/>
                <a:ea typeface="+mn-ea"/>
                <a:cs typeface="+mn-cs"/>
              </a:rPr>
              <a:t>Criterios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+mn-lt"/>
                <a:ea typeface="+mn-ea"/>
                <a:cs typeface="+mn-cs"/>
              </a:rPr>
              <a:t>Para Completar Datos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375448-1027-C97B-3FE9-C9A0F489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/>
          <a:lstStyle/>
          <a:p>
            <a:r>
              <a:rPr lang="es-MX" dirty="0"/>
              <a:t>Variable </a:t>
            </a:r>
            <a:r>
              <a:rPr lang="es-MX" dirty="0" err="1"/>
              <a:t>price_aprox_usd</a:t>
            </a:r>
            <a:endParaRPr lang="es-MX" dirty="0"/>
          </a:p>
          <a:p>
            <a:r>
              <a:rPr lang="es-MX" dirty="0"/>
              <a:t>Superficie Total / Superficie Cubierta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32013F-B2C9-5A52-EBFB-455D93AEE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02" y="2499308"/>
            <a:ext cx="1991517" cy="38131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105C454-BA39-E662-06E1-4C20882C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859" y="2679098"/>
            <a:ext cx="1952920" cy="3728301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DB123A84-3EC5-266C-8BB9-6F3B20A0C4B7}"/>
              </a:ext>
            </a:extLst>
          </p:cNvPr>
          <p:cNvSpPr/>
          <p:nvPr/>
        </p:nvSpPr>
        <p:spPr>
          <a:xfrm>
            <a:off x="3840901" y="4014685"/>
            <a:ext cx="843379" cy="63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0D25D4A0-3B75-36A9-712F-45351F7E1D68}"/>
              </a:ext>
            </a:extLst>
          </p:cNvPr>
          <p:cNvSpPr/>
          <p:nvPr/>
        </p:nvSpPr>
        <p:spPr>
          <a:xfrm>
            <a:off x="7124358" y="4014685"/>
            <a:ext cx="843379" cy="63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F29A17-F309-49E1-A971-AAEA417CFC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84" t="1188" r="12531" b="1237"/>
          <a:stretch/>
        </p:blipFill>
        <p:spPr>
          <a:xfrm>
            <a:off x="8645553" y="2282071"/>
            <a:ext cx="1859436" cy="400304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AA59336-ECE4-5C18-E4EA-02A5E3599911}"/>
              </a:ext>
            </a:extLst>
          </p:cNvPr>
          <p:cNvSpPr/>
          <p:nvPr/>
        </p:nvSpPr>
        <p:spPr>
          <a:xfrm>
            <a:off x="8351939" y="2289172"/>
            <a:ext cx="587228" cy="3451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86B4390-5C75-F315-1EED-218DF4F2083E}"/>
              </a:ext>
            </a:extLst>
          </p:cNvPr>
          <p:cNvSpPr/>
          <p:nvPr/>
        </p:nvSpPr>
        <p:spPr>
          <a:xfrm rot="2581729">
            <a:off x="10230535" y="5253184"/>
            <a:ext cx="389544" cy="1070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3F9F3E1-902A-1A92-C60A-FF4FC2FFAA92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712698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83CE8-1655-2D65-CE86-D6B5573B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</a:t>
            </a:r>
            <a:r>
              <a:rPr lang="es-MX" dirty="0" err="1"/>
              <a:t>Dummy</a:t>
            </a:r>
            <a:r>
              <a:rPr lang="es-MX" dirty="0"/>
              <a:t>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FD8D0-6161-D142-CFEF-F45FBB2D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Variable </a:t>
            </a:r>
            <a:r>
              <a:rPr lang="es-MX" dirty="0" err="1"/>
              <a:t>property_type</a:t>
            </a:r>
            <a:endParaRPr lang="es-MX" dirty="0"/>
          </a:p>
          <a:p>
            <a:pPr lvl="1"/>
            <a:r>
              <a:rPr lang="en-US" dirty="0"/>
              <a:t>['apartment', 'store', 'house', 'PH']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55617F-CFDC-31B2-CDBC-668E737FB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89" y="2854517"/>
            <a:ext cx="2752725" cy="31242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BEC6C7C-AD4A-F499-D310-08F40D7865A9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34241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D082117-4D03-7FEE-79CF-608EFDACFF26}"/>
              </a:ext>
            </a:extLst>
          </p:cNvPr>
          <p:cNvSpPr txBox="1"/>
          <p:nvPr/>
        </p:nvSpPr>
        <p:spPr>
          <a:xfrm>
            <a:off x="4740966" y="477077"/>
            <a:ext cx="317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E66806-7F94-ED15-B5EE-A1189B2DFEF9}"/>
              </a:ext>
            </a:extLst>
          </p:cNvPr>
          <p:cNvSpPr txBox="1"/>
          <p:nvPr/>
        </p:nvSpPr>
        <p:spPr>
          <a:xfrm>
            <a:off x="241852" y="1235764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DataFrame</a:t>
            </a:r>
            <a:r>
              <a:rPr lang="es-CO" sz="3600" dirty="0"/>
              <a:t> inicial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4A6CC28-57D1-8A44-E499-81B84652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98" y="1994451"/>
            <a:ext cx="8496300" cy="45053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0593A1-5ED2-36AD-8409-CD8FCBA36D86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7571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97282C0-AFC4-67AC-2A82-9D9B38AC3F91}"/>
              </a:ext>
            </a:extLst>
          </p:cNvPr>
          <p:cNvSpPr txBox="1"/>
          <p:nvPr/>
        </p:nvSpPr>
        <p:spPr>
          <a:xfrm>
            <a:off x="410817" y="689112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DataFrame</a:t>
            </a:r>
            <a:r>
              <a:rPr lang="es-CO" sz="3600" dirty="0"/>
              <a:t> final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4863D6-660C-BCD9-9DFC-00B961AC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38" y="1640577"/>
            <a:ext cx="8515350" cy="437197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6ECCAF2-0CF5-0B90-8E5E-6B18F2FE5D48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31327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8CF9732-B6D0-D079-AF36-E7EC3ACBF111}"/>
              </a:ext>
            </a:extLst>
          </p:cNvPr>
          <p:cNvSpPr txBox="1"/>
          <p:nvPr/>
        </p:nvSpPr>
        <p:spPr>
          <a:xfrm>
            <a:off x="410817" y="689112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ReGex</a:t>
            </a:r>
            <a:endParaRPr lang="es-CO" sz="3600" dirty="0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20701985-E24A-A032-2B5A-E442CD644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50164"/>
              </p:ext>
            </p:extLst>
          </p:nvPr>
        </p:nvGraphicFramePr>
        <p:xfrm>
          <a:off x="3248770" y="1872614"/>
          <a:ext cx="5694460" cy="3506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BC56E7F9-71F7-0F39-5C67-70EA6121708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259072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0DFEF16-11CB-0473-CE49-F58EDA2C06A9}"/>
              </a:ext>
            </a:extLst>
          </p:cNvPr>
          <p:cNvSpPr txBox="1"/>
          <p:nvPr/>
        </p:nvSpPr>
        <p:spPr>
          <a:xfrm>
            <a:off x="410817" y="689112"/>
            <a:ext cx="4499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Variable de interés</a:t>
            </a:r>
          </a:p>
          <a:p>
            <a:r>
              <a:rPr lang="es-CO" sz="3600" i="1" dirty="0"/>
              <a:t>price_usd_per_m2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511FCA-CAEC-DFAB-EE6D-E7E7FDC82A7E}"/>
              </a:ext>
            </a:extLst>
          </p:cNvPr>
          <p:cNvSpPr txBox="1"/>
          <p:nvPr/>
        </p:nvSpPr>
        <p:spPr>
          <a:xfrm>
            <a:off x="137203" y="2613392"/>
            <a:ext cx="57878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El valor promedio por m2 es de 2042,3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La mediana del precio por m2 es de 1800,3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La moda de los valores por m2 es de 2000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Desviación </a:t>
            </a:r>
            <a:r>
              <a:rPr lang="es-CO" sz="2000"/>
              <a:t>estándar de 1865,3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endParaRPr lang="es-CO" sz="2000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AF0005D-0931-178A-871E-DA243FB3CD48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C2A4CE8-72AF-7946-EA0D-9DFA0DA29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" t="1666" r="10077" b="4414"/>
          <a:stretch/>
        </p:blipFill>
        <p:spPr>
          <a:xfrm>
            <a:off x="6194612" y="632027"/>
            <a:ext cx="5468470" cy="54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BB987-4547-4C61-28E7-96A5875A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28F13-EDD0-7E47-9359-735C4EB25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/>
              <a:t>Estructura del </a:t>
            </a:r>
            <a:r>
              <a:rPr lang="es-AR" dirty="0" err="1"/>
              <a:t>DataFrame</a:t>
            </a:r>
            <a:r>
              <a:rPr lang="es-AR"/>
              <a:t>. </a:t>
            </a:r>
            <a:endParaRPr lang="es-AR" dirty="0"/>
          </a:p>
          <a:p>
            <a:endParaRPr lang="es-AR" dirty="0"/>
          </a:p>
          <a:p>
            <a:r>
              <a:rPr lang="es-AR" dirty="0"/>
              <a:t>Regresión Lineal. (Con datos de Capital Federal) </a:t>
            </a:r>
          </a:p>
          <a:p>
            <a:pPr lvl="1"/>
            <a:r>
              <a:rPr lang="es-AR" dirty="0"/>
              <a:t>OLS. Para todas la propiedades. </a:t>
            </a:r>
          </a:p>
          <a:p>
            <a:pPr lvl="1"/>
            <a:r>
              <a:rPr lang="es-AR" dirty="0"/>
              <a:t>OLS. Por tipo de propiedad. ¿Cómo evoluciona el R2 por cada ejecución? Prueba con datos de test.</a:t>
            </a:r>
          </a:p>
          <a:p>
            <a:pPr lvl="3"/>
            <a:r>
              <a:rPr lang="es-AR" dirty="0"/>
              <a:t>PH</a:t>
            </a:r>
          </a:p>
          <a:p>
            <a:pPr lvl="3"/>
            <a:r>
              <a:rPr lang="es-AR" dirty="0"/>
              <a:t>House</a:t>
            </a:r>
          </a:p>
          <a:p>
            <a:pPr lvl="3"/>
            <a:r>
              <a:rPr lang="es-AR" dirty="0" err="1"/>
              <a:t>Apartment</a:t>
            </a:r>
            <a:endParaRPr lang="es-AR" dirty="0"/>
          </a:p>
          <a:p>
            <a:pPr lvl="3"/>
            <a:r>
              <a:rPr lang="es-AR" dirty="0"/>
              <a:t>Store.</a:t>
            </a:r>
          </a:p>
          <a:p>
            <a:pPr marL="285750" lvl="3" indent="-285750"/>
            <a:r>
              <a:rPr lang="es-AR" sz="2800" dirty="0"/>
              <a:t>Regularización. Buscó mejorar el R2 de store que fue el menor valor que obtuvo.</a:t>
            </a:r>
          </a:p>
          <a:p>
            <a:pPr marL="742950" lvl="4" indent="-285750"/>
            <a:r>
              <a:rPr lang="es-AR" sz="2400" dirty="0"/>
              <a:t>Ridge.</a:t>
            </a:r>
          </a:p>
          <a:p>
            <a:pPr marL="742950" lvl="4" indent="-285750"/>
            <a:r>
              <a:rPr lang="es-AR" sz="2400" dirty="0"/>
              <a:t>Lasso.</a:t>
            </a:r>
          </a:p>
        </p:txBody>
      </p:sp>
    </p:spTree>
    <p:extLst>
      <p:ext uri="{BB962C8B-B14F-4D97-AF65-F5344CB8AC3E}">
        <p14:creationId xmlns:p14="http://schemas.microsoft.com/office/powerpoint/2010/main" val="263025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B5B078-CA2D-CA1D-AFA5-BAAA61F4A5B6}"/>
              </a:ext>
            </a:extLst>
          </p:cNvPr>
          <p:cNvSpPr txBox="1"/>
          <p:nvPr/>
        </p:nvSpPr>
        <p:spPr>
          <a:xfrm>
            <a:off x="817069" y="405619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Cruce de variables</a:t>
            </a:r>
            <a:endParaRPr lang="es-CO" sz="3600" i="1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B1CADD1-9007-BC45-5911-B87DC4482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20" y="932579"/>
            <a:ext cx="2273285" cy="234729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37DA5E2-B9EF-11E6-B992-3269DB523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720" y="992269"/>
            <a:ext cx="465230" cy="231557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D5FBAC66-28EE-B993-619D-DDA29D8B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219" y="3284144"/>
            <a:ext cx="2241565" cy="45465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0C94EA3-8730-452B-6EA7-4036CDAA4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720" y="4009946"/>
            <a:ext cx="2667000" cy="202882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B009260-4192-E1E2-3728-52BC2E6F0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7597" y="6018451"/>
            <a:ext cx="1895475" cy="40957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427E168-11FC-55B8-18A6-4BB7894408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4680" y="3962561"/>
            <a:ext cx="2667000" cy="2075622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FE9C6028-ACBA-EC5E-DAFF-4967EE88C1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3969" y="6030514"/>
            <a:ext cx="2057711" cy="397512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E0EA390F-B552-3F9B-A996-416079E933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3566" y="1228502"/>
            <a:ext cx="2763353" cy="2184135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F032D540-0407-44B9-50A4-428492D16A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926" y="3359245"/>
            <a:ext cx="2156372" cy="454657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FFB49C29-0DA9-FBDB-DBA6-7AE144AEFAC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03121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09DE9DF-95B9-46DD-B02D-1DA59C43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678" y="975908"/>
            <a:ext cx="4158643" cy="49061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13A5BBC-DF2E-4224-B00F-DC5BF31A9823}"/>
              </a:ext>
            </a:extLst>
          </p:cNvPr>
          <p:cNvSpPr txBox="1"/>
          <p:nvPr/>
        </p:nvSpPr>
        <p:spPr>
          <a:xfrm>
            <a:off x="8856629" y="2576469"/>
            <a:ext cx="163083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48%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Object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52%  float64</a:t>
            </a:r>
            <a:endParaRPr lang="es-419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BE13EF-5597-49B0-AF6B-5E3D2AB4BDA5}"/>
              </a:ext>
            </a:extLst>
          </p:cNvPr>
          <p:cNvSpPr txBox="1"/>
          <p:nvPr/>
        </p:nvSpPr>
        <p:spPr>
          <a:xfrm>
            <a:off x="4248347" y="348792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ANALISIS DATAFRAME</a:t>
            </a:r>
            <a:endParaRPr lang="es-41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EEF020-DEC2-41E7-A265-F63EEC45D094}"/>
              </a:ext>
            </a:extLst>
          </p:cNvPr>
          <p:cNvSpPr txBox="1"/>
          <p:nvPr/>
        </p:nvSpPr>
        <p:spPr>
          <a:xfrm>
            <a:off x="610435" y="3222800"/>
            <a:ext cx="2818614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El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en estudio cuenta con 25 columnas y un total de 121220 filas (incluyendo valores nulos) por columna.</a:t>
            </a:r>
          </a:p>
          <a:p>
            <a:pPr algn="l"/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Los datos contenidos en el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varían entre los tipos: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string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y float64.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8FA7B2-FA47-3D4C-D926-5360D181C50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73675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493368C-DC85-48AC-AA0B-38C0EE3879A9}"/>
              </a:ext>
            </a:extLst>
          </p:cNvPr>
          <p:cNvGrpSpPr/>
          <p:nvPr/>
        </p:nvGrpSpPr>
        <p:grpSpPr>
          <a:xfrm>
            <a:off x="496623" y="863935"/>
            <a:ext cx="10670854" cy="5570103"/>
            <a:chOff x="133108" y="584520"/>
            <a:chExt cx="11563109" cy="609407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4799B64-646B-403F-AA0E-4148604DA6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1"/>
            <a:stretch/>
          </p:blipFill>
          <p:spPr bwMode="auto">
            <a:xfrm>
              <a:off x="133108" y="584520"/>
              <a:ext cx="11563109" cy="609407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B1FAB40-DC9C-4B22-9EBA-926090103898}"/>
                </a:ext>
              </a:extLst>
            </p:cNvPr>
            <p:cNvSpPr txBox="1"/>
            <p:nvPr/>
          </p:nvSpPr>
          <p:spPr>
            <a:xfrm rot="16200000">
              <a:off x="7958111" y="4354067"/>
              <a:ext cx="815662" cy="40021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dirty="0"/>
                <a:t>6.5%</a:t>
              </a:r>
              <a:endParaRPr lang="es-419" dirty="0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61546598-9CBF-48DD-AEDA-7566A569C119}"/>
              </a:ext>
            </a:extLst>
          </p:cNvPr>
          <p:cNvSpPr txBox="1"/>
          <p:nvPr/>
        </p:nvSpPr>
        <p:spPr>
          <a:xfrm>
            <a:off x="3455342" y="239296"/>
            <a:ext cx="743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GRAFICO DATA FRAME (ANALIZADO CON MISSINGNO)</a:t>
            </a:r>
            <a:endParaRPr lang="es-419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9533DDB-B573-46DD-8B8D-D5FC3DECAEA4}"/>
              </a:ext>
            </a:extLst>
          </p:cNvPr>
          <p:cNvSpPr txBox="1"/>
          <p:nvPr/>
        </p:nvSpPr>
        <p:spPr>
          <a:xfrm rot="16200000">
            <a:off x="8452778" y="4058586"/>
            <a:ext cx="8319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12%</a:t>
            </a:r>
            <a:endParaRPr lang="es-419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B85723-1752-AD1B-F7FC-CA64A9A0B029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00389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F37A81E-8B88-40A9-ACE1-6EC0EC8153E0}"/>
              </a:ext>
            </a:extLst>
          </p:cNvPr>
          <p:cNvSpPr txBox="1"/>
          <p:nvPr/>
        </p:nvSpPr>
        <p:spPr>
          <a:xfrm>
            <a:off x="4762107" y="258355"/>
            <a:ext cx="298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DATA INTRACOLUMNA</a:t>
            </a:r>
            <a:endParaRPr lang="es-419" sz="2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5816AE7-ABC9-4E14-9B1F-46806AD5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4" y="1523564"/>
            <a:ext cx="3291037" cy="452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2AC2681-81D0-46D0-AF08-CBDAD3B0C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55" y="1523564"/>
            <a:ext cx="2845792" cy="452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DEE6F7F-50C8-4C5B-A7F0-E52C681CD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162" y="2338440"/>
            <a:ext cx="4993211" cy="24262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B3EC7C-9629-0075-D97F-2B69832F4F44}"/>
              </a:ext>
            </a:extLst>
          </p:cNvPr>
          <p:cNvSpPr txBox="1">
            <a:spLocks/>
          </p:cNvSpPr>
          <p:nvPr/>
        </p:nvSpPr>
        <p:spPr>
          <a:xfrm>
            <a:off x="10668000" y="6511365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58717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0" y="6502400"/>
            <a:ext cx="1524000" cy="360680"/>
          </a:xfrm>
        </p:spPr>
        <p:txBody>
          <a:bodyPr>
            <a:normAutofit fontScale="90000"/>
          </a:bodyPr>
          <a:lstStyle/>
          <a:p>
            <a:r>
              <a:rPr lang="es-AR" sz="2400" dirty="0"/>
              <a:t>GRUPO 12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367E6F7-E292-E06E-03E3-F27A324F56DF}"/>
              </a:ext>
            </a:extLst>
          </p:cNvPr>
          <p:cNvSpPr txBox="1">
            <a:spLocks/>
          </p:cNvSpPr>
          <p:nvPr/>
        </p:nvSpPr>
        <p:spPr>
          <a:xfrm>
            <a:off x="1008163" y="1912125"/>
            <a:ext cx="10515600" cy="19689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u="sng" dirty="0"/>
              <a:t>CRITERIOS PARA </a:t>
            </a:r>
          </a:p>
          <a:p>
            <a:r>
              <a:rPr lang="es-AR" u="sng" dirty="0"/>
              <a:t>TRATAMIENTO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257992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472451" y="2352992"/>
            <a:ext cx="666496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HOMOGENEIDAD INTRACOLUMNA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1498611" y="2961640"/>
            <a:ext cx="4155440" cy="209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dirty="0"/>
              <a:t>OPERATION</a:t>
            </a:r>
          </a:p>
          <a:p>
            <a:pPr marL="0" indent="0" algn="ctr">
              <a:buNone/>
            </a:pPr>
            <a:r>
              <a:rPr lang="es-AR" dirty="0"/>
              <a:t>100%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 err="1">
                <a:sym typeface="Wingdings" panose="05000000000000000000" pitchFamily="2" charset="2"/>
              </a:rPr>
              <a:t>sell</a:t>
            </a:r>
            <a:endParaRPr lang="es-AR" dirty="0">
              <a:sym typeface="Wingdings" panose="05000000000000000000" pitchFamily="2" charset="2"/>
            </a:endParaRP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COUNTRY NAME</a:t>
            </a:r>
          </a:p>
          <a:p>
            <a:pPr marL="0" indent="0" algn="ctr">
              <a:buNone/>
            </a:pPr>
            <a:r>
              <a:rPr lang="es-AR" dirty="0"/>
              <a:t>100% </a:t>
            </a:r>
            <a:r>
              <a:rPr lang="es-AR" dirty="0">
                <a:sym typeface="Wingdings" panose="05000000000000000000" pitchFamily="2" charset="2"/>
              </a:rPr>
              <a:t> Argentina</a:t>
            </a:r>
            <a:endParaRPr lang="es-AR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C274551-9947-1221-1378-FB0BA9DA2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4"/>
          <a:stretch/>
        </p:blipFill>
        <p:spPr>
          <a:xfrm>
            <a:off x="8026401" y="1229908"/>
            <a:ext cx="3747208" cy="534774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56133A6C-4BC9-527D-2809-8A0063E03E80}"/>
              </a:ext>
            </a:extLst>
          </p:cNvPr>
          <p:cNvSpPr/>
          <p:nvPr/>
        </p:nvSpPr>
        <p:spPr>
          <a:xfrm>
            <a:off x="8595360" y="1300480"/>
            <a:ext cx="254000" cy="4003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8287D79-FFE4-86E1-3930-CB683A140D43}"/>
              </a:ext>
            </a:extLst>
          </p:cNvPr>
          <p:cNvSpPr/>
          <p:nvPr/>
        </p:nvSpPr>
        <p:spPr>
          <a:xfrm>
            <a:off x="10749302" y="1300480"/>
            <a:ext cx="264138" cy="4023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7E55E-0EEF-F863-148C-DEA7087167B7}"/>
              </a:ext>
            </a:extLst>
          </p:cNvPr>
          <p:cNvSpPr/>
          <p:nvPr/>
        </p:nvSpPr>
        <p:spPr>
          <a:xfrm>
            <a:off x="11122443" y="1099344"/>
            <a:ext cx="802640" cy="45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FDECA-2C3B-5F34-CD0F-C5798FB008F6}"/>
              </a:ext>
            </a:extLst>
          </p:cNvPr>
          <p:cNvSpPr/>
          <p:nvPr/>
        </p:nvSpPr>
        <p:spPr>
          <a:xfrm rot="3128475">
            <a:off x="10675511" y="5150748"/>
            <a:ext cx="802640" cy="152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AC0C8C-1CF7-6C9C-3B72-4AC1598EDBE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27235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4" y="2735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-43722" y="1979612"/>
            <a:ext cx="666496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VOLUMEN DE DATOS  INTRACOLUMNA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984755" y="2921000"/>
            <a:ext cx="4155440" cy="209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dirty="0"/>
              <a:t>FLOOR</a:t>
            </a:r>
          </a:p>
          <a:p>
            <a:pPr marL="0" indent="0" algn="ctr">
              <a:buNone/>
            </a:pPr>
            <a:r>
              <a:rPr lang="es-AR" dirty="0"/>
              <a:t>7% </a:t>
            </a:r>
            <a:r>
              <a:rPr lang="es-AR" dirty="0">
                <a:sym typeface="Wingdings" panose="05000000000000000000" pitchFamily="2" charset="2"/>
              </a:rPr>
              <a:t> 7899</a:t>
            </a: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EXPENSES</a:t>
            </a:r>
          </a:p>
          <a:p>
            <a:pPr marL="0" indent="0" algn="ctr">
              <a:buNone/>
            </a:pPr>
            <a:r>
              <a:rPr lang="es-AR" dirty="0"/>
              <a:t>12% </a:t>
            </a:r>
            <a:r>
              <a:rPr lang="es-AR" dirty="0">
                <a:sym typeface="Wingdings" panose="05000000000000000000" pitchFamily="2" charset="2"/>
              </a:rPr>
              <a:t> 47390</a:t>
            </a:r>
            <a:endParaRPr lang="es-AR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7E55E-0EEF-F863-148C-DEA7087167B7}"/>
              </a:ext>
            </a:extLst>
          </p:cNvPr>
          <p:cNvSpPr/>
          <p:nvPr/>
        </p:nvSpPr>
        <p:spPr>
          <a:xfrm>
            <a:off x="11122443" y="1099344"/>
            <a:ext cx="802640" cy="45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FDECA-2C3B-5F34-CD0F-C5798FB008F6}"/>
              </a:ext>
            </a:extLst>
          </p:cNvPr>
          <p:cNvSpPr/>
          <p:nvPr/>
        </p:nvSpPr>
        <p:spPr>
          <a:xfrm rot="3128475">
            <a:off x="9499729" y="3791777"/>
            <a:ext cx="802640" cy="152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AAC9AF-A3DA-82A1-FFAA-061064C77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9" b="837"/>
          <a:stretch/>
        </p:blipFill>
        <p:spPr>
          <a:xfrm>
            <a:off x="7718817" y="969125"/>
            <a:ext cx="3660384" cy="572881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166E6BA-877A-CA05-8235-22B0CF2985AA}"/>
              </a:ext>
            </a:extLst>
          </p:cNvPr>
          <p:cNvSpPr/>
          <p:nvPr/>
        </p:nvSpPr>
        <p:spPr>
          <a:xfrm>
            <a:off x="7934960" y="5539264"/>
            <a:ext cx="196989" cy="2524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2F57D38-B69B-F35B-FD64-0771960316DE}"/>
              </a:ext>
            </a:extLst>
          </p:cNvPr>
          <p:cNvSpPr/>
          <p:nvPr/>
        </p:nvSpPr>
        <p:spPr>
          <a:xfrm>
            <a:off x="8796622" y="5308149"/>
            <a:ext cx="196989" cy="4835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492DB65-AA16-4546-FD2B-DF5D94C530C2}"/>
              </a:ext>
            </a:extLst>
          </p:cNvPr>
          <p:cNvSpPr/>
          <p:nvPr/>
        </p:nvSpPr>
        <p:spPr>
          <a:xfrm>
            <a:off x="7538720" y="899379"/>
            <a:ext cx="4267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B75124D-9098-8872-46D0-61A3322E3ACE}"/>
              </a:ext>
            </a:extLst>
          </p:cNvPr>
          <p:cNvSpPr txBox="1"/>
          <p:nvPr/>
        </p:nvSpPr>
        <p:spPr>
          <a:xfrm>
            <a:off x="7794240" y="370364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7%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ADCC3AB-D99F-CD73-42DF-764EECC9509E}"/>
              </a:ext>
            </a:extLst>
          </p:cNvPr>
          <p:cNvSpPr txBox="1"/>
          <p:nvPr/>
        </p:nvSpPr>
        <p:spPr>
          <a:xfrm>
            <a:off x="8574319" y="3584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12%</a:t>
            </a:r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3DC9B102-CF2C-172C-A283-4F98DBFA3571}"/>
              </a:ext>
            </a:extLst>
          </p:cNvPr>
          <p:cNvSpPr/>
          <p:nvPr/>
        </p:nvSpPr>
        <p:spPr>
          <a:xfrm>
            <a:off x="7934960" y="4072980"/>
            <a:ext cx="196989" cy="1324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99958204-E5B5-2F7A-8CF5-3E59F5C6582D}"/>
              </a:ext>
            </a:extLst>
          </p:cNvPr>
          <p:cNvSpPr/>
          <p:nvPr/>
        </p:nvSpPr>
        <p:spPr>
          <a:xfrm>
            <a:off x="8768079" y="3960000"/>
            <a:ext cx="196989" cy="1324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D8C9F5-423E-50D5-2152-B41C69532DF5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0743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4" y="2735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662226" y="1959292"/>
            <a:ext cx="666496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TIPO Y CONTENIDO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360704" y="2782264"/>
            <a:ext cx="6847839" cy="250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sz="6700" dirty="0"/>
              <a:t>PROPERATI_URL</a:t>
            </a:r>
          </a:p>
          <a:p>
            <a:pPr marL="0" indent="0" algn="ctr">
              <a:buNone/>
            </a:pPr>
            <a:r>
              <a:rPr lang="es-AR" b="0" dirty="0">
                <a:effectLst/>
                <a:latin typeface="Consolas" panose="020B0609020204030204" pitchFamily="49" charset="0"/>
              </a:rPr>
              <a:t>http://www.properati.com.ar/15bob_venta_departamentos_la-plata_balcon_lavadero_toilette_garage_estrenar_antonini-propiedades_dcp</a:t>
            </a:r>
          </a:p>
          <a:p>
            <a:pPr marL="0" indent="0" algn="ctr">
              <a:buNone/>
            </a:pPr>
            <a:endParaRPr lang="es-AR" dirty="0">
              <a:sym typeface="Wingdings" panose="05000000000000000000" pitchFamily="2" charset="2"/>
            </a:endParaRPr>
          </a:p>
          <a:p>
            <a:pPr algn="ctr">
              <a:buFontTx/>
              <a:buChar char="-"/>
            </a:pPr>
            <a:r>
              <a:rPr lang="es-AR" sz="6700" dirty="0">
                <a:sym typeface="Wingdings" panose="05000000000000000000" pitchFamily="2" charset="2"/>
              </a:rPr>
              <a:t>EXPENSES</a:t>
            </a:r>
          </a:p>
          <a:p>
            <a:pPr marL="0" indent="0">
              <a:buNone/>
            </a:pPr>
            <a:r>
              <a:rPr lang="es-AR" b="0" dirty="0">
                <a:effectLst/>
                <a:latin typeface="Consolas" panose="020B0609020204030204" pitchFamily="49" charset="0"/>
              </a:rPr>
              <a:t>https://thumbs4.properati.com/5/yyMiu8BHQI9KXCa_EPSZT3gB9Vo=/trim/198x0/smart/filters:strip_icc()/maps.googleapis.com/maps/api/staticmap%3Fkey=AIzaSyCtB7aox9MJ3hCrd_u4KJ5N0v8syKusnaA&amp;center=-34.6428675967,-58.4376599743&amp;zoom=19&amp;size=800x600&amp;maptype=satellite&amp;sensor=fals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7E55E-0EEF-F863-148C-DEA7087167B7}"/>
              </a:ext>
            </a:extLst>
          </p:cNvPr>
          <p:cNvSpPr/>
          <p:nvPr/>
        </p:nvSpPr>
        <p:spPr>
          <a:xfrm>
            <a:off x="10685563" y="723424"/>
            <a:ext cx="802640" cy="45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FDECA-2C3B-5F34-CD0F-C5798FB008F6}"/>
              </a:ext>
            </a:extLst>
          </p:cNvPr>
          <p:cNvSpPr/>
          <p:nvPr/>
        </p:nvSpPr>
        <p:spPr>
          <a:xfrm rot="3128475">
            <a:off x="9062849" y="3415857"/>
            <a:ext cx="802640" cy="152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AAC9AF-A3DA-82A1-FFAA-061064C77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9" r="2349" b="837"/>
          <a:stretch/>
        </p:blipFill>
        <p:spPr>
          <a:xfrm>
            <a:off x="8197295" y="593205"/>
            <a:ext cx="2745026" cy="572881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166E6BA-877A-CA05-8235-22B0CF2985AA}"/>
              </a:ext>
            </a:extLst>
          </p:cNvPr>
          <p:cNvSpPr/>
          <p:nvPr/>
        </p:nvSpPr>
        <p:spPr>
          <a:xfrm>
            <a:off x="8777458" y="1113286"/>
            <a:ext cx="254782" cy="43121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2F57D38-B69B-F35B-FD64-0771960316DE}"/>
              </a:ext>
            </a:extLst>
          </p:cNvPr>
          <p:cNvSpPr/>
          <p:nvPr/>
        </p:nvSpPr>
        <p:spPr>
          <a:xfrm>
            <a:off x="10090172" y="1239520"/>
            <a:ext cx="212068" cy="41859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492DB65-AA16-4546-FD2B-DF5D94C530C2}"/>
              </a:ext>
            </a:extLst>
          </p:cNvPr>
          <p:cNvSpPr/>
          <p:nvPr/>
        </p:nvSpPr>
        <p:spPr>
          <a:xfrm>
            <a:off x="7824154" y="593205"/>
            <a:ext cx="549573" cy="561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8A0017F-A388-6A71-F605-A0911AF3804E}"/>
              </a:ext>
            </a:extLst>
          </p:cNvPr>
          <p:cNvSpPr/>
          <p:nvPr/>
        </p:nvSpPr>
        <p:spPr>
          <a:xfrm rot="2612988">
            <a:off x="7704968" y="4785985"/>
            <a:ext cx="811716" cy="1058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489E31-E917-ED54-C83C-50D125AA1459}"/>
              </a:ext>
            </a:extLst>
          </p:cNvPr>
          <p:cNvSpPr/>
          <p:nvPr/>
        </p:nvSpPr>
        <p:spPr>
          <a:xfrm rot="2612988">
            <a:off x="7704968" y="4493105"/>
            <a:ext cx="811716" cy="1058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0312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7240</TotalTime>
  <Words>492</Words>
  <Application>Microsoft Office PowerPoint</Application>
  <PresentationFormat>Panorámica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Helvetica Neue</vt:lpstr>
      <vt:lpstr>Tema de Office</vt:lpstr>
      <vt:lpstr>TP2 GRUPO 12</vt:lpstr>
      <vt:lpstr>Presentación de PowerPoint</vt:lpstr>
      <vt:lpstr>Presentación de PowerPoint</vt:lpstr>
      <vt:lpstr>Presentación de PowerPoint</vt:lpstr>
      <vt:lpstr>Presentación de PowerPoint</vt:lpstr>
      <vt:lpstr>GRUPO 12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Criterios Para Completar Datos</vt:lpstr>
      <vt:lpstr>Variables Dummy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GRUPO 12</dc:title>
  <dc:creator>Moises Pirela</dc:creator>
  <cp:lastModifiedBy>Moises Pirela</cp:lastModifiedBy>
  <cp:revision>3</cp:revision>
  <dcterms:created xsi:type="dcterms:W3CDTF">2022-11-02T00:06:28Z</dcterms:created>
  <dcterms:modified xsi:type="dcterms:W3CDTF">2022-12-04T17:23:41Z</dcterms:modified>
</cp:coreProperties>
</file>