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1" r:id="rId4"/>
    <p:sldId id="262" r:id="rId5"/>
    <p:sldId id="268" r:id="rId6"/>
    <p:sldId id="263" r:id="rId7"/>
    <p:sldId id="269" r:id="rId8"/>
    <p:sldId id="273" r:id="rId9"/>
    <p:sldId id="270" r:id="rId10"/>
    <p:sldId id="271" r:id="rId11"/>
    <p:sldId id="274" r:id="rId12"/>
    <p:sldId id="275" r:id="rId13"/>
    <p:sldId id="276" r:id="rId14"/>
    <p:sldId id="278" r:id="rId15"/>
    <p:sldId id="277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Montserrat" pitchFamily="2" charset="77"/>
      <p:regular r:id="rId27"/>
      <p:bold r:id="rId28"/>
      <p:italic r:id="rId29"/>
      <p:boldItalic r:id="rId30"/>
    </p:embeddedFont>
    <p:embeddedFont>
      <p:font typeface="Montserrat Light" panose="020F0302020204030204" pitchFamily="34" charset="0"/>
      <p:regular r:id="rId31"/>
      <p:italic r:id="rId32"/>
    </p:embeddedFont>
    <p:embeddedFont>
      <p:font typeface="Montserrat Medium" panose="020F0502020204030204" pitchFamily="34" charset="0"/>
      <p:regular r:id="rId33"/>
      <p:bold r:id="rId34"/>
      <p:italic r:id="rId35"/>
      <p:boldItalic r:id="rId36"/>
    </p:embeddedFont>
    <p:embeddedFont>
      <p:font typeface="Nunito Light" panose="020F0302020204030204" pitchFamily="34" charset="0"/>
      <p:regular r:id="rId37"/>
      <p: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BFF"/>
    <a:srgbClr val="F1FFF4"/>
    <a:srgbClr val="C6EB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768D3D-7C2A-4CA2-B66F-539A21CB8AD4}">
  <a:tblStyle styleId="{35768D3D-7C2A-4CA2-B66F-539A21CB8A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78"/>
    <p:restoredTop sz="94692"/>
  </p:normalViewPr>
  <p:slideViewPr>
    <p:cSldViewPr snapToGrid="0">
      <p:cViewPr>
        <p:scale>
          <a:sx n="170" d="100"/>
          <a:sy n="170" d="100"/>
        </p:scale>
        <p:origin x="472" y="3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2df3dae05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2df3dae05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9866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2df3dae05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2df3dae05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5449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2df3dae05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2df3dae05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3867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026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eeeabc331f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eeeabc331f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2df3dae05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2df3dae05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2df3dae05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2df3dae05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0921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e295945550_0_8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e295945550_0_8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2df3dae05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2df3dae05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82519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2df3dae05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2df3dae05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0623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2df3dae05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2df3dae05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2383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2df3dae05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2df3dae05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188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43850" y="1140000"/>
            <a:ext cx="7056300" cy="28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720000" y="1452175"/>
            <a:ext cx="7704000" cy="23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 Light"/>
              <a:buChar char="●"/>
              <a:defRPr sz="1150"/>
            </a:lvl1pPr>
            <a:lvl2pPr marL="914400" lvl="1" indent="-29845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Nunito Light"/>
              <a:buChar char="○"/>
              <a:defRPr sz="1150"/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■"/>
              <a:defRPr/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/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○"/>
              <a:defRPr/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■"/>
              <a:defRPr/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●"/>
              <a:defRPr/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○"/>
              <a:defRPr/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/>
          <p:nvPr/>
        </p:nvSpPr>
        <p:spPr>
          <a:xfrm flipH="1">
            <a:off x="8689007" y="4485595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 flipH="1">
            <a:off x="6494132" y="-2776220"/>
            <a:ext cx="201300" cy="5726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/>
          <p:nvPr/>
        </p:nvSpPr>
        <p:spPr>
          <a:xfrm rot="10800000" flipH="1">
            <a:off x="8460675" y="-145025"/>
            <a:ext cx="1242000" cy="579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4"/>
          <p:cNvGrpSpPr/>
          <p:nvPr/>
        </p:nvGrpSpPr>
        <p:grpSpPr>
          <a:xfrm rot="10800000">
            <a:off x="-19493" y="4815360"/>
            <a:ext cx="2550800" cy="339300"/>
            <a:chOff x="988450" y="-94575"/>
            <a:chExt cx="2550800" cy="339300"/>
          </a:xfrm>
        </p:grpSpPr>
        <p:sp>
          <p:nvSpPr>
            <p:cNvPr id="21" name="Google Shape;21;p4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4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4"/>
          <p:cNvSpPr/>
          <p:nvPr/>
        </p:nvSpPr>
        <p:spPr>
          <a:xfrm rot="10800000">
            <a:off x="-84093" y="4893910"/>
            <a:ext cx="1513200" cy="446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/>
          <p:nvPr/>
        </p:nvSpPr>
        <p:spPr>
          <a:xfrm flipH="1">
            <a:off x="-233900" y="-148725"/>
            <a:ext cx="579000" cy="353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1321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6833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title"/>
          </p:nvPr>
        </p:nvSpPr>
        <p:spPr>
          <a:xfrm>
            <a:off x="2152350" y="2556363"/>
            <a:ext cx="48393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title" idx="2" hasCustomPrompt="1"/>
          </p:nvPr>
        </p:nvSpPr>
        <p:spPr>
          <a:xfrm>
            <a:off x="3925875" y="1271038"/>
            <a:ext cx="1268400" cy="1269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152350" y="3398163"/>
            <a:ext cx="48393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subTitle" idx="1"/>
          </p:nvPr>
        </p:nvSpPr>
        <p:spPr>
          <a:xfrm>
            <a:off x="1290763" y="2672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2"/>
          </p:nvPr>
        </p:nvSpPr>
        <p:spPr>
          <a:xfrm>
            <a:off x="4945638" y="2672122"/>
            <a:ext cx="2907600" cy="42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3"/>
          </p:nvPr>
        </p:nvSpPr>
        <p:spPr>
          <a:xfrm>
            <a:off x="1290763" y="3037934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4"/>
          </p:nvPr>
        </p:nvSpPr>
        <p:spPr>
          <a:xfrm>
            <a:off x="4945638" y="3037934"/>
            <a:ext cx="29076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726450" y="1645025"/>
            <a:ext cx="4036200" cy="25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5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>
            <a:spLocks noGrp="1"/>
          </p:cNvSpPr>
          <p:nvPr>
            <p:ph type="pic" idx="2"/>
          </p:nvPr>
        </p:nvSpPr>
        <p:spPr>
          <a:xfrm>
            <a:off x="5129800" y="1181392"/>
            <a:ext cx="3300900" cy="32991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720064" y="17325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2"/>
          </p:nvPr>
        </p:nvSpPr>
        <p:spPr>
          <a:xfrm>
            <a:off x="4826936" y="1732525"/>
            <a:ext cx="3597000" cy="23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740550" y="3910025"/>
            <a:ext cx="7662900" cy="69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952850"/>
            <a:ext cx="6576000" cy="79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7" name="Google Shape;57;p11"/>
          <p:cNvSpPr txBox="1">
            <a:spLocks noGrp="1"/>
          </p:cNvSpPr>
          <p:nvPr>
            <p:ph type="subTitle" idx="1"/>
          </p:nvPr>
        </p:nvSpPr>
        <p:spPr>
          <a:xfrm>
            <a:off x="1284000" y="2816250"/>
            <a:ext cx="65760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●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○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 Medium"/>
              <a:buChar char="■"/>
              <a:defRPr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1" r:id="rId10"/>
    <p:sldLayoutId id="214748366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ods_recommender_system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1043850" y="1140000"/>
            <a:ext cx="7056300" cy="28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dirty="0"/>
              <a:t>Generative Sequential Recommendation with </a:t>
            </a:r>
            <a:r>
              <a:rPr lang="en-GB" sz="2600" dirty="0" err="1"/>
              <a:t>GPTRec</a:t>
            </a:r>
            <a:br>
              <a:rPr lang="en-GB" sz="2600" dirty="0"/>
            </a:br>
            <a:endParaRPr lang="en-GB" sz="2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u="sng" dirty="0">
                <a:solidFill>
                  <a:schemeClr val="lt2"/>
                </a:solidFill>
              </a:rPr>
              <a:t>Aleksandr V. Petrov </a:t>
            </a:r>
            <a:r>
              <a:rPr lang="en-GB" sz="1800" b="0" dirty="0">
                <a:solidFill>
                  <a:schemeClr val="lt2"/>
                </a:solidFill>
              </a:rPr>
              <a:t>and Craig Macdonald</a:t>
            </a:r>
            <a:br>
              <a:rPr lang="en-GB" sz="1800" b="0" dirty="0">
                <a:solidFill>
                  <a:schemeClr val="lt2"/>
                </a:solidFill>
              </a:rPr>
            </a:br>
            <a:r>
              <a:rPr lang="en-GB" sz="1800" b="0" dirty="0">
                <a:solidFill>
                  <a:schemeClr val="lt2"/>
                </a:solidFill>
              </a:rPr>
              <a:t>University of Glasgow</a:t>
            </a:r>
          </a:p>
        </p:txBody>
      </p:sp>
      <p:sp>
        <p:nvSpPr>
          <p:cNvPr id="68" name="Google Shape;68;p15"/>
          <p:cNvSpPr/>
          <p:nvPr/>
        </p:nvSpPr>
        <p:spPr>
          <a:xfrm>
            <a:off x="204523" y="4060500"/>
            <a:ext cx="846600" cy="1461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/>
          <p:nvPr/>
        </p:nvSpPr>
        <p:spPr>
          <a:xfrm rot="-5400000">
            <a:off x="7623323" y="3300750"/>
            <a:ext cx="2982300" cy="70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" name="Google Shape;70;p15"/>
          <p:cNvGrpSpPr/>
          <p:nvPr/>
        </p:nvGrpSpPr>
        <p:grpSpPr>
          <a:xfrm>
            <a:off x="6970025" y="4926450"/>
            <a:ext cx="2550800" cy="339300"/>
            <a:chOff x="988450" y="-94575"/>
            <a:chExt cx="2550800" cy="339300"/>
          </a:xfrm>
        </p:grpSpPr>
        <p:sp>
          <p:nvSpPr>
            <p:cNvPr id="71" name="Google Shape;71;p15"/>
            <p:cNvSpPr/>
            <p:nvPr/>
          </p:nvSpPr>
          <p:spPr>
            <a:xfrm flipH="1">
              <a:off x="988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5"/>
            <p:cNvSpPr/>
            <p:nvPr/>
          </p:nvSpPr>
          <p:spPr>
            <a:xfrm flipH="1">
              <a:off x="1185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5"/>
            <p:cNvSpPr/>
            <p:nvPr/>
          </p:nvSpPr>
          <p:spPr>
            <a:xfrm flipH="1">
              <a:off x="13822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5"/>
            <p:cNvSpPr/>
            <p:nvPr/>
          </p:nvSpPr>
          <p:spPr>
            <a:xfrm flipH="1">
              <a:off x="15791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5"/>
            <p:cNvSpPr/>
            <p:nvPr/>
          </p:nvSpPr>
          <p:spPr>
            <a:xfrm flipH="1">
              <a:off x="17760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 flipH="1">
              <a:off x="19729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5"/>
            <p:cNvSpPr/>
            <p:nvPr/>
          </p:nvSpPr>
          <p:spPr>
            <a:xfrm flipH="1">
              <a:off x="21698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 flipH="1">
              <a:off x="23667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 flipH="1">
              <a:off x="25636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 flipH="1">
              <a:off x="27605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 flipH="1">
              <a:off x="29574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5"/>
            <p:cNvSpPr/>
            <p:nvPr/>
          </p:nvSpPr>
          <p:spPr>
            <a:xfrm flipH="1">
              <a:off x="3154350" y="-94575"/>
              <a:ext cx="384900" cy="3393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15"/>
          <p:cNvSpPr/>
          <p:nvPr/>
        </p:nvSpPr>
        <p:spPr>
          <a:xfrm rot="5400000">
            <a:off x="8601150" y="387850"/>
            <a:ext cx="303600" cy="30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8072225" y="4741100"/>
            <a:ext cx="1513200" cy="4461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5"/>
          <p:cNvGrpSpPr/>
          <p:nvPr/>
        </p:nvGrpSpPr>
        <p:grpSpPr>
          <a:xfrm flipH="1">
            <a:off x="-105027" y="539500"/>
            <a:ext cx="1064700" cy="2550800"/>
            <a:chOff x="7366075" y="2214875"/>
            <a:chExt cx="1064700" cy="2550800"/>
          </a:xfrm>
        </p:grpSpPr>
        <p:sp>
          <p:nvSpPr>
            <p:cNvPr id="86" name="Google Shape;86;p15"/>
            <p:cNvSpPr/>
            <p:nvPr/>
          </p:nvSpPr>
          <p:spPr>
            <a:xfrm rot="5400000" flipH="1">
              <a:off x="7705975" y="1874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 rot="5400000" flipH="1">
              <a:off x="7705975" y="2071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5"/>
            <p:cNvSpPr/>
            <p:nvPr/>
          </p:nvSpPr>
          <p:spPr>
            <a:xfrm rot="5400000" flipH="1">
              <a:off x="7705975" y="22687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 rot="5400000" flipH="1">
              <a:off x="7705975" y="24656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 rot="5400000" flipH="1">
              <a:off x="7705975" y="26625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5"/>
            <p:cNvSpPr/>
            <p:nvPr/>
          </p:nvSpPr>
          <p:spPr>
            <a:xfrm rot="5400000" flipH="1">
              <a:off x="7705975" y="28594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5"/>
            <p:cNvSpPr/>
            <p:nvPr/>
          </p:nvSpPr>
          <p:spPr>
            <a:xfrm rot="5400000" flipH="1">
              <a:off x="7705975" y="30563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5"/>
            <p:cNvSpPr/>
            <p:nvPr/>
          </p:nvSpPr>
          <p:spPr>
            <a:xfrm rot="5400000" flipH="1">
              <a:off x="7705975" y="32532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5"/>
            <p:cNvSpPr/>
            <p:nvPr/>
          </p:nvSpPr>
          <p:spPr>
            <a:xfrm rot="5400000" flipH="1">
              <a:off x="7705975" y="34501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5"/>
            <p:cNvSpPr/>
            <p:nvPr/>
          </p:nvSpPr>
          <p:spPr>
            <a:xfrm rot="5400000" flipH="1">
              <a:off x="7705975" y="36470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5"/>
            <p:cNvSpPr/>
            <p:nvPr/>
          </p:nvSpPr>
          <p:spPr>
            <a:xfrm rot="5400000" flipH="1">
              <a:off x="7705975" y="38439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 rot="5400000" flipH="1">
              <a:off x="7705975" y="4040875"/>
              <a:ext cx="384900" cy="1064700"/>
            </a:xfrm>
            <a:prstGeom prst="parallelogram">
              <a:avLst>
                <a:gd name="adj" fmla="val 85423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15"/>
          <p:cNvSpPr/>
          <p:nvPr/>
        </p:nvSpPr>
        <p:spPr>
          <a:xfrm rot="5400000" flipH="1">
            <a:off x="5679348" y="-3713460"/>
            <a:ext cx="201300" cy="7575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 rot="5400000" flipH="1">
            <a:off x="1022474" y="-844785"/>
            <a:ext cx="393600" cy="202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C1A1DA-E6F0-EB14-61C8-95EE714C4615}"/>
              </a:ext>
            </a:extLst>
          </p:cNvPr>
          <p:cNvSpPr txBox="1"/>
          <p:nvPr/>
        </p:nvSpPr>
        <p:spPr>
          <a:xfrm>
            <a:off x="1060023" y="457288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Russian </a:t>
            </a:r>
            <a:r>
              <a:rPr lang="en-US" dirty="0" err="1"/>
              <a:t>RecSys</a:t>
            </a:r>
            <a:r>
              <a:rPr lang="en-US" dirty="0"/>
              <a:t> Reading Group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err="1">
                <a:hlinkClick r:id="rId3"/>
              </a:rPr>
              <a:t>t.me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ods_recommender_systems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does GPT work:</a:t>
            </a:r>
            <a:br>
              <a:rPr lang="en-US" dirty="0"/>
            </a:br>
            <a:r>
              <a:rPr lang="en-US" dirty="0"/>
              <a:t>Language Modeling Task</a:t>
            </a:r>
            <a:endParaRPr sz="2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5F95D2-21BE-AF30-90F1-17BC2EF02CF9}"/>
              </a:ext>
            </a:extLst>
          </p:cNvPr>
          <p:cNvSpPr/>
          <p:nvPr/>
        </p:nvSpPr>
        <p:spPr>
          <a:xfrm>
            <a:off x="2407595" y="1950395"/>
            <a:ext cx="642024" cy="4912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GPT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6CC70F-A6E9-2480-5BF9-68009AF703D9}"/>
              </a:ext>
            </a:extLst>
          </p:cNvPr>
          <p:cNvSpPr/>
          <p:nvPr/>
        </p:nvSpPr>
        <p:spPr>
          <a:xfrm>
            <a:off x="3243363" y="1950395"/>
            <a:ext cx="598250" cy="4912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7F167F-F9ED-91D4-BE9D-7EACF566E139}"/>
              </a:ext>
            </a:extLst>
          </p:cNvPr>
          <p:cNvSpPr/>
          <p:nvPr/>
        </p:nvSpPr>
        <p:spPr>
          <a:xfrm>
            <a:off x="4035357" y="1950395"/>
            <a:ext cx="491246" cy="4912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B654EE-F498-7E21-6759-EDF707BCD9E2}"/>
              </a:ext>
            </a:extLst>
          </p:cNvPr>
          <p:cNvSpPr/>
          <p:nvPr/>
        </p:nvSpPr>
        <p:spPr>
          <a:xfrm>
            <a:off x="4679004" y="1950395"/>
            <a:ext cx="1157592" cy="4912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transformer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391045-3640-8AAA-B04C-4EF5342F5CDF}"/>
              </a:ext>
            </a:extLst>
          </p:cNvPr>
          <p:cNvSpPr/>
          <p:nvPr/>
        </p:nvSpPr>
        <p:spPr>
          <a:xfrm>
            <a:off x="6030338" y="1950395"/>
            <a:ext cx="706065" cy="4912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43D742-8986-A9A7-F2AC-71432A222D75}"/>
              </a:ext>
            </a:extLst>
          </p:cNvPr>
          <p:cNvSpPr txBox="1"/>
          <p:nvPr/>
        </p:nvSpPr>
        <p:spPr>
          <a:xfrm>
            <a:off x="1942288" y="2042129"/>
            <a:ext cx="465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=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6C135B-C3EF-67E5-3BC8-BE038DCEF1F0}"/>
              </a:ext>
            </a:extLst>
          </p:cNvPr>
          <p:cNvSpPr txBox="1"/>
          <p:nvPr/>
        </p:nvSpPr>
        <p:spPr>
          <a:xfrm>
            <a:off x="2534054" y="1601952"/>
            <a:ext cx="389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628072-ED07-F774-C7C9-A66D10B9A7FB}"/>
              </a:ext>
            </a:extLst>
          </p:cNvPr>
          <p:cNvSpPr txBox="1"/>
          <p:nvPr/>
        </p:nvSpPr>
        <p:spPr>
          <a:xfrm>
            <a:off x="3347935" y="1601949"/>
            <a:ext cx="389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C885A0-8DC4-ED2D-929F-D689EC2F68DE}"/>
              </a:ext>
            </a:extLst>
          </p:cNvPr>
          <p:cNvSpPr txBox="1"/>
          <p:nvPr/>
        </p:nvSpPr>
        <p:spPr>
          <a:xfrm>
            <a:off x="4086427" y="1601943"/>
            <a:ext cx="389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AF4355-433C-CC63-943E-80B636C5B2B8}"/>
              </a:ext>
            </a:extLst>
          </p:cNvPr>
          <p:cNvSpPr txBox="1"/>
          <p:nvPr/>
        </p:nvSpPr>
        <p:spPr>
          <a:xfrm>
            <a:off x="5063247" y="1593956"/>
            <a:ext cx="389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C15685-3683-3C32-58DA-3D3169838D62}"/>
              </a:ext>
            </a:extLst>
          </p:cNvPr>
          <p:cNvSpPr txBox="1"/>
          <p:nvPr/>
        </p:nvSpPr>
        <p:spPr>
          <a:xfrm>
            <a:off x="6188817" y="1601942"/>
            <a:ext cx="389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C8FDB9-58A3-6916-267F-E7399FAF63F1}"/>
              </a:ext>
            </a:extLst>
          </p:cNvPr>
          <p:cNvSpPr txBox="1"/>
          <p:nvPr/>
        </p:nvSpPr>
        <p:spPr>
          <a:xfrm>
            <a:off x="1468420" y="2675397"/>
            <a:ext cx="66391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GPT-2 is trained to estimate probability of encountering X in D (D – training data)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D63F696-13CD-7ECE-84C4-D368B072706B}"/>
                  </a:ext>
                </a:extLst>
              </p:cNvPr>
              <p:cNvSpPr txBox="1"/>
              <p:nvPr/>
            </p:nvSpPr>
            <p:spPr>
              <a:xfrm>
                <a:off x="658739" y="3369194"/>
                <a:ext cx="220393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D63F696-13CD-7ECE-84C4-D368B0727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39" y="3369194"/>
                <a:ext cx="2203937" cy="215444"/>
              </a:xfrm>
              <a:prstGeom prst="rect">
                <a:avLst/>
              </a:prstGeom>
              <a:blipFill>
                <a:blip r:embed="rId3"/>
                <a:stretch>
                  <a:fillRect l="-228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473B63F-8788-7B9C-DCEF-906746DB12A5}"/>
                  </a:ext>
                </a:extLst>
              </p:cNvPr>
              <p:cNvSpPr txBox="1"/>
              <p:nvPr/>
            </p:nvSpPr>
            <p:spPr>
              <a:xfrm>
                <a:off x="1274679" y="3584638"/>
                <a:ext cx="2363820" cy="5870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473B63F-8788-7B9C-DCEF-906746DB1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679" y="3584638"/>
                <a:ext cx="2363820" cy="587020"/>
              </a:xfrm>
              <a:prstGeom prst="rect">
                <a:avLst/>
              </a:prstGeom>
              <a:blipFill>
                <a:blip r:embed="rId4"/>
                <a:stretch>
                  <a:fillRect l="-20856" t="-119149" b="-185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F50F8AD-DED5-8406-E163-A01F81D43857}"/>
                  </a:ext>
                </a:extLst>
              </p:cNvPr>
              <p:cNvSpPr txBox="1"/>
              <p:nvPr/>
            </p:nvSpPr>
            <p:spPr>
              <a:xfrm>
                <a:off x="1181454" y="3726011"/>
                <a:ext cx="2869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F50F8AD-DED5-8406-E163-A01F81D43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454" y="3726011"/>
                <a:ext cx="28696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C45EE7C-E23D-87DA-7BB3-D142FACE42F9}"/>
                  </a:ext>
                </a:extLst>
              </p:cNvPr>
              <p:cNvSpPr txBox="1"/>
              <p:nvPr/>
            </p:nvSpPr>
            <p:spPr>
              <a:xfrm>
                <a:off x="1248904" y="4382175"/>
                <a:ext cx="2869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C45EE7C-E23D-87DA-7BB3-D142FACE4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904" y="4382175"/>
                <a:ext cx="2869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B21D761-9D52-9214-E66C-4FB145BBD9EB}"/>
                  </a:ext>
                </a:extLst>
              </p:cNvPr>
              <p:cNvSpPr txBox="1"/>
              <p:nvPr/>
            </p:nvSpPr>
            <p:spPr>
              <a:xfrm>
                <a:off x="1521278" y="4240225"/>
                <a:ext cx="2273315" cy="588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B21D761-9D52-9214-E66C-4FB145BBD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278" y="4240225"/>
                <a:ext cx="2273315" cy="588174"/>
              </a:xfrm>
              <a:prstGeom prst="rect">
                <a:avLst/>
              </a:prstGeom>
              <a:blipFill>
                <a:blip r:embed="rId7"/>
                <a:stretch>
                  <a:fillRect l="-29050" t="-121277" b="-185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F25974B-B68B-95FB-06A0-94C9170C1FDF}"/>
                  </a:ext>
                </a:extLst>
              </p:cNvPr>
              <p:cNvSpPr txBox="1"/>
              <p:nvPr/>
            </p:nvSpPr>
            <p:spPr>
              <a:xfrm>
                <a:off x="-1396611" y="4382175"/>
                <a:ext cx="4572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F25974B-B68B-95FB-06A0-94C9170C1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96611" y="4382175"/>
                <a:ext cx="4572000" cy="307777"/>
              </a:xfrm>
              <a:prstGeom prst="rect">
                <a:avLst/>
              </a:prstGeom>
              <a:blipFill>
                <a:blip r:embed="rId8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392AB01-618A-006D-8716-46D68EF837FA}"/>
                  </a:ext>
                </a:extLst>
              </p:cNvPr>
              <p:cNvSpPr txBox="1"/>
              <p:nvPr/>
            </p:nvSpPr>
            <p:spPr>
              <a:xfrm>
                <a:off x="6030338" y="3662015"/>
                <a:ext cx="2437911" cy="588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,…,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Θ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392AB01-618A-006D-8716-46D68EF83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338" y="3662015"/>
                <a:ext cx="2437911" cy="588174"/>
              </a:xfrm>
              <a:prstGeom prst="rect">
                <a:avLst/>
              </a:prstGeom>
              <a:blipFill>
                <a:blip r:embed="rId9"/>
                <a:stretch>
                  <a:fillRect l="-19689" t="-119149" b="-185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BCDDA58-BBEC-8278-480F-6DD4A7B7B928}"/>
                  </a:ext>
                </a:extLst>
              </p:cNvPr>
              <p:cNvSpPr txBox="1"/>
              <p:nvPr/>
            </p:nvSpPr>
            <p:spPr>
              <a:xfrm>
                <a:off x="4731696" y="3806576"/>
                <a:ext cx="129864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Loss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BCDDA58-BBEC-8278-480F-6DD4A7B7B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696" y="3806576"/>
                <a:ext cx="1298642" cy="307777"/>
              </a:xfrm>
              <a:prstGeom prst="rect">
                <a:avLst/>
              </a:prstGeom>
              <a:blipFill>
                <a:blip r:embed="rId10"/>
                <a:stretch>
                  <a:fillRect l="-971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ECBEBB9-9883-92BC-F6FB-690660E230F3}"/>
                  </a:ext>
                </a:extLst>
              </p:cNvPr>
              <p:cNvSpPr txBox="1"/>
              <p:nvPr/>
            </p:nvSpPr>
            <p:spPr>
              <a:xfrm>
                <a:off x="5650439" y="3802213"/>
                <a:ext cx="2869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ECBEBB9-9883-92BC-F6FB-690660E23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39" y="3802213"/>
                <a:ext cx="28696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871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/>
      <p:bldP spid="40" grpId="0"/>
      <p:bldP spid="41" grpId="0"/>
      <p:bldP spid="43" grpId="0"/>
      <p:bldP spid="48" grpId="0"/>
      <p:bldP spid="49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 err="1"/>
              <a:t>GPT</a:t>
            </a:r>
            <a:r>
              <a:rPr lang="en-US" dirty="0" err="1"/>
              <a:t>Rec</a:t>
            </a:r>
            <a:endParaRPr sz="2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C8FDB9-58A3-6916-267F-E7399FAF63F1}"/>
              </a:ext>
            </a:extLst>
          </p:cNvPr>
          <p:cNvSpPr txBox="1"/>
          <p:nvPr/>
        </p:nvSpPr>
        <p:spPr>
          <a:xfrm>
            <a:off x="645460" y="1566707"/>
            <a:ext cx="4357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GPT-2 Based model that uses item ids (</a:t>
            </a:r>
            <a:r>
              <a:rPr lang="en-US" b="1" dirty="0"/>
              <a:t>or sub-item tokens</a:t>
            </a:r>
            <a:r>
              <a:rPr lang="en-US" dirty="0"/>
              <a:t>) and predicts next item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355D08-AF16-1F8E-FB42-143CCFAF12CE}"/>
              </a:ext>
            </a:extLst>
          </p:cNvPr>
          <p:cNvSpPr txBox="1"/>
          <p:nvPr/>
        </p:nvSpPr>
        <p:spPr>
          <a:xfrm>
            <a:off x="645460" y="2129882"/>
            <a:ext cx="4357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similar to </a:t>
            </a:r>
            <a:r>
              <a:rPr lang="en-US" dirty="0" err="1"/>
              <a:t>SASRec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7CA280-CF03-478B-F85A-B7184B5119D2}"/>
              </a:ext>
            </a:extLst>
          </p:cNvPr>
          <p:cNvSpPr txBox="1"/>
          <p:nvPr/>
        </p:nvSpPr>
        <p:spPr>
          <a:xfrm>
            <a:off x="738288" y="2798064"/>
            <a:ext cx="442807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Differences with </a:t>
            </a:r>
            <a:r>
              <a:rPr lang="en-US" dirty="0" err="1"/>
              <a:t>SASRec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Categorical Cross-Entropy (</a:t>
            </a:r>
            <a:r>
              <a:rPr lang="en-US" dirty="0" err="1"/>
              <a:t>SASRec</a:t>
            </a:r>
            <a:r>
              <a:rPr lang="en-US" dirty="0"/>
              <a:t> uses Binary Cross Entropy)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Minor differences in the architecture (e. g. pre-norm in transformer instead of post-norm)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sub-item tokenization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Supports Next-K generation</a:t>
            </a:r>
          </a:p>
        </p:txBody>
      </p:sp>
      <p:sp>
        <p:nvSpPr>
          <p:cNvPr id="5" name="Google Shape;207;p20">
            <a:extLst>
              <a:ext uri="{FF2B5EF4-FFF2-40B4-BE49-F238E27FC236}">
                <a16:creationId xmlns:a16="http://schemas.microsoft.com/office/drawing/2014/main" id="{7F0C33E1-07A4-9818-7075-7EC954142EA9}"/>
              </a:ext>
            </a:extLst>
          </p:cNvPr>
          <p:cNvSpPr/>
          <p:nvPr/>
        </p:nvSpPr>
        <p:spPr>
          <a:xfrm>
            <a:off x="5590256" y="3146151"/>
            <a:ext cx="427015" cy="43562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" sz="2400" b="1" baseline="-25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 b="1" baseline="-25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208;p20">
            <a:extLst>
              <a:ext uri="{FF2B5EF4-FFF2-40B4-BE49-F238E27FC236}">
                <a16:creationId xmlns:a16="http://schemas.microsoft.com/office/drawing/2014/main" id="{1C1C1E84-F605-7438-895F-0E4A0020899F}"/>
              </a:ext>
            </a:extLst>
          </p:cNvPr>
          <p:cNvSpPr/>
          <p:nvPr/>
        </p:nvSpPr>
        <p:spPr>
          <a:xfrm>
            <a:off x="6321646" y="3146153"/>
            <a:ext cx="427015" cy="4356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2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GB" sz="2400" b="1" baseline="-25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</a:p>
        </p:txBody>
      </p:sp>
      <p:sp>
        <p:nvSpPr>
          <p:cNvPr id="7" name="Google Shape;209;p20">
            <a:extLst>
              <a:ext uri="{FF2B5EF4-FFF2-40B4-BE49-F238E27FC236}">
                <a16:creationId xmlns:a16="http://schemas.microsoft.com/office/drawing/2014/main" id="{D13D2CAF-661C-1E9F-1FCE-2358EE1B595D}"/>
              </a:ext>
            </a:extLst>
          </p:cNvPr>
          <p:cNvSpPr/>
          <p:nvPr/>
        </p:nvSpPr>
        <p:spPr>
          <a:xfrm>
            <a:off x="7053037" y="3146151"/>
            <a:ext cx="427015" cy="435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24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GB" sz="2400" b="1" baseline="-25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</a:p>
        </p:txBody>
      </p:sp>
      <p:sp>
        <p:nvSpPr>
          <p:cNvPr id="8" name="Google Shape;210;p20">
            <a:extLst>
              <a:ext uri="{FF2B5EF4-FFF2-40B4-BE49-F238E27FC236}">
                <a16:creationId xmlns:a16="http://schemas.microsoft.com/office/drawing/2014/main" id="{91D313E3-8665-705B-D0E1-1A32E573F2E1}"/>
              </a:ext>
            </a:extLst>
          </p:cNvPr>
          <p:cNvSpPr/>
          <p:nvPr/>
        </p:nvSpPr>
        <p:spPr>
          <a:xfrm>
            <a:off x="7784427" y="3146151"/>
            <a:ext cx="427015" cy="4356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GB" sz="2400" b="1" baseline="-250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</a:p>
        </p:txBody>
      </p:sp>
      <p:sp>
        <p:nvSpPr>
          <p:cNvPr id="9" name="Google Shape;208;p20">
            <a:extLst>
              <a:ext uri="{FF2B5EF4-FFF2-40B4-BE49-F238E27FC236}">
                <a16:creationId xmlns:a16="http://schemas.microsoft.com/office/drawing/2014/main" id="{541F5094-AAEE-60EF-392F-3297CE035683}"/>
              </a:ext>
            </a:extLst>
          </p:cNvPr>
          <p:cNvSpPr/>
          <p:nvPr/>
        </p:nvSpPr>
        <p:spPr>
          <a:xfrm>
            <a:off x="5590256" y="1694258"/>
            <a:ext cx="427015" cy="4356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2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GB" sz="2400" b="1" baseline="-25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</a:p>
        </p:txBody>
      </p:sp>
      <p:sp>
        <p:nvSpPr>
          <p:cNvPr id="10" name="Google Shape;209;p20">
            <a:extLst>
              <a:ext uri="{FF2B5EF4-FFF2-40B4-BE49-F238E27FC236}">
                <a16:creationId xmlns:a16="http://schemas.microsoft.com/office/drawing/2014/main" id="{E7A40861-C219-DF57-FA75-E68326F1FD04}"/>
              </a:ext>
            </a:extLst>
          </p:cNvPr>
          <p:cNvSpPr/>
          <p:nvPr/>
        </p:nvSpPr>
        <p:spPr>
          <a:xfrm>
            <a:off x="6321646" y="1694258"/>
            <a:ext cx="427015" cy="435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24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GB" sz="2400" b="1" baseline="-25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</a:p>
        </p:txBody>
      </p:sp>
      <p:sp>
        <p:nvSpPr>
          <p:cNvPr id="12" name="Google Shape;210;p20">
            <a:extLst>
              <a:ext uri="{FF2B5EF4-FFF2-40B4-BE49-F238E27FC236}">
                <a16:creationId xmlns:a16="http://schemas.microsoft.com/office/drawing/2014/main" id="{74774A93-FC3B-E574-E5E1-6453BB6CB30A}"/>
              </a:ext>
            </a:extLst>
          </p:cNvPr>
          <p:cNvSpPr/>
          <p:nvPr/>
        </p:nvSpPr>
        <p:spPr>
          <a:xfrm>
            <a:off x="7053037" y="1694258"/>
            <a:ext cx="427015" cy="43562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GB" sz="2400" b="1" baseline="-250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</a:p>
        </p:txBody>
      </p:sp>
      <p:sp>
        <p:nvSpPr>
          <p:cNvPr id="14" name="Google Shape;210;p20">
            <a:extLst>
              <a:ext uri="{FF2B5EF4-FFF2-40B4-BE49-F238E27FC236}">
                <a16:creationId xmlns:a16="http://schemas.microsoft.com/office/drawing/2014/main" id="{B458464F-116B-D1A9-8CA4-BA42026D7FF8}"/>
              </a:ext>
            </a:extLst>
          </p:cNvPr>
          <p:cNvSpPr/>
          <p:nvPr/>
        </p:nvSpPr>
        <p:spPr>
          <a:xfrm>
            <a:off x="7784427" y="1694258"/>
            <a:ext cx="427015" cy="435624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GB" sz="2400" b="1" baseline="-250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</a:p>
        </p:txBody>
      </p:sp>
      <p:sp>
        <p:nvSpPr>
          <p:cNvPr id="17" name="Google Shape;210;p20">
            <a:extLst>
              <a:ext uri="{FF2B5EF4-FFF2-40B4-BE49-F238E27FC236}">
                <a16:creationId xmlns:a16="http://schemas.microsoft.com/office/drawing/2014/main" id="{FDC3FB74-A3F4-45D9-ECE3-5349B37AF187}"/>
              </a:ext>
            </a:extLst>
          </p:cNvPr>
          <p:cNvSpPr/>
          <p:nvPr/>
        </p:nvSpPr>
        <p:spPr>
          <a:xfrm>
            <a:off x="8515817" y="3136806"/>
            <a:ext cx="427015" cy="435624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GB" sz="2400" b="1" baseline="-250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C165B26-F419-CF63-ED3A-848E578816FD}"/>
              </a:ext>
            </a:extLst>
          </p:cNvPr>
          <p:cNvCxnSpPr>
            <a:stCxn id="5" idx="0"/>
            <a:endCxn id="9" idx="2"/>
          </p:cNvCxnSpPr>
          <p:nvPr/>
        </p:nvCxnSpPr>
        <p:spPr>
          <a:xfrm flipV="1">
            <a:off x="5803763" y="2129882"/>
            <a:ext cx="0" cy="1016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442D5F-A85D-0826-9A12-1AACE739D636}"/>
              </a:ext>
            </a:extLst>
          </p:cNvPr>
          <p:cNvCxnSpPr>
            <a:cxnSpLocks/>
            <a:stCxn id="6" idx="0"/>
            <a:endCxn id="10" idx="2"/>
          </p:cNvCxnSpPr>
          <p:nvPr/>
        </p:nvCxnSpPr>
        <p:spPr>
          <a:xfrm flipV="1">
            <a:off x="6535154" y="2129882"/>
            <a:ext cx="0" cy="101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869566-CC6A-54DC-16EB-9AD92177E1A9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7266544" y="2120535"/>
            <a:ext cx="0" cy="102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76F331F-4DA5-718E-82F8-9BA57015A4A5}"/>
              </a:ext>
            </a:extLst>
          </p:cNvPr>
          <p:cNvCxnSpPr>
            <a:cxnSpLocks/>
          </p:cNvCxnSpPr>
          <p:nvPr/>
        </p:nvCxnSpPr>
        <p:spPr>
          <a:xfrm flipV="1">
            <a:off x="7997934" y="2120535"/>
            <a:ext cx="0" cy="1025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CC95AEE-6BDF-C1F0-F164-D73B233E7815}"/>
              </a:ext>
            </a:extLst>
          </p:cNvPr>
          <p:cNvSpPr/>
          <p:nvPr/>
        </p:nvSpPr>
        <p:spPr>
          <a:xfrm>
            <a:off x="5590256" y="2341505"/>
            <a:ext cx="2621186" cy="508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ysClr val="windowText" lastClr="000000"/>
                </a:solidFill>
              </a:rPr>
              <a:t>GPTRec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105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22A2-72D3-BCC5-8000-0F2024A4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Tokenisation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657081-30D8-D3D4-D41A-F4AD59A2D6A3}"/>
              </a:ext>
            </a:extLst>
          </p:cNvPr>
          <p:cNvSpPr txBox="1"/>
          <p:nvPr/>
        </p:nvSpPr>
        <p:spPr>
          <a:xfrm>
            <a:off x="649224" y="1216152"/>
            <a:ext cx="790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reduce memory consumption, Language models split words into sub-word tokens</a:t>
            </a:r>
          </a:p>
        </p:txBody>
      </p:sp>
      <p:pic>
        <p:nvPicPr>
          <p:cNvPr id="8" name="Picture 7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7C98CE55-F552-083E-4A94-093175E6A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766841"/>
            <a:ext cx="7366000" cy="1308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35DE72-25BB-BDF4-F85A-BC4B213D8A5F}"/>
              </a:ext>
            </a:extLst>
          </p:cNvPr>
          <p:cNvSpPr txBox="1"/>
          <p:nvPr/>
        </p:nvSpPr>
        <p:spPr>
          <a:xfrm>
            <a:off x="649224" y="3311795"/>
            <a:ext cx="79004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word can be built back from tokens</a:t>
            </a:r>
          </a:p>
          <a:p>
            <a:endParaRPr lang="en-US" dirty="0"/>
          </a:p>
          <a:p>
            <a:r>
              <a:rPr lang="en-US" dirty="0"/>
              <a:t>Relatively small number of tokens is required </a:t>
            </a:r>
            <a:r>
              <a:rPr lang="en-US" dirty="0">
                <a:sym typeface="Wingdings" pitchFamily="2" charset="2"/>
              </a:rPr>
              <a:t> Moderate GPU memory consumption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034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22A2-72D3-BCC5-8000-0F2024A4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SVD-</a:t>
            </a:r>
            <a:r>
              <a:rPr lang="en-US" dirty="0" err="1"/>
              <a:t>Tokenisation</a:t>
            </a:r>
            <a:r>
              <a:rPr lang="en-US" dirty="0"/>
              <a:t> in </a:t>
            </a:r>
            <a:r>
              <a:rPr lang="en-US" dirty="0" err="1"/>
              <a:t>GPTRec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657081-30D8-D3D4-D41A-F4AD59A2D6A3}"/>
              </a:ext>
            </a:extLst>
          </p:cNvPr>
          <p:cNvSpPr txBox="1"/>
          <p:nvPr/>
        </p:nvSpPr>
        <p:spPr>
          <a:xfrm>
            <a:off x="621792" y="1183036"/>
            <a:ext cx="7900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Similarly, we can reduce memory consumption via decomposing item-ids into sub-item tokens</a:t>
            </a:r>
          </a:p>
        </p:txBody>
      </p:sp>
      <p:pic>
        <p:nvPicPr>
          <p:cNvPr id="6" name="Picture 5" descr="A picture containing text, diagram, plan, screenshot&#10;&#10;Description automatically generated">
            <a:extLst>
              <a:ext uri="{FF2B5EF4-FFF2-40B4-BE49-F238E27FC236}">
                <a16:creationId xmlns:a16="http://schemas.microsoft.com/office/drawing/2014/main" id="{8496ABAA-57B2-8FD9-1AFB-AAD79991C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181" y="1646181"/>
            <a:ext cx="5662569" cy="280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163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22A2-72D3-BCC5-8000-0F2024A47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SVD-</a:t>
            </a:r>
            <a:r>
              <a:rPr lang="en-US" dirty="0" err="1"/>
              <a:t>Tokenisation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657081-30D8-D3D4-D41A-F4AD59A2D6A3}"/>
              </a:ext>
            </a:extLst>
          </p:cNvPr>
          <p:cNvSpPr txBox="1"/>
          <p:nvPr/>
        </p:nvSpPr>
        <p:spPr>
          <a:xfrm>
            <a:off x="621792" y="1771531"/>
            <a:ext cx="79004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SVD-</a:t>
            </a:r>
            <a:r>
              <a:rPr lang="en-US" dirty="0" err="1"/>
              <a:t>Tokenisation</a:t>
            </a:r>
            <a:r>
              <a:rPr lang="en-US" dirty="0"/>
              <a:t> each </a:t>
            </a:r>
            <a:r>
              <a:rPr lang="en-US" dirty="0" err="1"/>
              <a:t>ItemI</a:t>
            </a:r>
            <a:r>
              <a:rPr lang="en-US" dirty="0"/>
              <a:t> Is decomposed into </a:t>
            </a:r>
            <a:r>
              <a:rPr lang="en-US" b="1" dirty="0"/>
              <a:t>t</a:t>
            </a:r>
            <a:r>
              <a:rPr lang="en-US" dirty="0"/>
              <a:t> tokens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make a recommendation, </a:t>
            </a:r>
            <a:r>
              <a:rPr lang="en-US" dirty="0" err="1"/>
              <a:t>GPTRec</a:t>
            </a:r>
            <a:r>
              <a:rPr lang="en-US" dirty="0"/>
              <a:t> shifts the input sequence </a:t>
            </a:r>
            <a:r>
              <a:rPr lang="en-US" b="1" dirty="0"/>
              <a:t>t</a:t>
            </a:r>
            <a:r>
              <a:rPr lang="en-US" dirty="0"/>
              <a:t> </a:t>
            </a:r>
            <a:r>
              <a:rPr lang="en-US" b="1" dirty="0"/>
              <a:t>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 standard </a:t>
            </a:r>
            <a:r>
              <a:rPr lang="en-US" b="1" dirty="0"/>
              <a:t>.generate </a:t>
            </a:r>
            <a:r>
              <a:rPr lang="en-US" dirty="0"/>
              <a:t>from hugging face transformers to generate </a:t>
            </a:r>
            <a:r>
              <a:rPr lang="en-US" b="1" dirty="0"/>
              <a:t>multiple candidates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Items are ranked according to the full sequence log-probability from </a:t>
            </a:r>
            <a:r>
              <a:rPr lang="en-US" dirty="0" err="1"/>
              <a:t>GPTRec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2150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A9E4-5AC9-7E70-0EDE-0FDC4ADB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 table reduction</a:t>
            </a:r>
          </a:p>
        </p:txBody>
      </p:sp>
      <p:pic>
        <p:nvPicPr>
          <p:cNvPr id="4" name="Picture 3" descr="A picture containing text, screenshot, font, white&#10;&#10;Description automatically generated">
            <a:extLst>
              <a:ext uri="{FF2B5EF4-FFF2-40B4-BE49-F238E27FC236}">
                <a16:creationId xmlns:a16="http://schemas.microsoft.com/office/drawing/2014/main" id="{00BBC653-3871-D6F1-1AC8-D3257C9B6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600" y="1415565"/>
            <a:ext cx="7772400" cy="15376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088A6EA-3C46-F82D-FF5B-BFEE1BD0110F}"/>
              </a:ext>
            </a:extLst>
          </p:cNvPr>
          <p:cNvSpPr/>
          <p:nvPr/>
        </p:nvSpPr>
        <p:spPr>
          <a:xfrm>
            <a:off x="3103926" y="2114027"/>
            <a:ext cx="5259897" cy="7633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9A4F42-BE2C-AB24-7111-DA3E3E42F7D8}"/>
              </a:ext>
            </a:extLst>
          </p:cNvPr>
          <p:cNvSpPr/>
          <p:nvPr/>
        </p:nvSpPr>
        <p:spPr>
          <a:xfrm>
            <a:off x="3103926" y="1753299"/>
            <a:ext cx="5192786" cy="3607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BDA61A-F1CB-AC29-A9D9-93AB0353F9FC}"/>
              </a:ext>
            </a:extLst>
          </p:cNvPr>
          <p:cNvSpPr/>
          <p:nvPr/>
        </p:nvSpPr>
        <p:spPr>
          <a:xfrm>
            <a:off x="3103926" y="1602297"/>
            <a:ext cx="5192786" cy="18455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C2BC2-E043-A584-8199-8FA25C97C868}"/>
              </a:ext>
            </a:extLst>
          </p:cNvPr>
          <p:cNvSpPr txBox="1"/>
          <p:nvPr/>
        </p:nvSpPr>
        <p:spPr>
          <a:xfrm>
            <a:off x="922789" y="3129094"/>
            <a:ext cx="6803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= number of tokens per item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012FCE-5EBE-5F3D-C036-837596C5EC77}"/>
              </a:ext>
            </a:extLst>
          </p:cNvPr>
          <p:cNvSpPr txBox="1"/>
          <p:nvPr/>
        </p:nvSpPr>
        <p:spPr>
          <a:xfrm>
            <a:off x="906011" y="3497812"/>
            <a:ext cx="36659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= number of possible items per token</a:t>
            </a:r>
          </a:p>
        </p:txBody>
      </p:sp>
    </p:spTree>
    <p:extLst>
      <p:ext uri="{BB962C8B-B14F-4D97-AF65-F5344CB8AC3E}">
        <p14:creationId xmlns:p14="http://schemas.microsoft.com/office/powerpoint/2010/main" val="349992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44245-D2F9-CB62-E7BF-B6ABA1C1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GPTRec</a:t>
            </a:r>
            <a:r>
              <a:rPr lang="en-US" dirty="0"/>
              <a:t> performance with vs without </a:t>
            </a:r>
            <a:r>
              <a:rPr lang="en-US" dirty="0" err="1"/>
              <a:t>Tokenisation</a:t>
            </a:r>
            <a:endParaRPr lang="en-US" dirty="0"/>
          </a:p>
        </p:txBody>
      </p:sp>
      <p:pic>
        <p:nvPicPr>
          <p:cNvPr id="4" name="Picture 3" descr="A graph of a graph of a graph of a graph of a graph of a graph of a graph of a graph of a graph of a graph of a graph of a graph of a graph of&#10;&#10;Description automatically generated with low confidence">
            <a:extLst>
              <a:ext uri="{FF2B5EF4-FFF2-40B4-BE49-F238E27FC236}">
                <a16:creationId xmlns:a16="http://schemas.microsoft.com/office/drawing/2014/main" id="{A4020413-8611-CD46-09FD-1DB8FA1F8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480" y="1696689"/>
            <a:ext cx="7772400" cy="256976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7E1C68-D609-C73F-8CE5-6BBB92F998F9}"/>
              </a:ext>
            </a:extLst>
          </p:cNvPr>
          <p:cNvCxnSpPr/>
          <p:nvPr/>
        </p:nvCxnSpPr>
        <p:spPr>
          <a:xfrm flipH="1" flipV="1">
            <a:off x="6370820" y="3162925"/>
            <a:ext cx="1094282" cy="13716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93A4C83-B5DE-2BDF-5CD9-10CC8FCFB7FA}"/>
              </a:ext>
            </a:extLst>
          </p:cNvPr>
          <p:cNvSpPr txBox="1"/>
          <p:nvPr/>
        </p:nvSpPr>
        <p:spPr>
          <a:xfrm>
            <a:off x="5913856" y="4626213"/>
            <a:ext cx="31024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40% smaller embeddings table</a:t>
            </a:r>
          </a:p>
        </p:txBody>
      </p:sp>
    </p:spTree>
    <p:extLst>
      <p:ext uri="{BB962C8B-B14F-4D97-AF65-F5344CB8AC3E}">
        <p14:creationId xmlns:p14="http://schemas.microsoft.com/office/powerpoint/2010/main" val="423051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Problems of Transformer-based models </a:t>
            </a:r>
            <a:endParaRPr sz="2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FE48AF-D276-2E33-DC46-7DDBF6727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110" y="2178838"/>
            <a:ext cx="5865779" cy="2519637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E3950C3B-1D68-CB03-EEDE-DF6EBFE90EFA}"/>
              </a:ext>
            </a:extLst>
          </p:cNvPr>
          <p:cNvSpPr/>
          <p:nvPr/>
        </p:nvSpPr>
        <p:spPr>
          <a:xfrm>
            <a:off x="2086583" y="2096310"/>
            <a:ext cx="685800" cy="364787"/>
          </a:xfrm>
          <a:prstGeom prst="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E559A-4B3E-D619-0386-4189D795CB30}"/>
              </a:ext>
            </a:extLst>
          </p:cNvPr>
          <p:cNvSpPr txBox="1"/>
          <p:nvPr/>
        </p:nvSpPr>
        <p:spPr>
          <a:xfrm>
            <a:off x="2003897" y="1675909"/>
            <a:ext cx="2407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1. Huge Embeddings Table 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10A03F7-BF1F-630A-8262-FAACE625A258}"/>
              </a:ext>
            </a:extLst>
          </p:cNvPr>
          <p:cNvSpPr/>
          <p:nvPr/>
        </p:nvSpPr>
        <p:spPr>
          <a:xfrm>
            <a:off x="6714517" y="2096310"/>
            <a:ext cx="685800" cy="364787"/>
          </a:xfrm>
          <a:prstGeom prst="fram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896F02-D6FE-6969-356E-461DA4A62189}"/>
              </a:ext>
            </a:extLst>
          </p:cNvPr>
          <p:cNvSpPr txBox="1"/>
          <p:nvPr/>
        </p:nvSpPr>
        <p:spPr>
          <a:xfrm>
            <a:off x="6631831" y="1675909"/>
            <a:ext cx="2407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2. Huge  Scores Table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AC0F99F8-F250-E23A-32F7-AFEF9B112CED}"/>
              </a:ext>
            </a:extLst>
          </p:cNvPr>
          <p:cNvSpPr/>
          <p:nvPr/>
        </p:nvSpPr>
        <p:spPr>
          <a:xfrm>
            <a:off x="6424309" y="2919981"/>
            <a:ext cx="290208" cy="364787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692686-DD42-0858-476B-1D8D26AFC95C}"/>
              </a:ext>
            </a:extLst>
          </p:cNvPr>
          <p:cNvSpPr txBox="1"/>
          <p:nvPr/>
        </p:nvSpPr>
        <p:spPr>
          <a:xfrm>
            <a:off x="6225702" y="4236396"/>
            <a:ext cx="18385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 Every score is computed independently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EE7433-31CE-EB2E-FCB8-9408B162F9C1}"/>
              </a:ext>
            </a:extLst>
          </p:cNvPr>
          <p:cNvCxnSpPr>
            <a:stCxn id="4" idx="0"/>
          </p:cNvCxnSpPr>
          <p:nvPr/>
        </p:nvCxnSpPr>
        <p:spPr>
          <a:xfrm flipV="1">
            <a:off x="2429483" y="1916349"/>
            <a:ext cx="55934" cy="179961"/>
          </a:xfrm>
          <a:prstGeom prst="straightConnector1">
            <a:avLst/>
          </a:prstGeom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9EF292-CE03-41B8-5D70-DD7C5618E66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7057417" y="1950018"/>
            <a:ext cx="126460" cy="146292"/>
          </a:xfrm>
          <a:prstGeom prst="straightConnector1">
            <a:avLst/>
          </a:prstGeom>
          <a:ln w="952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2C529F-6FED-9665-6C89-F9F4EBD505A2}"/>
              </a:ext>
            </a:extLst>
          </p:cNvPr>
          <p:cNvCxnSpPr>
            <a:stCxn id="8" idx="2"/>
          </p:cNvCxnSpPr>
          <p:nvPr/>
        </p:nvCxnSpPr>
        <p:spPr>
          <a:xfrm>
            <a:off x="6569413" y="3284768"/>
            <a:ext cx="108625" cy="95162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B1C14A3-5DF2-C2A7-0540-DB20B70B6146}"/>
              </a:ext>
            </a:extLst>
          </p:cNvPr>
          <p:cNvSpPr txBox="1"/>
          <p:nvPr/>
        </p:nvSpPr>
        <p:spPr>
          <a:xfrm>
            <a:off x="4467069" y="1111676"/>
            <a:ext cx="1634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SVD </a:t>
            </a:r>
            <a:r>
              <a:rPr lang="en-US" dirty="0" err="1"/>
              <a:t>tokenisation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D35FD5F-8457-A5B3-AB8D-885A3EACAD3E}"/>
              </a:ext>
            </a:extLst>
          </p:cNvPr>
          <p:cNvCxnSpPr/>
          <p:nvPr/>
        </p:nvCxnSpPr>
        <p:spPr>
          <a:xfrm flipH="1">
            <a:off x="3635115" y="1362317"/>
            <a:ext cx="1431560" cy="35014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5E70C2-1AC8-C0CF-30EA-B9DCA86DFECC}"/>
              </a:ext>
            </a:extLst>
          </p:cNvPr>
          <p:cNvCxnSpPr>
            <a:cxnSpLocks/>
          </p:cNvCxnSpPr>
          <p:nvPr/>
        </p:nvCxnSpPr>
        <p:spPr>
          <a:xfrm>
            <a:off x="5501390" y="1356149"/>
            <a:ext cx="1431561" cy="33803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31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AAE26-7911-18CB-2875-BD55B880A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Next-K strategy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8A5BCF-F114-4549-539D-838A0DF2E2A1}"/>
              </a:ext>
            </a:extLst>
          </p:cNvPr>
          <p:cNvSpPr txBox="1"/>
          <p:nvPr/>
        </p:nvSpPr>
        <p:spPr>
          <a:xfrm>
            <a:off x="659567" y="1626433"/>
            <a:ext cx="37400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Generate recommendations item-by-item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C0C2C-A3CF-7B59-41CF-5583E569BE34}"/>
              </a:ext>
            </a:extLst>
          </p:cNvPr>
          <p:cNvSpPr txBox="1"/>
          <p:nvPr/>
        </p:nvSpPr>
        <p:spPr>
          <a:xfrm>
            <a:off x="659565" y="2069829"/>
            <a:ext cx="7592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we generate next item we already know what was recommended before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B3AD3E-72C8-52FA-569A-34D2BCB61E19}"/>
              </a:ext>
            </a:extLst>
          </p:cNvPr>
          <p:cNvSpPr txBox="1"/>
          <p:nvPr/>
        </p:nvSpPr>
        <p:spPr>
          <a:xfrm>
            <a:off x="659565" y="2513225"/>
            <a:ext cx="75925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Suitable for complex interdependent objectives e.g. novelty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 further tuning (out of the scope of the paper) </a:t>
            </a:r>
          </a:p>
        </p:txBody>
      </p:sp>
    </p:spTree>
    <p:extLst>
      <p:ext uri="{BB962C8B-B14F-4D97-AF65-F5344CB8AC3E}">
        <p14:creationId xmlns:p14="http://schemas.microsoft.com/office/powerpoint/2010/main" val="3185878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E09B-A841-09EB-03A0-D274FE42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Next-K vs Top-K</a:t>
            </a:r>
          </a:p>
        </p:txBody>
      </p:sp>
      <p:pic>
        <p:nvPicPr>
          <p:cNvPr id="4" name="Picture 3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3BA82764-29EF-6DCB-8E39-923F20830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43" y="1952601"/>
            <a:ext cx="8269805" cy="123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05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Disclaimer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114;p17">
            <a:extLst>
              <a:ext uri="{FF2B5EF4-FFF2-40B4-BE49-F238E27FC236}">
                <a16:creationId xmlns:a16="http://schemas.microsoft.com/office/drawing/2014/main" id="{C02ACA2D-4DE0-60A9-E3CC-9F2CD53C38BE}"/>
              </a:ext>
            </a:extLst>
          </p:cNvPr>
          <p:cNvSpPr txBox="1"/>
          <p:nvPr/>
        </p:nvSpPr>
        <p:spPr>
          <a:xfrm>
            <a:off x="720001" y="2297400"/>
            <a:ext cx="7798357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This is a</a:t>
            </a:r>
            <a:r>
              <a:rPr lang="en-US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</a:t>
            </a:r>
            <a:r>
              <a:rPr lang="en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early version of the work.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Not ready for production yet.</a:t>
            </a:r>
            <a:endParaRPr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E09B-A841-09EB-03A0-D274FE42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Next-K vs Top-K</a:t>
            </a:r>
          </a:p>
        </p:txBody>
      </p:sp>
      <p:pic>
        <p:nvPicPr>
          <p:cNvPr id="5" name="Picture 4" descr="A picture containing line, plot, diagram, slope&#10;&#10;Description automatically generated">
            <a:extLst>
              <a:ext uri="{FF2B5EF4-FFF2-40B4-BE49-F238E27FC236}">
                <a16:creationId xmlns:a16="http://schemas.microsoft.com/office/drawing/2014/main" id="{26D6E96A-EEC7-EDD7-3BF3-99974856B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521466"/>
            <a:ext cx="7772400" cy="254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801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BC4C9-5B74-898A-3E67-FF6FEB1F0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Next-K: ideas for future tuning</a:t>
            </a:r>
          </a:p>
        </p:txBody>
      </p:sp>
      <p:pic>
        <p:nvPicPr>
          <p:cNvPr id="4" name="Picture 3" descr="A picture containing text, screenshot, font, design&#10;&#10;Description automatically generated">
            <a:extLst>
              <a:ext uri="{FF2B5EF4-FFF2-40B4-BE49-F238E27FC236}">
                <a16:creationId xmlns:a16="http://schemas.microsoft.com/office/drawing/2014/main" id="{740D8050-7152-5462-004E-583D1C4CB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080" y="2251613"/>
            <a:ext cx="3609035" cy="20147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DB191D-6AE7-F6EB-4857-7291C7BC2CE8}"/>
              </a:ext>
            </a:extLst>
          </p:cNvPr>
          <p:cNvSpPr txBox="1"/>
          <p:nvPr/>
        </p:nvSpPr>
        <p:spPr>
          <a:xfrm>
            <a:off x="962965" y="1145836"/>
            <a:ext cx="66106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Hard to optimize using standard supervised methods</a:t>
            </a:r>
          </a:p>
          <a:p>
            <a:pPr marL="285750" indent="-285750">
              <a:buFontTx/>
              <a:buChar char="-"/>
            </a:pPr>
            <a:r>
              <a:rPr lang="en-US" dirty="0"/>
              <a:t>Most likely requires reinforcement learning</a:t>
            </a:r>
          </a:p>
          <a:p>
            <a:pPr marL="285750" indent="-285750">
              <a:buFontTx/>
              <a:buChar char="-"/>
            </a:pPr>
            <a:r>
              <a:rPr lang="en-US" dirty="0"/>
              <a:t>Need to add a separator between historical sequence and recommendations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833E4-AEBE-42EC-2EB4-9FD406055F6E}"/>
              </a:ext>
            </a:extLst>
          </p:cNvPr>
          <p:cNvSpPr txBox="1"/>
          <p:nvPr/>
        </p:nvSpPr>
        <p:spPr>
          <a:xfrm>
            <a:off x="419892" y="4464224"/>
            <a:ext cx="67454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Ouyang, L., Wu, J., Jiang, X., Almeida, D., Wainwright, C., Mishkin, P., Zhang, C., Agarwal, S., </a:t>
            </a:r>
            <a:r>
              <a:rPr lang="en-GB" sz="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Slama</a:t>
            </a:r>
            <a:r>
              <a:rPr lang="en-GB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K., Ray, A. and Schulman, J., 2022. Training language models to follow instructions with human feedback. </a:t>
            </a:r>
            <a:r>
              <a:rPr lang="en-GB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Advances in Neural Information Processing Systems</a:t>
            </a:r>
            <a:r>
              <a:rPr lang="en-GB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sz="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35</a:t>
            </a:r>
            <a:r>
              <a:rPr lang="en-GB" sz="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pp.27730-27744.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996762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CF9B8-8734-CAEF-C357-6365E668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30D8B-ED38-B818-B0F4-1A879ABC4701}"/>
              </a:ext>
            </a:extLst>
          </p:cNvPr>
          <p:cNvSpPr txBox="1"/>
          <p:nvPr/>
        </p:nvSpPr>
        <p:spPr>
          <a:xfrm>
            <a:off x="487180" y="1573967"/>
            <a:ext cx="80796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/>
              <a:t>GPTRec</a:t>
            </a:r>
            <a:r>
              <a:rPr lang="en-US" dirty="0"/>
              <a:t> is a generative model for sequential recommendation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In contrast with SOTA models (</a:t>
            </a:r>
            <a:r>
              <a:rPr lang="en-US" dirty="0" err="1"/>
              <a:t>SASRec</a:t>
            </a:r>
            <a:r>
              <a:rPr lang="en-US" dirty="0"/>
              <a:t>, BERT4Rec) it can be used with datasets with large catalogues (using SVD </a:t>
            </a:r>
            <a:r>
              <a:rPr lang="en-US" dirty="0" err="1"/>
              <a:t>tokensiation</a:t>
            </a:r>
            <a:r>
              <a:rPr lang="en-US" dirty="0"/>
              <a:t>)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It can use Next-K generation strategy for complex tasks, but fine-tuning algorithms need to be developed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We plan to do more experiments (e.g. with more datasets and with more hyperparameter settings)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079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4AACE-399D-80A2-AD8A-95BA582C8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125800"/>
            <a:ext cx="7704000" cy="891900"/>
          </a:xfrm>
        </p:spPr>
        <p:txBody>
          <a:bodyPr/>
          <a:lstStyle/>
          <a:p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069183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Sequential Recommendation</a:t>
            </a:r>
            <a:endParaRPr sz="2600" dirty="0"/>
          </a:p>
        </p:txBody>
      </p:sp>
      <p:sp>
        <p:nvSpPr>
          <p:cNvPr id="207" name="Google Shape;207;p20"/>
          <p:cNvSpPr/>
          <p:nvPr/>
        </p:nvSpPr>
        <p:spPr>
          <a:xfrm>
            <a:off x="954688" y="2708638"/>
            <a:ext cx="771900" cy="7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" sz="1800" b="1" baseline="-25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800" b="1" baseline="-25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0"/>
          <p:cNvSpPr/>
          <p:nvPr/>
        </p:nvSpPr>
        <p:spPr>
          <a:xfrm>
            <a:off x="2570369" y="2708625"/>
            <a:ext cx="771900" cy="77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18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GB" sz="1800" b="1" baseline="-25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</a:p>
        </p:txBody>
      </p:sp>
      <p:sp>
        <p:nvSpPr>
          <p:cNvPr id="209" name="Google Shape;209;p20"/>
          <p:cNvSpPr/>
          <p:nvPr/>
        </p:nvSpPr>
        <p:spPr>
          <a:xfrm>
            <a:off x="4186050" y="2708513"/>
            <a:ext cx="771900" cy="771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18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GB" sz="1800" b="1" baseline="-25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</a:p>
        </p:txBody>
      </p:sp>
      <p:sp>
        <p:nvSpPr>
          <p:cNvPr id="210" name="Google Shape;210;p20"/>
          <p:cNvSpPr/>
          <p:nvPr/>
        </p:nvSpPr>
        <p:spPr>
          <a:xfrm>
            <a:off x="5801731" y="2708500"/>
            <a:ext cx="771900" cy="77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18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GB" sz="1800" b="1" baseline="-250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</a:p>
        </p:txBody>
      </p:sp>
      <p:sp>
        <p:nvSpPr>
          <p:cNvPr id="211" name="Google Shape;211;p20"/>
          <p:cNvSpPr/>
          <p:nvPr/>
        </p:nvSpPr>
        <p:spPr>
          <a:xfrm>
            <a:off x="7417413" y="2708513"/>
            <a:ext cx="771900" cy="7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1800"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6" name="Google Shape;216;p20"/>
          <p:cNvCxnSpPr>
            <a:cxnSpLocks/>
            <a:stCxn id="207" idx="3"/>
            <a:endCxn id="208" idx="1"/>
          </p:cNvCxnSpPr>
          <p:nvPr/>
        </p:nvCxnSpPr>
        <p:spPr>
          <a:xfrm flipV="1">
            <a:off x="1726588" y="3094575"/>
            <a:ext cx="843781" cy="1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Google Shape;218;p20"/>
          <p:cNvCxnSpPr>
            <a:cxnSpLocks/>
            <a:stCxn id="208" idx="3"/>
            <a:endCxn id="209" idx="1"/>
          </p:cNvCxnSpPr>
          <p:nvPr/>
        </p:nvCxnSpPr>
        <p:spPr>
          <a:xfrm flipV="1">
            <a:off x="3342269" y="3094463"/>
            <a:ext cx="843781" cy="11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0" name="Google Shape;220;p20"/>
          <p:cNvCxnSpPr>
            <a:cxnSpLocks/>
            <a:stCxn id="209" idx="3"/>
            <a:endCxn id="210" idx="1"/>
          </p:cNvCxnSpPr>
          <p:nvPr/>
        </p:nvCxnSpPr>
        <p:spPr>
          <a:xfrm flipV="1">
            <a:off x="4957950" y="3094450"/>
            <a:ext cx="843781" cy="1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Google Shape;220;p20">
            <a:extLst>
              <a:ext uri="{FF2B5EF4-FFF2-40B4-BE49-F238E27FC236}">
                <a16:creationId xmlns:a16="http://schemas.microsoft.com/office/drawing/2014/main" id="{762525BF-8DA2-49BE-2AEB-78F63FFE0A6B}"/>
              </a:ext>
            </a:extLst>
          </p:cNvPr>
          <p:cNvCxnSpPr>
            <a:cxnSpLocks/>
          </p:cNvCxnSpPr>
          <p:nvPr/>
        </p:nvCxnSpPr>
        <p:spPr>
          <a:xfrm flipV="1">
            <a:off x="6573631" y="3094450"/>
            <a:ext cx="843781" cy="13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Google Shape;204;p20">
            <a:extLst>
              <a:ext uri="{FF2B5EF4-FFF2-40B4-BE49-F238E27FC236}">
                <a16:creationId xmlns:a16="http://schemas.microsoft.com/office/drawing/2014/main" id="{A6382549-F6C0-ECC9-1DA1-B520A280DD2D}"/>
              </a:ext>
            </a:extLst>
          </p:cNvPr>
          <p:cNvSpPr txBox="1"/>
          <p:nvPr/>
        </p:nvSpPr>
        <p:spPr>
          <a:xfrm>
            <a:off x="1583016" y="1904079"/>
            <a:ext cx="597797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Predict the next item in the sequence of interactions</a:t>
            </a:r>
            <a:endParaRPr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Sequential Recommendation and Language Modelling</a:t>
            </a:r>
            <a:endParaRPr sz="26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041B15-BA42-886E-76AC-7650D5644D9F}"/>
              </a:ext>
            </a:extLst>
          </p:cNvPr>
          <p:cNvGrpSpPr/>
          <p:nvPr/>
        </p:nvGrpSpPr>
        <p:grpSpPr>
          <a:xfrm>
            <a:off x="2461786" y="2441634"/>
            <a:ext cx="4220427" cy="450380"/>
            <a:chOff x="954688" y="2708500"/>
            <a:chExt cx="7234625" cy="772038"/>
          </a:xfrm>
        </p:grpSpPr>
        <p:sp>
          <p:nvSpPr>
            <p:cNvPr id="207" name="Google Shape;207;p20"/>
            <p:cNvSpPr/>
            <p:nvPr/>
          </p:nvSpPr>
          <p:spPr>
            <a:xfrm>
              <a:off x="954688" y="2708638"/>
              <a:ext cx="771900" cy="77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</a:t>
              </a:r>
              <a:r>
                <a:rPr lang="en" sz="1800" b="1" baseline="-25000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sz="1800" b="1" baseline="-25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2570369" y="2708625"/>
              <a:ext cx="771900" cy="771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sz="1800" b="1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</a:t>
              </a:r>
              <a:r>
                <a:rPr lang="en-GB" sz="1800" b="1" baseline="-25000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4186050" y="2708513"/>
              <a:ext cx="771900" cy="771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sz="1800" b="1" dirty="0">
                  <a:solidFill>
                    <a:schemeClr val="tx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</a:t>
              </a:r>
              <a:r>
                <a:rPr lang="en-GB" sz="1800" b="1" baseline="-25000" dirty="0">
                  <a:solidFill>
                    <a:schemeClr val="tx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5801731" y="2708500"/>
              <a:ext cx="771900" cy="771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sz="1800" b="1" dirty="0">
                  <a:solidFill>
                    <a:schemeClr val="bg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</a:t>
              </a:r>
              <a:r>
                <a:rPr lang="en-GB" sz="1800" b="1" baseline="-25000" dirty="0">
                  <a:solidFill>
                    <a:schemeClr val="bg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4</a:t>
              </a:r>
            </a:p>
          </p:txBody>
        </p:sp>
        <p:sp>
          <p:nvSpPr>
            <p:cNvPr id="211" name="Google Shape;211;p20"/>
            <p:cNvSpPr/>
            <p:nvPr/>
          </p:nvSpPr>
          <p:spPr>
            <a:xfrm>
              <a:off x="7417413" y="2708513"/>
              <a:ext cx="771900" cy="77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bg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?</a:t>
              </a:r>
              <a:endParaRPr sz="18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216" name="Google Shape;216;p20"/>
            <p:cNvCxnSpPr>
              <a:cxnSpLocks/>
              <a:stCxn id="207" idx="3"/>
              <a:endCxn id="208" idx="1"/>
            </p:cNvCxnSpPr>
            <p:nvPr/>
          </p:nvCxnSpPr>
          <p:spPr>
            <a:xfrm flipV="1">
              <a:off x="1726588" y="3094575"/>
              <a:ext cx="843781" cy="1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8" name="Google Shape;218;p20"/>
            <p:cNvCxnSpPr>
              <a:cxnSpLocks/>
              <a:stCxn id="208" idx="3"/>
              <a:endCxn id="209" idx="1"/>
            </p:cNvCxnSpPr>
            <p:nvPr/>
          </p:nvCxnSpPr>
          <p:spPr>
            <a:xfrm flipV="1">
              <a:off x="3342269" y="3094463"/>
              <a:ext cx="843781" cy="112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0" name="Google Shape;220;p20"/>
            <p:cNvCxnSpPr>
              <a:cxnSpLocks/>
              <a:stCxn id="209" idx="3"/>
              <a:endCxn id="210" idx="1"/>
            </p:cNvCxnSpPr>
            <p:nvPr/>
          </p:nvCxnSpPr>
          <p:spPr>
            <a:xfrm flipV="1">
              <a:off x="4957950" y="3094450"/>
              <a:ext cx="843781" cy="1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" name="Google Shape;220;p20">
              <a:extLst>
                <a:ext uri="{FF2B5EF4-FFF2-40B4-BE49-F238E27FC236}">
                  <a16:creationId xmlns:a16="http://schemas.microsoft.com/office/drawing/2014/main" id="{762525BF-8DA2-49BE-2AEB-78F63FFE0A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3631" y="3094450"/>
              <a:ext cx="843781" cy="1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" name="Google Shape;204;p20">
            <a:extLst>
              <a:ext uri="{FF2B5EF4-FFF2-40B4-BE49-F238E27FC236}">
                <a16:creationId xmlns:a16="http://schemas.microsoft.com/office/drawing/2014/main" id="{A6382549-F6C0-ECC9-1DA1-B520A280DD2D}"/>
              </a:ext>
            </a:extLst>
          </p:cNvPr>
          <p:cNvSpPr txBox="1"/>
          <p:nvPr/>
        </p:nvSpPr>
        <p:spPr>
          <a:xfrm>
            <a:off x="1583016" y="1904079"/>
            <a:ext cx="597797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Sequential Recommendation: Next Item Prediction</a:t>
            </a:r>
            <a:endParaRPr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63331BF-9E4A-3816-5F24-69405E892F04}"/>
              </a:ext>
            </a:extLst>
          </p:cNvPr>
          <p:cNvGrpSpPr/>
          <p:nvPr/>
        </p:nvGrpSpPr>
        <p:grpSpPr>
          <a:xfrm>
            <a:off x="2461786" y="3967043"/>
            <a:ext cx="4220427" cy="450380"/>
            <a:chOff x="954688" y="2708500"/>
            <a:chExt cx="7234625" cy="772038"/>
          </a:xfrm>
        </p:grpSpPr>
        <p:sp>
          <p:nvSpPr>
            <p:cNvPr id="7" name="Google Shape;207;p20">
              <a:extLst>
                <a:ext uri="{FF2B5EF4-FFF2-40B4-BE49-F238E27FC236}">
                  <a16:creationId xmlns:a16="http://schemas.microsoft.com/office/drawing/2014/main" id="{3776053C-CE81-BD91-5A93-8D227F83B69F}"/>
                </a:ext>
              </a:extLst>
            </p:cNvPr>
            <p:cNvSpPr/>
            <p:nvPr/>
          </p:nvSpPr>
          <p:spPr>
            <a:xfrm>
              <a:off x="954688" y="2708638"/>
              <a:ext cx="771900" cy="77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800" b="1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GPT</a:t>
              </a:r>
              <a:endParaRPr sz="800" b="1" baseline="-25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" name="Google Shape;208;p20">
              <a:extLst>
                <a:ext uri="{FF2B5EF4-FFF2-40B4-BE49-F238E27FC236}">
                  <a16:creationId xmlns:a16="http://schemas.microsoft.com/office/drawing/2014/main" id="{423363B6-32E3-76B7-364B-9FF8FFCC056F}"/>
                </a:ext>
              </a:extLst>
            </p:cNvPr>
            <p:cNvSpPr/>
            <p:nvPr/>
          </p:nvSpPr>
          <p:spPr>
            <a:xfrm>
              <a:off x="2570369" y="2708625"/>
              <a:ext cx="771900" cy="771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sz="800" b="1" dirty="0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is</a:t>
              </a:r>
              <a:endParaRPr lang="en-GB" sz="800" b="1" baseline="-25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" name="Google Shape;209;p20">
              <a:extLst>
                <a:ext uri="{FF2B5EF4-FFF2-40B4-BE49-F238E27FC236}">
                  <a16:creationId xmlns:a16="http://schemas.microsoft.com/office/drawing/2014/main" id="{2E2455A9-DF4A-82AD-85C2-A5F76A387BB2}"/>
                </a:ext>
              </a:extLst>
            </p:cNvPr>
            <p:cNvSpPr/>
            <p:nvPr/>
          </p:nvSpPr>
          <p:spPr>
            <a:xfrm>
              <a:off x="4186050" y="2708513"/>
              <a:ext cx="771900" cy="771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sz="800" b="1" dirty="0">
                  <a:solidFill>
                    <a:schemeClr val="tx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</a:t>
              </a:r>
              <a:endParaRPr lang="en-GB" sz="800" b="1" baseline="-25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" name="Google Shape;210;p20">
              <a:extLst>
                <a:ext uri="{FF2B5EF4-FFF2-40B4-BE49-F238E27FC236}">
                  <a16:creationId xmlns:a16="http://schemas.microsoft.com/office/drawing/2014/main" id="{86665562-041D-8362-6678-3FC25D735295}"/>
                </a:ext>
              </a:extLst>
            </p:cNvPr>
            <p:cNvSpPr/>
            <p:nvPr/>
          </p:nvSpPr>
          <p:spPr>
            <a:xfrm>
              <a:off x="5801731" y="2708500"/>
              <a:ext cx="771900" cy="771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GB" sz="800" b="1" baseline="-25000" dirty="0">
                  <a:solidFill>
                    <a:schemeClr val="bg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big</a:t>
              </a:r>
            </a:p>
          </p:txBody>
        </p:sp>
        <p:sp>
          <p:nvSpPr>
            <p:cNvPr id="11" name="Google Shape;211;p20">
              <a:extLst>
                <a:ext uri="{FF2B5EF4-FFF2-40B4-BE49-F238E27FC236}">
                  <a16:creationId xmlns:a16="http://schemas.microsoft.com/office/drawing/2014/main" id="{0DBBC642-E239-76AC-32A3-627C2E51A927}"/>
                </a:ext>
              </a:extLst>
            </p:cNvPr>
            <p:cNvSpPr/>
            <p:nvPr/>
          </p:nvSpPr>
          <p:spPr>
            <a:xfrm>
              <a:off x="7417413" y="2708513"/>
              <a:ext cx="771900" cy="771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 b="1" dirty="0">
                  <a:solidFill>
                    <a:schemeClr val="bg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?</a:t>
              </a:r>
              <a:endParaRPr sz="18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cxnSp>
          <p:nvCxnSpPr>
            <p:cNvPr id="12" name="Google Shape;216;p20">
              <a:extLst>
                <a:ext uri="{FF2B5EF4-FFF2-40B4-BE49-F238E27FC236}">
                  <a16:creationId xmlns:a16="http://schemas.microsoft.com/office/drawing/2014/main" id="{E72AD915-E9D3-8ED3-871C-FC53402E5239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1726588" y="3094575"/>
              <a:ext cx="843781" cy="1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Google Shape;218;p20">
              <a:extLst>
                <a:ext uri="{FF2B5EF4-FFF2-40B4-BE49-F238E27FC236}">
                  <a16:creationId xmlns:a16="http://schemas.microsoft.com/office/drawing/2014/main" id="{23EADC19-A50E-41BA-D0EF-F6E8A7A10AE7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3342269" y="3094463"/>
              <a:ext cx="843781" cy="112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Google Shape;220;p20">
              <a:extLst>
                <a:ext uri="{FF2B5EF4-FFF2-40B4-BE49-F238E27FC236}">
                  <a16:creationId xmlns:a16="http://schemas.microsoft.com/office/drawing/2014/main" id="{8A306683-70BA-CF82-66BB-011888EC40A0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 flipV="1">
              <a:off x="4957950" y="3094450"/>
              <a:ext cx="843781" cy="1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Google Shape;220;p20">
              <a:extLst>
                <a:ext uri="{FF2B5EF4-FFF2-40B4-BE49-F238E27FC236}">
                  <a16:creationId xmlns:a16="http://schemas.microsoft.com/office/drawing/2014/main" id="{4B03D208-A4E2-FB11-8709-A4376CC61E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3631" y="3094450"/>
              <a:ext cx="843781" cy="1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6" name="Google Shape;204;p20">
            <a:extLst>
              <a:ext uri="{FF2B5EF4-FFF2-40B4-BE49-F238E27FC236}">
                <a16:creationId xmlns:a16="http://schemas.microsoft.com/office/drawing/2014/main" id="{AB3F9862-A0C3-B6E7-0BA5-639036E198EB}"/>
              </a:ext>
            </a:extLst>
          </p:cNvPr>
          <p:cNvSpPr txBox="1"/>
          <p:nvPr/>
        </p:nvSpPr>
        <p:spPr>
          <a:xfrm>
            <a:off x="1583016" y="3429488"/>
            <a:ext cx="5977970" cy="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Language Modelling: Next Token Prediction</a:t>
            </a:r>
            <a:endParaRPr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A0CDA7-4F1A-92FD-7007-F250E2DB1B5F}"/>
              </a:ext>
            </a:extLst>
          </p:cNvPr>
          <p:cNvSpPr/>
          <p:nvPr/>
        </p:nvSpPr>
        <p:spPr>
          <a:xfrm>
            <a:off x="1969848" y="1904079"/>
            <a:ext cx="5131343" cy="2755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It makes sense to adapt language models to sequential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56359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Transformers</a:t>
            </a:r>
            <a:endParaRPr sz="2600" dirty="0"/>
          </a:p>
        </p:txBody>
      </p:sp>
      <p:sp>
        <p:nvSpPr>
          <p:cNvPr id="373" name="Google Shape;373;p27"/>
          <p:cNvSpPr txBox="1"/>
          <p:nvPr/>
        </p:nvSpPr>
        <p:spPr>
          <a:xfrm>
            <a:off x="2964650" y="1570800"/>
            <a:ext cx="2631900" cy="6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SOTA in Language Modelling</a:t>
            </a:r>
            <a:endParaRPr sz="18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4" name="Google Shape;374;p27"/>
          <p:cNvSpPr txBox="1"/>
          <p:nvPr/>
        </p:nvSpPr>
        <p:spPr>
          <a:xfrm>
            <a:off x="5786449" y="1570800"/>
            <a:ext cx="2441400" cy="6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BERT, GPT, T5, </a:t>
            </a:r>
            <a:r>
              <a:rPr lang="en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ChatGPT</a:t>
            </a:r>
            <a:r>
              <a:rPr lang="en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LLaMA</a:t>
            </a:r>
            <a:endParaRPr dirty="0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75" name="Google Shape;375;p27"/>
          <p:cNvCxnSpPr>
            <a:stCxn id="373" idx="3"/>
            <a:endCxn id="374" idx="1"/>
          </p:cNvCxnSpPr>
          <p:nvPr/>
        </p:nvCxnSpPr>
        <p:spPr>
          <a:xfrm>
            <a:off x="5596550" y="1917300"/>
            <a:ext cx="189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80" name="Google Shape;380;p27"/>
          <p:cNvSpPr txBox="1"/>
          <p:nvPr/>
        </p:nvSpPr>
        <p:spPr>
          <a:xfrm>
            <a:off x="2964650" y="3909900"/>
            <a:ext cx="2631900" cy="694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SOTA in Sequential Recommendation</a:t>
            </a:r>
            <a:endParaRPr sz="18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27"/>
          <p:cNvSpPr txBox="1"/>
          <p:nvPr/>
        </p:nvSpPr>
        <p:spPr>
          <a:xfrm>
            <a:off x="5786449" y="3910800"/>
            <a:ext cx="2441400" cy="6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BERT4Rec, </a:t>
            </a:r>
            <a:r>
              <a:rPr lang="en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SASRec</a:t>
            </a:r>
            <a:r>
              <a:rPr lang="en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DuoRec</a:t>
            </a:r>
            <a:r>
              <a:rPr lang="en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ALBERT4Rec</a:t>
            </a:r>
            <a:endParaRPr dirty="0">
              <a:solidFill>
                <a:srgbClr val="595959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84" name="Google Shape;384;p27"/>
          <p:cNvCxnSpPr>
            <a:stCxn id="380" idx="3"/>
            <a:endCxn id="381" idx="1"/>
          </p:cNvCxnSpPr>
          <p:nvPr/>
        </p:nvCxnSpPr>
        <p:spPr>
          <a:xfrm>
            <a:off x="5596550" y="4257300"/>
            <a:ext cx="189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diamond" w="med" len="med"/>
          </a:ln>
        </p:spPr>
      </p:cxnSp>
      <p:sp>
        <p:nvSpPr>
          <p:cNvPr id="385" name="Google Shape;385;p27"/>
          <p:cNvSpPr txBox="1"/>
          <p:nvPr/>
        </p:nvSpPr>
        <p:spPr>
          <a:xfrm>
            <a:off x="713398" y="2735950"/>
            <a:ext cx="1740300" cy="69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Transformer</a:t>
            </a:r>
            <a:endParaRPr sz="18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86" name="Google Shape;386;p27"/>
          <p:cNvCxnSpPr>
            <a:stCxn id="385" idx="3"/>
            <a:endCxn id="373" idx="1"/>
          </p:cNvCxnSpPr>
          <p:nvPr/>
        </p:nvCxnSpPr>
        <p:spPr>
          <a:xfrm rot="10800000" flipH="1">
            <a:off x="2453698" y="1917250"/>
            <a:ext cx="510900" cy="1165200"/>
          </a:xfrm>
          <a:prstGeom prst="curved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27"/>
          <p:cNvCxnSpPr>
            <a:stCxn id="385" idx="3"/>
            <a:endCxn id="380" idx="1"/>
          </p:cNvCxnSpPr>
          <p:nvPr/>
        </p:nvCxnSpPr>
        <p:spPr>
          <a:xfrm>
            <a:off x="2453698" y="3082450"/>
            <a:ext cx="510900" cy="1174800"/>
          </a:xfrm>
          <a:prstGeom prst="curvedConnector3">
            <a:avLst>
              <a:gd name="adj1" fmla="val 50005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Adaptations</a:t>
            </a:r>
            <a:r>
              <a:rPr lang="en-US" dirty="0"/>
              <a:t> of Transformer to </a:t>
            </a:r>
            <a:r>
              <a:rPr lang="en-US" dirty="0" err="1"/>
              <a:t>RecSys</a:t>
            </a:r>
            <a:endParaRPr sz="2600" dirty="0"/>
          </a:p>
        </p:txBody>
      </p:sp>
      <p:sp>
        <p:nvSpPr>
          <p:cNvPr id="18" name="Google Shape;207;p20">
            <a:extLst>
              <a:ext uri="{FF2B5EF4-FFF2-40B4-BE49-F238E27FC236}">
                <a16:creationId xmlns:a16="http://schemas.microsoft.com/office/drawing/2014/main" id="{E5B04523-036B-3490-E7C1-9F66BE1CABF7}"/>
              </a:ext>
            </a:extLst>
          </p:cNvPr>
          <p:cNvSpPr/>
          <p:nvPr/>
        </p:nvSpPr>
        <p:spPr>
          <a:xfrm>
            <a:off x="141203" y="1772810"/>
            <a:ext cx="428896" cy="43754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" sz="700" b="1" baseline="-25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700" b="1" baseline="-25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" name="Google Shape;208;p20">
            <a:extLst>
              <a:ext uri="{FF2B5EF4-FFF2-40B4-BE49-F238E27FC236}">
                <a16:creationId xmlns:a16="http://schemas.microsoft.com/office/drawing/2014/main" id="{1D967A99-7BD7-D41E-A525-609521479ED5}"/>
              </a:ext>
            </a:extLst>
          </p:cNvPr>
          <p:cNvSpPr/>
          <p:nvPr/>
        </p:nvSpPr>
        <p:spPr>
          <a:xfrm>
            <a:off x="141203" y="2289499"/>
            <a:ext cx="428896" cy="437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7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GB" sz="700" b="1" baseline="-25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</a:p>
        </p:txBody>
      </p:sp>
      <p:sp>
        <p:nvSpPr>
          <p:cNvPr id="20" name="Google Shape;209;p20">
            <a:extLst>
              <a:ext uri="{FF2B5EF4-FFF2-40B4-BE49-F238E27FC236}">
                <a16:creationId xmlns:a16="http://schemas.microsoft.com/office/drawing/2014/main" id="{35DDDEE9-482B-B70A-F33E-711F604BED71}"/>
              </a:ext>
            </a:extLst>
          </p:cNvPr>
          <p:cNvSpPr/>
          <p:nvPr/>
        </p:nvSpPr>
        <p:spPr>
          <a:xfrm>
            <a:off x="141203" y="2827176"/>
            <a:ext cx="428896" cy="437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7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GB" sz="700" b="1" baseline="-25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</a:p>
        </p:txBody>
      </p:sp>
      <p:sp>
        <p:nvSpPr>
          <p:cNvPr id="21" name="Google Shape;210;p20">
            <a:extLst>
              <a:ext uri="{FF2B5EF4-FFF2-40B4-BE49-F238E27FC236}">
                <a16:creationId xmlns:a16="http://schemas.microsoft.com/office/drawing/2014/main" id="{D80D9628-338C-70C8-132C-296CDDA121ED}"/>
              </a:ext>
            </a:extLst>
          </p:cNvPr>
          <p:cNvSpPr/>
          <p:nvPr/>
        </p:nvSpPr>
        <p:spPr>
          <a:xfrm>
            <a:off x="141203" y="3390494"/>
            <a:ext cx="428896" cy="437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7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GB" sz="700" b="1" baseline="-250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447C1AD-F64F-4CC6-FA65-6789BA15F57B}"/>
              </a:ext>
            </a:extLst>
          </p:cNvPr>
          <p:cNvSpPr/>
          <p:nvPr/>
        </p:nvSpPr>
        <p:spPr>
          <a:xfrm>
            <a:off x="820347" y="1745451"/>
            <a:ext cx="1143100" cy="20825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Embeddings</a:t>
            </a:r>
          </a:p>
          <a:p>
            <a:pPr algn="ctr"/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Matrix </a:t>
            </a:r>
          </a:p>
        </p:txBody>
      </p:sp>
      <p:sp>
        <p:nvSpPr>
          <p:cNvPr id="40" name="Google Shape;207;p20">
            <a:extLst>
              <a:ext uri="{FF2B5EF4-FFF2-40B4-BE49-F238E27FC236}">
                <a16:creationId xmlns:a16="http://schemas.microsoft.com/office/drawing/2014/main" id="{11943645-9A09-83C4-3A8D-B83086D1518A}"/>
              </a:ext>
            </a:extLst>
          </p:cNvPr>
          <p:cNvSpPr/>
          <p:nvPr/>
        </p:nvSpPr>
        <p:spPr>
          <a:xfrm>
            <a:off x="2161424" y="3919665"/>
            <a:ext cx="952676" cy="43754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baseline="-25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Position Embeddings</a:t>
            </a:r>
            <a:endParaRPr sz="700" b="1" baseline="-25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A5D0DDD-F3A1-4D56-86DC-D024272FDA3B}"/>
              </a:ext>
            </a:extLst>
          </p:cNvPr>
          <p:cNvCxnSpPr>
            <a:stCxn id="18" idx="3"/>
          </p:cNvCxnSpPr>
          <p:nvPr/>
        </p:nvCxnSpPr>
        <p:spPr>
          <a:xfrm>
            <a:off x="570099" y="1991581"/>
            <a:ext cx="25024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6FE188F-2BA4-CC03-CE0B-03F7F664E4CB}"/>
              </a:ext>
            </a:extLst>
          </p:cNvPr>
          <p:cNvCxnSpPr/>
          <p:nvPr/>
        </p:nvCxnSpPr>
        <p:spPr>
          <a:xfrm>
            <a:off x="570099" y="2525176"/>
            <a:ext cx="25024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F34E6A5-2234-D32E-66BC-CFD4079F61DA}"/>
              </a:ext>
            </a:extLst>
          </p:cNvPr>
          <p:cNvCxnSpPr/>
          <p:nvPr/>
        </p:nvCxnSpPr>
        <p:spPr>
          <a:xfrm>
            <a:off x="570099" y="3045948"/>
            <a:ext cx="25024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E20CD24-4404-561A-D594-E892AF867389}"/>
              </a:ext>
            </a:extLst>
          </p:cNvPr>
          <p:cNvCxnSpPr/>
          <p:nvPr/>
        </p:nvCxnSpPr>
        <p:spPr>
          <a:xfrm>
            <a:off x="570099" y="3609265"/>
            <a:ext cx="25024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0264614-2B7D-6CEA-D3F0-622C60EE09FC}"/>
              </a:ext>
            </a:extLst>
          </p:cNvPr>
          <p:cNvSpPr/>
          <p:nvPr/>
        </p:nvSpPr>
        <p:spPr>
          <a:xfrm>
            <a:off x="2509173" y="2614675"/>
            <a:ext cx="227867" cy="344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CF351E86-928E-ED5C-2EFC-0E88534509ED}"/>
              </a:ext>
            </a:extLst>
          </p:cNvPr>
          <p:cNvCxnSpPr>
            <a:cxnSpLocks/>
            <a:stCxn id="40" idx="0"/>
            <a:endCxn id="192" idx="2"/>
          </p:cNvCxnSpPr>
          <p:nvPr/>
        </p:nvCxnSpPr>
        <p:spPr>
          <a:xfrm flipH="1" flipV="1">
            <a:off x="2623107" y="2958810"/>
            <a:ext cx="14655" cy="96085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40B32702-2530-5055-F0AA-B9F27992F3F3}"/>
              </a:ext>
            </a:extLst>
          </p:cNvPr>
          <p:cNvCxnSpPr>
            <a:cxnSpLocks/>
            <a:stCxn id="192" idx="3"/>
            <a:endCxn id="53" idx="1"/>
          </p:cNvCxnSpPr>
          <p:nvPr/>
        </p:nvCxnSpPr>
        <p:spPr>
          <a:xfrm flipV="1">
            <a:off x="2737040" y="1977021"/>
            <a:ext cx="191993" cy="8097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8B930805-6709-B789-13E8-C5743CA477ED}"/>
              </a:ext>
            </a:extLst>
          </p:cNvPr>
          <p:cNvCxnSpPr>
            <a:cxnSpLocks/>
            <a:stCxn id="192" idx="3"/>
            <a:endCxn id="52" idx="1"/>
          </p:cNvCxnSpPr>
          <p:nvPr/>
        </p:nvCxnSpPr>
        <p:spPr>
          <a:xfrm flipV="1">
            <a:off x="2737040" y="2470522"/>
            <a:ext cx="191994" cy="31622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80933DE0-E5A0-654B-E54B-EA47D0405996}"/>
              </a:ext>
            </a:extLst>
          </p:cNvPr>
          <p:cNvCxnSpPr>
            <a:cxnSpLocks/>
            <a:stCxn id="192" idx="3"/>
            <a:endCxn id="54" idx="1"/>
          </p:cNvCxnSpPr>
          <p:nvPr/>
        </p:nvCxnSpPr>
        <p:spPr>
          <a:xfrm>
            <a:off x="2737040" y="2786743"/>
            <a:ext cx="191994" cy="17447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34631D72-B3D6-B7E8-B3F8-93AA4E83E70E}"/>
              </a:ext>
            </a:extLst>
          </p:cNvPr>
          <p:cNvCxnSpPr>
            <a:cxnSpLocks/>
            <a:stCxn id="192" idx="3"/>
            <a:endCxn id="51" idx="1"/>
          </p:cNvCxnSpPr>
          <p:nvPr/>
        </p:nvCxnSpPr>
        <p:spPr>
          <a:xfrm>
            <a:off x="2737040" y="2786743"/>
            <a:ext cx="191993" cy="7003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77F0DCE0-0A37-A181-36AF-88780C5D3C9E}"/>
              </a:ext>
            </a:extLst>
          </p:cNvPr>
          <p:cNvSpPr/>
          <p:nvPr/>
        </p:nvSpPr>
        <p:spPr>
          <a:xfrm>
            <a:off x="2929033" y="3359314"/>
            <a:ext cx="376370" cy="2554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ru-RU" sz="7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700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(0)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3F98404-FEC3-F081-B764-F825C1DC97A0}"/>
              </a:ext>
            </a:extLst>
          </p:cNvPr>
          <p:cNvSpPr/>
          <p:nvPr/>
        </p:nvSpPr>
        <p:spPr>
          <a:xfrm>
            <a:off x="2929034" y="2342790"/>
            <a:ext cx="370135" cy="2554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ru-RU" sz="7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700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(0)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6B81BCC-BCAC-C363-F4E8-4B092DE87A34}"/>
              </a:ext>
            </a:extLst>
          </p:cNvPr>
          <p:cNvSpPr/>
          <p:nvPr/>
        </p:nvSpPr>
        <p:spPr>
          <a:xfrm>
            <a:off x="2929033" y="1849289"/>
            <a:ext cx="370135" cy="2554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ru-RU" sz="7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700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(0)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FD1B019-11EA-B9A5-BC24-47607B3FE473}"/>
              </a:ext>
            </a:extLst>
          </p:cNvPr>
          <p:cNvSpPr/>
          <p:nvPr/>
        </p:nvSpPr>
        <p:spPr>
          <a:xfrm>
            <a:off x="2929034" y="2833486"/>
            <a:ext cx="370135" cy="2554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ru-RU" sz="7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700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(0)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E3EAA6B1-8E44-CED9-5BEA-A3F6CB3CD565}"/>
              </a:ext>
            </a:extLst>
          </p:cNvPr>
          <p:cNvSpPr/>
          <p:nvPr/>
        </p:nvSpPr>
        <p:spPr>
          <a:xfrm>
            <a:off x="3474688" y="1772811"/>
            <a:ext cx="765553" cy="1943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Transformer Block 1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4F7F8A71-C4B4-C566-2E93-E987354975B7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3299168" y="1977021"/>
            <a:ext cx="1755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69CBB831-A862-5BD4-7206-59AFE945BF6E}"/>
              </a:ext>
            </a:extLst>
          </p:cNvPr>
          <p:cNvCxnSpPr/>
          <p:nvPr/>
        </p:nvCxnSpPr>
        <p:spPr>
          <a:xfrm>
            <a:off x="3305404" y="2469120"/>
            <a:ext cx="1755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36B51B51-1DF5-49B4-C9FB-70E4D42DCDE0}"/>
              </a:ext>
            </a:extLst>
          </p:cNvPr>
          <p:cNvCxnSpPr/>
          <p:nvPr/>
        </p:nvCxnSpPr>
        <p:spPr>
          <a:xfrm>
            <a:off x="3299168" y="2961219"/>
            <a:ext cx="1755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B82A5D67-FBBC-8B18-B7C2-4D36A0E79A54}"/>
              </a:ext>
            </a:extLst>
          </p:cNvPr>
          <p:cNvCxnSpPr/>
          <p:nvPr/>
        </p:nvCxnSpPr>
        <p:spPr>
          <a:xfrm>
            <a:off x="3305404" y="3487046"/>
            <a:ext cx="1755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2" name="Rectangle 221">
            <a:extLst>
              <a:ext uri="{FF2B5EF4-FFF2-40B4-BE49-F238E27FC236}">
                <a16:creationId xmlns:a16="http://schemas.microsoft.com/office/drawing/2014/main" id="{5549552B-7396-8DFE-A33C-144175720B4E}"/>
              </a:ext>
            </a:extLst>
          </p:cNvPr>
          <p:cNvSpPr/>
          <p:nvPr/>
        </p:nvSpPr>
        <p:spPr>
          <a:xfrm>
            <a:off x="4412641" y="3331883"/>
            <a:ext cx="376370" cy="2554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ru-RU" sz="7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700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(1)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E0658C4F-C61D-7D5E-19FD-D97B1B5A27F6}"/>
              </a:ext>
            </a:extLst>
          </p:cNvPr>
          <p:cNvSpPr/>
          <p:nvPr/>
        </p:nvSpPr>
        <p:spPr>
          <a:xfrm>
            <a:off x="4415759" y="2351665"/>
            <a:ext cx="370135" cy="2554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ru-RU" sz="7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700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(1)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503A77FB-F42E-2D22-529F-9A25447D506F}"/>
              </a:ext>
            </a:extLst>
          </p:cNvPr>
          <p:cNvSpPr/>
          <p:nvPr/>
        </p:nvSpPr>
        <p:spPr>
          <a:xfrm>
            <a:off x="4415759" y="1847867"/>
            <a:ext cx="370135" cy="2554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ru-RU" sz="7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700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(1)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3EBC8C95-C5C5-DD98-1118-254127987E4C}"/>
              </a:ext>
            </a:extLst>
          </p:cNvPr>
          <p:cNvSpPr/>
          <p:nvPr/>
        </p:nvSpPr>
        <p:spPr>
          <a:xfrm>
            <a:off x="4415759" y="2843764"/>
            <a:ext cx="370135" cy="2554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ru-RU" sz="7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700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(1)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54AF8D70-FCA5-1D65-16F6-374E06BE9422}"/>
              </a:ext>
            </a:extLst>
          </p:cNvPr>
          <p:cNvCxnSpPr>
            <a:cxnSpLocks/>
          </p:cNvCxnSpPr>
          <p:nvPr/>
        </p:nvCxnSpPr>
        <p:spPr>
          <a:xfrm>
            <a:off x="4240241" y="1975599"/>
            <a:ext cx="1755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91BE65C8-BC8A-7293-2FB1-B7411E7AA0C2}"/>
              </a:ext>
            </a:extLst>
          </p:cNvPr>
          <p:cNvCxnSpPr/>
          <p:nvPr/>
        </p:nvCxnSpPr>
        <p:spPr>
          <a:xfrm>
            <a:off x="4240241" y="2459325"/>
            <a:ext cx="1755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4669E693-8946-354A-EE3F-FBBCB3E53E98}"/>
              </a:ext>
            </a:extLst>
          </p:cNvPr>
          <p:cNvCxnSpPr/>
          <p:nvPr/>
        </p:nvCxnSpPr>
        <p:spPr>
          <a:xfrm>
            <a:off x="4240241" y="2971496"/>
            <a:ext cx="1755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9AF0F7A0-80AC-AAF9-51A3-F19E94CC26C5}"/>
              </a:ext>
            </a:extLst>
          </p:cNvPr>
          <p:cNvCxnSpPr/>
          <p:nvPr/>
        </p:nvCxnSpPr>
        <p:spPr>
          <a:xfrm>
            <a:off x="4237122" y="3487046"/>
            <a:ext cx="1755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0" name="Rectangle 229">
            <a:extLst>
              <a:ext uri="{FF2B5EF4-FFF2-40B4-BE49-F238E27FC236}">
                <a16:creationId xmlns:a16="http://schemas.microsoft.com/office/drawing/2014/main" id="{060CCA49-D43E-F229-CE1B-C94D0C07851A}"/>
              </a:ext>
            </a:extLst>
          </p:cNvPr>
          <p:cNvSpPr/>
          <p:nvPr/>
        </p:nvSpPr>
        <p:spPr>
          <a:xfrm>
            <a:off x="4958295" y="1772811"/>
            <a:ext cx="765553" cy="1943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Transformer Block 2</a:t>
            </a:r>
          </a:p>
        </p:txBody>
      </p: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5A88A295-AFA4-48A5-2334-F044C4650E30}"/>
              </a:ext>
            </a:extLst>
          </p:cNvPr>
          <p:cNvCxnSpPr>
            <a:cxnSpLocks/>
          </p:cNvCxnSpPr>
          <p:nvPr/>
        </p:nvCxnSpPr>
        <p:spPr>
          <a:xfrm>
            <a:off x="4785895" y="1975599"/>
            <a:ext cx="1755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54DFB01E-B1C8-12DC-489C-7304095F235C}"/>
              </a:ext>
            </a:extLst>
          </p:cNvPr>
          <p:cNvCxnSpPr/>
          <p:nvPr/>
        </p:nvCxnSpPr>
        <p:spPr>
          <a:xfrm>
            <a:off x="4785895" y="2459325"/>
            <a:ext cx="1755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0BF1DE35-5677-911F-E036-5E327B1DCF3C}"/>
              </a:ext>
            </a:extLst>
          </p:cNvPr>
          <p:cNvCxnSpPr/>
          <p:nvPr/>
        </p:nvCxnSpPr>
        <p:spPr>
          <a:xfrm>
            <a:off x="4785895" y="2971496"/>
            <a:ext cx="1755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9615EDDC-229D-67C4-F6B8-8F309E41D57B}"/>
              </a:ext>
            </a:extLst>
          </p:cNvPr>
          <p:cNvCxnSpPr/>
          <p:nvPr/>
        </p:nvCxnSpPr>
        <p:spPr>
          <a:xfrm>
            <a:off x="4782777" y="3487046"/>
            <a:ext cx="1755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986BF59A-20F5-2E13-B6EB-60A072EDDF4E}"/>
              </a:ext>
            </a:extLst>
          </p:cNvPr>
          <p:cNvCxnSpPr>
            <a:cxnSpLocks/>
          </p:cNvCxnSpPr>
          <p:nvPr/>
        </p:nvCxnSpPr>
        <p:spPr>
          <a:xfrm>
            <a:off x="5723848" y="1975599"/>
            <a:ext cx="1755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3740B4C5-53D1-23AF-CA88-43FBA8ED073A}"/>
              </a:ext>
            </a:extLst>
          </p:cNvPr>
          <p:cNvCxnSpPr/>
          <p:nvPr/>
        </p:nvCxnSpPr>
        <p:spPr>
          <a:xfrm>
            <a:off x="5723848" y="2459325"/>
            <a:ext cx="1755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CA9932C9-5055-AE5B-0E2A-DF68361FF5B4}"/>
              </a:ext>
            </a:extLst>
          </p:cNvPr>
          <p:cNvCxnSpPr/>
          <p:nvPr/>
        </p:nvCxnSpPr>
        <p:spPr>
          <a:xfrm>
            <a:off x="5723848" y="2971496"/>
            <a:ext cx="1755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81EE7742-4F57-FBF4-22F4-4DAAE0C67E15}"/>
              </a:ext>
            </a:extLst>
          </p:cNvPr>
          <p:cNvCxnSpPr/>
          <p:nvPr/>
        </p:nvCxnSpPr>
        <p:spPr>
          <a:xfrm>
            <a:off x="5720730" y="3487046"/>
            <a:ext cx="1755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3" name="TextBox 242">
            <a:extLst>
              <a:ext uri="{FF2B5EF4-FFF2-40B4-BE49-F238E27FC236}">
                <a16:creationId xmlns:a16="http://schemas.microsoft.com/office/drawing/2014/main" id="{4B2387FB-FB0B-C65F-06EE-1B4D1A4132C7}"/>
              </a:ext>
            </a:extLst>
          </p:cNvPr>
          <p:cNvSpPr txBox="1"/>
          <p:nvPr/>
        </p:nvSpPr>
        <p:spPr>
          <a:xfrm>
            <a:off x="5811607" y="2577748"/>
            <a:ext cx="328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…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9F0CD326-3C88-9EF1-A849-A97F4D57A670}"/>
              </a:ext>
            </a:extLst>
          </p:cNvPr>
          <p:cNvSpPr/>
          <p:nvPr/>
        </p:nvSpPr>
        <p:spPr>
          <a:xfrm>
            <a:off x="6213137" y="1772810"/>
            <a:ext cx="765553" cy="1943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Transformer Block N</a:t>
            </a:r>
          </a:p>
        </p:txBody>
      </p: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6E69BE09-A1B1-DA80-5505-A4B911758F3F}"/>
              </a:ext>
            </a:extLst>
          </p:cNvPr>
          <p:cNvCxnSpPr>
            <a:cxnSpLocks/>
          </p:cNvCxnSpPr>
          <p:nvPr/>
        </p:nvCxnSpPr>
        <p:spPr>
          <a:xfrm>
            <a:off x="6978691" y="1975598"/>
            <a:ext cx="1755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55A1BD78-B26D-FE16-F89A-98A42AFB193D}"/>
              </a:ext>
            </a:extLst>
          </p:cNvPr>
          <p:cNvCxnSpPr/>
          <p:nvPr/>
        </p:nvCxnSpPr>
        <p:spPr>
          <a:xfrm>
            <a:off x="6978691" y="2459324"/>
            <a:ext cx="1755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7BCE2B3F-FCA7-0CE3-B730-A764928EA765}"/>
              </a:ext>
            </a:extLst>
          </p:cNvPr>
          <p:cNvCxnSpPr/>
          <p:nvPr/>
        </p:nvCxnSpPr>
        <p:spPr>
          <a:xfrm>
            <a:off x="6978691" y="2971495"/>
            <a:ext cx="1755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D2FA7E59-2EC2-D455-E229-0E60C2326C54}"/>
              </a:ext>
            </a:extLst>
          </p:cNvPr>
          <p:cNvCxnSpPr/>
          <p:nvPr/>
        </p:nvCxnSpPr>
        <p:spPr>
          <a:xfrm>
            <a:off x="6975573" y="3487045"/>
            <a:ext cx="1755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9" name="Rectangle 248">
            <a:extLst>
              <a:ext uri="{FF2B5EF4-FFF2-40B4-BE49-F238E27FC236}">
                <a16:creationId xmlns:a16="http://schemas.microsoft.com/office/drawing/2014/main" id="{8F9F5F75-E9C6-505A-F08D-7DECCEB93B6F}"/>
              </a:ext>
            </a:extLst>
          </p:cNvPr>
          <p:cNvSpPr/>
          <p:nvPr/>
        </p:nvSpPr>
        <p:spPr>
          <a:xfrm>
            <a:off x="7147974" y="3339765"/>
            <a:ext cx="376370" cy="2554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ru-RU" sz="7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700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(N)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4D28D824-69DF-38D2-E7C2-871F39E8F380}"/>
              </a:ext>
            </a:extLst>
          </p:cNvPr>
          <p:cNvSpPr/>
          <p:nvPr/>
        </p:nvSpPr>
        <p:spPr>
          <a:xfrm>
            <a:off x="7151092" y="2359548"/>
            <a:ext cx="370135" cy="2554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ru-RU" sz="7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700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(N)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9525FD74-C09B-7F78-6244-B3A1BA8E4FC3}"/>
              </a:ext>
            </a:extLst>
          </p:cNvPr>
          <p:cNvSpPr/>
          <p:nvPr/>
        </p:nvSpPr>
        <p:spPr>
          <a:xfrm>
            <a:off x="7151092" y="1855749"/>
            <a:ext cx="370135" cy="2554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ru-RU" sz="7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700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(N)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49B3527C-C11C-CC8D-5CFE-C804B0CED09F}"/>
              </a:ext>
            </a:extLst>
          </p:cNvPr>
          <p:cNvSpPr/>
          <p:nvPr/>
        </p:nvSpPr>
        <p:spPr>
          <a:xfrm>
            <a:off x="7151092" y="2851646"/>
            <a:ext cx="370135" cy="2554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ru-RU" sz="7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700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(N)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E5C7E930-DA48-2B63-A971-90C2A48C3A5F}"/>
              </a:ext>
            </a:extLst>
          </p:cNvPr>
          <p:cNvSpPr/>
          <p:nvPr/>
        </p:nvSpPr>
        <p:spPr>
          <a:xfrm>
            <a:off x="2023122" y="3347358"/>
            <a:ext cx="376370" cy="2554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E’</a:t>
            </a:r>
            <a:r>
              <a:rPr lang="ru-RU" sz="7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700" baseline="30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EAA05890-D10D-1051-CD10-86EF4B929D7F}"/>
              </a:ext>
            </a:extLst>
          </p:cNvPr>
          <p:cNvSpPr/>
          <p:nvPr/>
        </p:nvSpPr>
        <p:spPr>
          <a:xfrm>
            <a:off x="2023123" y="2330835"/>
            <a:ext cx="370135" cy="2554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E’</a:t>
            </a:r>
            <a:r>
              <a:rPr lang="ru-RU" sz="7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700" baseline="30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30FA3BBB-8717-C9F8-F92E-4F77AF14EF80}"/>
              </a:ext>
            </a:extLst>
          </p:cNvPr>
          <p:cNvSpPr/>
          <p:nvPr/>
        </p:nvSpPr>
        <p:spPr>
          <a:xfrm>
            <a:off x="2018986" y="1878279"/>
            <a:ext cx="370135" cy="2554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E’</a:t>
            </a:r>
            <a:r>
              <a:rPr lang="ru-RU" sz="7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700" baseline="30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4C297419-ADE7-1087-37B5-CE99AED778EE}"/>
              </a:ext>
            </a:extLst>
          </p:cNvPr>
          <p:cNvSpPr/>
          <p:nvPr/>
        </p:nvSpPr>
        <p:spPr>
          <a:xfrm>
            <a:off x="2023123" y="2821531"/>
            <a:ext cx="370135" cy="2554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E’</a:t>
            </a:r>
            <a:r>
              <a:rPr lang="ru-RU" sz="7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700" baseline="30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B1AE3A54-B756-E483-226D-C38C77722744}"/>
              </a:ext>
            </a:extLst>
          </p:cNvPr>
          <p:cNvCxnSpPr>
            <a:stCxn id="265" idx="3"/>
            <a:endCxn id="192" idx="1"/>
          </p:cNvCxnSpPr>
          <p:nvPr/>
        </p:nvCxnSpPr>
        <p:spPr>
          <a:xfrm>
            <a:off x="2389121" y="2006011"/>
            <a:ext cx="120052" cy="78073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F7EC29F0-ECA3-B840-04D4-676CE9C77061}"/>
              </a:ext>
            </a:extLst>
          </p:cNvPr>
          <p:cNvCxnSpPr>
            <a:stCxn id="264" idx="3"/>
            <a:endCxn id="192" idx="1"/>
          </p:cNvCxnSpPr>
          <p:nvPr/>
        </p:nvCxnSpPr>
        <p:spPr>
          <a:xfrm>
            <a:off x="2393258" y="2458567"/>
            <a:ext cx="115915" cy="32817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CA556CBA-0896-CC55-6390-323D48FDC572}"/>
              </a:ext>
            </a:extLst>
          </p:cNvPr>
          <p:cNvCxnSpPr>
            <a:stCxn id="266" idx="3"/>
            <a:endCxn id="192" idx="1"/>
          </p:cNvCxnSpPr>
          <p:nvPr/>
        </p:nvCxnSpPr>
        <p:spPr>
          <a:xfrm flipV="1">
            <a:off x="2393258" y="2786743"/>
            <a:ext cx="115915" cy="16252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1589D4A-575E-BD9A-436A-1E1B8D7709D8}"/>
              </a:ext>
            </a:extLst>
          </p:cNvPr>
          <p:cNvCxnSpPr>
            <a:stCxn id="263" idx="3"/>
            <a:endCxn id="192" idx="1"/>
          </p:cNvCxnSpPr>
          <p:nvPr/>
        </p:nvCxnSpPr>
        <p:spPr>
          <a:xfrm flipV="1">
            <a:off x="2399492" y="2786743"/>
            <a:ext cx="109681" cy="68834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5CCD9200-DD36-D2AF-1113-B57A31F654F4}"/>
              </a:ext>
            </a:extLst>
          </p:cNvPr>
          <p:cNvCxnSpPr>
            <a:cxnSpLocks/>
            <a:endCxn id="265" idx="1"/>
          </p:cNvCxnSpPr>
          <p:nvPr/>
        </p:nvCxnSpPr>
        <p:spPr>
          <a:xfrm>
            <a:off x="1963447" y="2006011"/>
            <a:ext cx="5553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6AB686FE-C722-8F53-5F1D-15455052B036}"/>
              </a:ext>
            </a:extLst>
          </p:cNvPr>
          <p:cNvCxnSpPr>
            <a:cxnSpLocks/>
            <a:endCxn id="264" idx="1"/>
          </p:cNvCxnSpPr>
          <p:nvPr/>
        </p:nvCxnSpPr>
        <p:spPr>
          <a:xfrm>
            <a:off x="1951582" y="2458567"/>
            <a:ext cx="7154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213B255C-914C-F5F9-D4F5-7DB3B17A3F6F}"/>
              </a:ext>
            </a:extLst>
          </p:cNvPr>
          <p:cNvCxnSpPr>
            <a:cxnSpLocks/>
          </p:cNvCxnSpPr>
          <p:nvPr/>
        </p:nvCxnSpPr>
        <p:spPr>
          <a:xfrm>
            <a:off x="1947445" y="2947205"/>
            <a:ext cx="7154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5416F183-F49A-8995-F4F8-9C5F173273E2}"/>
              </a:ext>
            </a:extLst>
          </p:cNvPr>
          <p:cNvCxnSpPr>
            <a:cxnSpLocks/>
          </p:cNvCxnSpPr>
          <p:nvPr/>
        </p:nvCxnSpPr>
        <p:spPr>
          <a:xfrm>
            <a:off x="1947445" y="3483114"/>
            <a:ext cx="7154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8BBA1823-6835-DB8F-EBA0-2C0476DFE54A}"/>
              </a:ext>
            </a:extLst>
          </p:cNvPr>
          <p:cNvSpPr txBox="1"/>
          <p:nvPr/>
        </p:nvSpPr>
        <p:spPr>
          <a:xfrm>
            <a:off x="49175" y="1274376"/>
            <a:ext cx="612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[S]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F7D7D68B-EDCA-032E-46F8-C4A013737904}"/>
              </a:ext>
            </a:extLst>
          </p:cNvPr>
          <p:cNvSpPr txBox="1"/>
          <p:nvPr/>
        </p:nvSpPr>
        <p:spPr>
          <a:xfrm>
            <a:off x="1884398" y="1279996"/>
            <a:ext cx="694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SxD</a:t>
            </a:r>
            <a:r>
              <a:rPr lang="en-US" dirty="0"/>
              <a:t>]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61E98C15-1213-BC9A-B0C3-261265F9FE62}"/>
              </a:ext>
            </a:extLst>
          </p:cNvPr>
          <p:cNvSpPr txBox="1"/>
          <p:nvPr/>
        </p:nvSpPr>
        <p:spPr>
          <a:xfrm>
            <a:off x="916166" y="1273289"/>
            <a:ext cx="694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[|</a:t>
            </a:r>
            <a:r>
              <a:rPr lang="en-US" dirty="0" err="1"/>
              <a:t>I|xD</a:t>
            </a:r>
            <a:r>
              <a:rPr lang="en-US" dirty="0"/>
              <a:t>]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C392CE74-E1A1-D69B-8FE6-C6A8EB04ED53}"/>
              </a:ext>
            </a:extLst>
          </p:cNvPr>
          <p:cNvSpPr txBox="1"/>
          <p:nvPr/>
        </p:nvSpPr>
        <p:spPr>
          <a:xfrm>
            <a:off x="1517239" y="3992421"/>
            <a:ext cx="694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SxD</a:t>
            </a:r>
            <a:r>
              <a:rPr lang="en-US" dirty="0"/>
              <a:t>]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8DB4E9FD-8A76-B014-C83C-400DB85B6AB3}"/>
              </a:ext>
            </a:extLst>
          </p:cNvPr>
          <p:cNvSpPr txBox="1"/>
          <p:nvPr/>
        </p:nvSpPr>
        <p:spPr>
          <a:xfrm>
            <a:off x="2780619" y="1279995"/>
            <a:ext cx="694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SxD</a:t>
            </a:r>
            <a:r>
              <a:rPr lang="en-US" dirty="0"/>
              <a:t>]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9ABE542A-B000-0184-519A-03B12B9EE266}"/>
              </a:ext>
            </a:extLst>
          </p:cNvPr>
          <p:cNvSpPr txBox="1"/>
          <p:nvPr/>
        </p:nvSpPr>
        <p:spPr>
          <a:xfrm>
            <a:off x="4264227" y="1279995"/>
            <a:ext cx="694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SxD</a:t>
            </a:r>
            <a:r>
              <a:rPr lang="en-US" dirty="0"/>
              <a:t>]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76C46855-B09B-89F6-0BD8-92068193BA68}"/>
              </a:ext>
            </a:extLst>
          </p:cNvPr>
          <p:cNvSpPr txBox="1"/>
          <p:nvPr/>
        </p:nvSpPr>
        <p:spPr>
          <a:xfrm>
            <a:off x="6989125" y="1273289"/>
            <a:ext cx="694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SxD</a:t>
            </a:r>
            <a:r>
              <a:rPr lang="en-US" dirty="0"/>
              <a:t>]</a:t>
            </a: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526F1875-B0CB-0035-F964-E20234333850}"/>
              </a:ext>
            </a:extLst>
          </p:cNvPr>
          <p:cNvSpPr/>
          <p:nvPr/>
        </p:nvSpPr>
        <p:spPr>
          <a:xfrm>
            <a:off x="8065859" y="1846231"/>
            <a:ext cx="1016154" cy="2649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Scores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79456D12-F340-77CD-478C-02D093E73B7A}"/>
              </a:ext>
            </a:extLst>
          </p:cNvPr>
          <p:cNvSpPr/>
          <p:nvPr/>
        </p:nvSpPr>
        <p:spPr>
          <a:xfrm>
            <a:off x="7693628" y="2565048"/>
            <a:ext cx="227867" cy="344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54622BAC-2C00-6D19-D542-D59D032F5868}"/>
              </a:ext>
            </a:extLst>
          </p:cNvPr>
          <p:cNvSpPr/>
          <p:nvPr/>
        </p:nvSpPr>
        <p:spPr>
          <a:xfrm>
            <a:off x="8067147" y="2333271"/>
            <a:ext cx="1016154" cy="2649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Scores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1C16A96C-6927-1E25-B14A-1AC5A8BDDAAA}"/>
              </a:ext>
            </a:extLst>
          </p:cNvPr>
          <p:cNvSpPr/>
          <p:nvPr/>
        </p:nvSpPr>
        <p:spPr>
          <a:xfrm>
            <a:off x="8065824" y="2839004"/>
            <a:ext cx="1016154" cy="2649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Scores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B0DDFC71-4F85-4251-1E27-4E9872027C41}"/>
              </a:ext>
            </a:extLst>
          </p:cNvPr>
          <p:cNvSpPr/>
          <p:nvPr/>
        </p:nvSpPr>
        <p:spPr>
          <a:xfrm>
            <a:off x="8065824" y="3330247"/>
            <a:ext cx="1016154" cy="2649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Scores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0E4AC5A5-0F43-F778-BEEC-F4C5D6857484}"/>
              </a:ext>
            </a:extLst>
          </p:cNvPr>
          <p:cNvSpPr txBox="1"/>
          <p:nvPr/>
        </p:nvSpPr>
        <p:spPr>
          <a:xfrm>
            <a:off x="8178043" y="1271435"/>
            <a:ext cx="694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</a:t>
            </a:r>
            <a:r>
              <a:rPr lang="en-US" dirty="0" err="1"/>
              <a:t>Sx|I</a:t>
            </a:r>
            <a:r>
              <a:rPr lang="en-US" dirty="0"/>
              <a:t>|]</a:t>
            </a:r>
          </a:p>
        </p:txBody>
      </p:sp>
      <p:sp>
        <p:nvSpPr>
          <p:cNvPr id="314" name="Freeform 313">
            <a:extLst>
              <a:ext uri="{FF2B5EF4-FFF2-40B4-BE49-F238E27FC236}">
                <a16:creationId xmlns:a16="http://schemas.microsoft.com/office/drawing/2014/main" id="{327F9507-AD09-A170-3605-3E7718E5C700}"/>
              </a:ext>
            </a:extLst>
          </p:cNvPr>
          <p:cNvSpPr/>
          <p:nvPr/>
        </p:nvSpPr>
        <p:spPr>
          <a:xfrm>
            <a:off x="1360558" y="2909183"/>
            <a:ext cx="6458226" cy="2279824"/>
          </a:xfrm>
          <a:custGeom>
            <a:avLst/>
            <a:gdLst>
              <a:gd name="connsiteX0" fmla="*/ 0 w 6462643"/>
              <a:gd name="connsiteY0" fmla="*/ 940904 h 2300033"/>
              <a:gd name="connsiteX1" fmla="*/ 1435652 w 6462643"/>
              <a:gd name="connsiteY1" fmla="*/ 2120348 h 2300033"/>
              <a:gd name="connsiteX2" fmla="*/ 5769113 w 6462643"/>
              <a:gd name="connsiteY2" fmla="*/ 2071756 h 2300033"/>
              <a:gd name="connsiteX3" fmla="*/ 6462643 w 6462643"/>
              <a:gd name="connsiteY3" fmla="*/ 0 h 2300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2643" h="2300033">
                <a:moveTo>
                  <a:pt x="0" y="940904"/>
                </a:moveTo>
                <a:cubicBezTo>
                  <a:pt x="237066" y="1436388"/>
                  <a:pt x="474133" y="1931873"/>
                  <a:pt x="1435652" y="2120348"/>
                </a:cubicBezTo>
                <a:cubicBezTo>
                  <a:pt x="2397171" y="2308823"/>
                  <a:pt x="4931281" y="2425147"/>
                  <a:pt x="5769113" y="2071756"/>
                </a:cubicBezTo>
                <a:cubicBezTo>
                  <a:pt x="6606945" y="1718365"/>
                  <a:pt x="6342637" y="325414"/>
                  <a:pt x="6462643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86B36284-19F7-B7E3-DFAB-AA7CB4750FAA}"/>
              </a:ext>
            </a:extLst>
          </p:cNvPr>
          <p:cNvSpPr/>
          <p:nvPr/>
        </p:nvSpPr>
        <p:spPr>
          <a:xfrm>
            <a:off x="49175" y="4416895"/>
            <a:ext cx="2938654" cy="6866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 – Sequence length</a:t>
            </a:r>
            <a:endParaRPr lang="ru-RU" dirty="0"/>
          </a:p>
          <a:p>
            <a:r>
              <a:rPr lang="ru-RU" dirty="0" err="1"/>
              <a:t>D</a:t>
            </a:r>
            <a:r>
              <a:rPr lang="en-US" dirty="0"/>
              <a:t> – Embeddings size</a:t>
            </a:r>
            <a:endParaRPr lang="ru-RU" dirty="0"/>
          </a:p>
          <a:p>
            <a:r>
              <a:rPr lang="en-US" dirty="0"/>
              <a:t>|I| </a:t>
            </a:r>
            <a:r>
              <a:rPr lang="en-US"/>
              <a:t>– Catalogue Size </a:t>
            </a:r>
            <a:endParaRPr lang="en-US" dirty="0"/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EC634CE3-6EFC-ADAD-9642-BB0DC527D5E8}"/>
              </a:ext>
            </a:extLst>
          </p:cNvPr>
          <p:cNvCxnSpPr>
            <a:cxnSpLocks/>
            <a:endCxn id="305" idx="1"/>
          </p:cNvCxnSpPr>
          <p:nvPr/>
        </p:nvCxnSpPr>
        <p:spPr>
          <a:xfrm>
            <a:off x="7518109" y="1998788"/>
            <a:ext cx="175519" cy="73832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D471B803-F121-4FB1-F4F3-6758E544201A}"/>
              </a:ext>
            </a:extLst>
          </p:cNvPr>
          <p:cNvCxnSpPr>
            <a:cxnSpLocks/>
            <a:stCxn id="250" idx="3"/>
            <a:endCxn id="305" idx="1"/>
          </p:cNvCxnSpPr>
          <p:nvPr/>
        </p:nvCxnSpPr>
        <p:spPr>
          <a:xfrm>
            <a:off x="7521227" y="2487280"/>
            <a:ext cx="172401" cy="2498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7" name="Straight Arrow Connector 326">
            <a:extLst>
              <a:ext uri="{FF2B5EF4-FFF2-40B4-BE49-F238E27FC236}">
                <a16:creationId xmlns:a16="http://schemas.microsoft.com/office/drawing/2014/main" id="{540DB8E7-A662-2ECF-34A4-FC6C082E82E9}"/>
              </a:ext>
            </a:extLst>
          </p:cNvPr>
          <p:cNvCxnSpPr>
            <a:cxnSpLocks/>
            <a:endCxn id="305" idx="1"/>
          </p:cNvCxnSpPr>
          <p:nvPr/>
        </p:nvCxnSpPr>
        <p:spPr>
          <a:xfrm flipV="1">
            <a:off x="7521227" y="2737116"/>
            <a:ext cx="172401" cy="22428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5DF2766F-9EE1-F0B4-185C-E80CE9C69A84}"/>
              </a:ext>
            </a:extLst>
          </p:cNvPr>
          <p:cNvCxnSpPr>
            <a:cxnSpLocks/>
            <a:endCxn id="305" idx="1"/>
          </p:cNvCxnSpPr>
          <p:nvPr/>
        </p:nvCxnSpPr>
        <p:spPr>
          <a:xfrm flipV="1">
            <a:off x="7521227" y="2737116"/>
            <a:ext cx="172401" cy="7418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49ED996-ACF6-C073-52C8-D8955B51F10B}"/>
              </a:ext>
            </a:extLst>
          </p:cNvPr>
          <p:cNvCxnSpPr>
            <a:stCxn id="305" idx="3"/>
            <a:endCxn id="304" idx="1"/>
          </p:cNvCxnSpPr>
          <p:nvPr/>
        </p:nvCxnSpPr>
        <p:spPr>
          <a:xfrm flipV="1">
            <a:off x="7921495" y="1978722"/>
            <a:ext cx="144364" cy="75839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9F010D-DFE4-121C-1428-893DEC085D62}"/>
              </a:ext>
            </a:extLst>
          </p:cNvPr>
          <p:cNvCxnSpPr>
            <a:stCxn id="305" idx="3"/>
            <a:endCxn id="307" idx="1"/>
          </p:cNvCxnSpPr>
          <p:nvPr/>
        </p:nvCxnSpPr>
        <p:spPr>
          <a:xfrm flipV="1">
            <a:off x="7921495" y="2465762"/>
            <a:ext cx="145652" cy="27135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511888-4EDA-C014-AA62-5DA58F32A299}"/>
              </a:ext>
            </a:extLst>
          </p:cNvPr>
          <p:cNvCxnSpPr>
            <a:stCxn id="305" idx="3"/>
            <a:endCxn id="308" idx="1"/>
          </p:cNvCxnSpPr>
          <p:nvPr/>
        </p:nvCxnSpPr>
        <p:spPr>
          <a:xfrm>
            <a:off x="7921495" y="2737116"/>
            <a:ext cx="144329" cy="2343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9ACE57A-B431-BA7E-7631-149B7C97B6E8}"/>
              </a:ext>
            </a:extLst>
          </p:cNvPr>
          <p:cNvCxnSpPr>
            <a:stCxn id="305" idx="3"/>
            <a:endCxn id="309" idx="1"/>
          </p:cNvCxnSpPr>
          <p:nvPr/>
        </p:nvCxnSpPr>
        <p:spPr>
          <a:xfrm>
            <a:off x="7921495" y="2737116"/>
            <a:ext cx="144329" cy="7256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00EB351A-CE00-4A69-0671-C44835C9E40D}"/>
              </a:ext>
            </a:extLst>
          </p:cNvPr>
          <p:cNvSpPr/>
          <p:nvPr/>
        </p:nvSpPr>
        <p:spPr>
          <a:xfrm>
            <a:off x="7988068" y="3205875"/>
            <a:ext cx="1142100" cy="493412"/>
          </a:xfrm>
          <a:prstGeom prst="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1EFC1-3701-EFC0-6CA2-67D1CCF132B0}"/>
              </a:ext>
            </a:extLst>
          </p:cNvPr>
          <p:cNvSpPr txBox="1"/>
          <p:nvPr/>
        </p:nvSpPr>
        <p:spPr>
          <a:xfrm>
            <a:off x="7955835" y="3719601"/>
            <a:ext cx="13068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568750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9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8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1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4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0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3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6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2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5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0" grpId="0" animBg="1"/>
      <p:bldP spid="192" grpId="0" animBg="1"/>
      <p:bldP spid="51" grpId="0" animBg="1"/>
      <p:bldP spid="52" grpId="0" animBg="1"/>
      <p:bldP spid="52" grpId="1" animBg="1"/>
      <p:bldP spid="53" grpId="0" animBg="1"/>
      <p:bldP spid="54" grpId="0" animBg="1"/>
      <p:bldP spid="213" grpId="0" animBg="1"/>
      <p:bldP spid="222" grpId="0" animBg="1"/>
      <p:bldP spid="223" grpId="0" animBg="1"/>
      <p:bldP spid="224" grpId="0" animBg="1"/>
      <p:bldP spid="225" grpId="0" animBg="1"/>
      <p:bldP spid="230" grpId="0" animBg="1"/>
      <p:bldP spid="243" grpId="0"/>
      <p:bldP spid="244" grpId="0" animBg="1"/>
      <p:bldP spid="249" grpId="0" animBg="1"/>
      <p:bldP spid="250" grpId="0" animBg="1"/>
      <p:bldP spid="251" grpId="0" animBg="1"/>
      <p:bldP spid="252" grpId="0" animBg="1"/>
      <p:bldP spid="263" grpId="0" animBg="1"/>
      <p:bldP spid="264" grpId="0" animBg="1"/>
      <p:bldP spid="265" grpId="0" animBg="1"/>
      <p:bldP spid="266" grpId="0" animBg="1"/>
      <p:bldP spid="298" grpId="0"/>
      <p:bldP spid="299" grpId="0"/>
      <p:bldP spid="300" grpId="0"/>
      <p:bldP spid="301" grpId="0"/>
      <p:bldP spid="302" grpId="0"/>
      <p:bldP spid="303" grpId="0"/>
      <p:bldP spid="304" grpId="0" animBg="1"/>
      <p:bldP spid="305" grpId="0" animBg="1"/>
      <p:bldP spid="307" grpId="0" animBg="1"/>
      <p:bldP spid="308" grpId="0" animBg="1"/>
      <p:bldP spid="309" grpId="0" animBg="1"/>
      <p:bldP spid="310" grpId="0"/>
      <p:bldP spid="314" grpId="0" animBg="1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Problems of Transformer-based models </a:t>
            </a:r>
            <a:endParaRPr sz="2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FE48AF-D276-2E33-DC46-7DDBF6727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9110" y="2178838"/>
            <a:ext cx="5865779" cy="2519637"/>
          </a:xfrm>
          <a:prstGeom prst="rect">
            <a:avLst/>
          </a:prstGeom>
        </p:spPr>
      </p:pic>
      <p:sp>
        <p:nvSpPr>
          <p:cNvPr id="4" name="Frame 3">
            <a:extLst>
              <a:ext uri="{FF2B5EF4-FFF2-40B4-BE49-F238E27FC236}">
                <a16:creationId xmlns:a16="http://schemas.microsoft.com/office/drawing/2014/main" id="{E3950C3B-1D68-CB03-EEDE-DF6EBFE90EFA}"/>
              </a:ext>
            </a:extLst>
          </p:cNvPr>
          <p:cNvSpPr/>
          <p:nvPr/>
        </p:nvSpPr>
        <p:spPr>
          <a:xfrm>
            <a:off x="2086583" y="2096310"/>
            <a:ext cx="685800" cy="364787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E559A-4B3E-D619-0386-4189D795CB30}"/>
              </a:ext>
            </a:extLst>
          </p:cNvPr>
          <p:cNvSpPr txBox="1"/>
          <p:nvPr/>
        </p:nvSpPr>
        <p:spPr>
          <a:xfrm>
            <a:off x="2003897" y="1675909"/>
            <a:ext cx="2407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1. Huge Embeddings Table</a:t>
            </a: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110A03F7-BF1F-630A-8262-FAACE625A258}"/>
              </a:ext>
            </a:extLst>
          </p:cNvPr>
          <p:cNvSpPr/>
          <p:nvPr/>
        </p:nvSpPr>
        <p:spPr>
          <a:xfrm>
            <a:off x="6714517" y="2096310"/>
            <a:ext cx="685800" cy="364787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896F02-D6FE-6969-356E-461DA4A62189}"/>
              </a:ext>
            </a:extLst>
          </p:cNvPr>
          <p:cNvSpPr txBox="1"/>
          <p:nvPr/>
        </p:nvSpPr>
        <p:spPr>
          <a:xfrm>
            <a:off x="6631831" y="1675909"/>
            <a:ext cx="2407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2. Huge  Scores Table</a:t>
            </a: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AC0F99F8-F250-E23A-32F7-AFEF9B112CED}"/>
              </a:ext>
            </a:extLst>
          </p:cNvPr>
          <p:cNvSpPr/>
          <p:nvPr/>
        </p:nvSpPr>
        <p:spPr>
          <a:xfrm>
            <a:off x="6424309" y="2919981"/>
            <a:ext cx="290208" cy="364787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692686-DD42-0858-476B-1D8D26AFC95C}"/>
              </a:ext>
            </a:extLst>
          </p:cNvPr>
          <p:cNvSpPr txBox="1"/>
          <p:nvPr/>
        </p:nvSpPr>
        <p:spPr>
          <a:xfrm>
            <a:off x="6225702" y="4236396"/>
            <a:ext cx="18385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3. Every score is computed independently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EE7433-31CE-EB2E-FCB8-9408B162F9C1}"/>
              </a:ext>
            </a:extLst>
          </p:cNvPr>
          <p:cNvCxnSpPr>
            <a:stCxn id="4" idx="0"/>
          </p:cNvCxnSpPr>
          <p:nvPr/>
        </p:nvCxnSpPr>
        <p:spPr>
          <a:xfrm flipV="1">
            <a:off x="2429483" y="1916349"/>
            <a:ext cx="55934" cy="179961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9EF292-CE03-41B8-5D70-DD7C5618E66A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7057417" y="1950018"/>
            <a:ext cx="126460" cy="14629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2C529F-6FED-9665-6C89-F9F4EBD505A2}"/>
              </a:ext>
            </a:extLst>
          </p:cNvPr>
          <p:cNvCxnSpPr>
            <a:stCxn id="8" idx="2"/>
          </p:cNvCxnSpPr>
          <p:nvPr/>
        </p:nvCxnSpPr>
        <p:spPr>
          <a:xfrm>
            <a:off x="6569413" y="3284768"/>
            <a:ext cx="108625" cy="95162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EBA9404-50D2-610A-9988-4420A6429A83}"/>
              </a:ext>
            </a:extLst>
          </p:cNvPr>
          <p:cNvSpPr/>
          <p:nvPr/>
        </p:nvSpPr>
        <p:spPr>
          <a:xfrm>
            <a:off x="1458994" y="2018489"/>
            <a:ext cx="6965006" cy="21353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Can generative models (e.g. GPT) help ?</a:t>
            </a:r>
          </a:p>
        </p:txBody>
      </p:sp>
    </p:spTree>
    <p:extLst>
      <p:ext uri="{BB962C8B-B14F-4D97-AF65-F5344CB8AC3E}">
        <p14:creationId xmlns:p14="http://schemas.microsoft.com/office/powerpoint/2010/main" val="68024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/>
              <a:t>GPT</a:t>
            </a:r>
            <a:endParaRPr sz="2600" dirty="0"/>
          </a:p>
        </p:txBody>
      </p:sp>
      <p:sp>
        <p:nvSpPr>
          <p:cNvPr id="3" name="Google Shape;207;p20">
            <a:extLst>
              <a:ext uri="{FF2B5EF4-FFF2-40B4-BE49-F238E27FC236}">
                <a16:creationId xmlns:a16="http://schemas.microsoft.com/office/drawing/2014/main" id="{DA09AE3F-F45C-96F5-04BC-AA45755B66F6}"/>
              </a:ext>
            </a:extLst>
          </p:cNvPr>
          <p:cNvSpPr/>
          <p:nvPr/>
        </p:nvSpPr>
        <p:spPr>
          <a:xfrm>
            <a:off x="2648448" y="3602729"/>
            <a:ext cx="628709" cy="64138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" sz="2400" b="1" baseline="-25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2400" b="1" baseline="-25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" name="Google Shape;208;p20">
            <a:extLst>
              <a:ext uri="{FF2B5EF4-FFF2-40B4-BE49-F238E27FC236}">
                <a16:creationId xmlns:a16="http://schemas.microsoft.com/office/drawing/2014/main" id="{A02E92AA-B7D2-5DAA-6FFB-0E9EFC510D3C}"/>
              </a:ext>
            </a:extLst>
          </p:cNvPr>
          <p:cNvSpPr/>
          <p:nvPr/>
        </p:nvSpPr>
        <p:spPr>
          <a:xfrm>
            <a:off x="3725298" y="3602732"/>
            <a:ext cx="628709" cy="64138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2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GB" sz="2400" b="1" baseline="-25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</a:p>
        </p:txBody>
      </p:sp>
      <p:sp>
        <p:nvSpPr>
          <p:cNvPr id="13" name="Google Shape;209;p20">
            <a:extLst>
              <a:ext uri="{FF2B5EF4-FFF2-40B4-BE49-F238E27FC236}">
                <a16:creationId xmlns:a16="http://schemas.microsoft.com/office/drawing/2014/main" id="{4E167523-B62D-A898-5CAF-72EF837B3F3B}"/>
              </a:ext>
            </a:extLst>
          </p:cNvPr>
          <p:cNvSpPr/>
          <p:nvPr/>
        </p:nvSpPr>
        <p:spPr>
          <a:xfrm>
            <a:off x="4802149" y="3602729"/>
            <a:ext cx="628709" cy="641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24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GB" sz="2400" b="1" baseline="-25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</a:p>
        </p:txBody>
      </p:sp>
      <p:sp>
        <p:nvSpPr>
          <p:cNvPr id="15" name="Google Shape;210;p20">
            <a:extLst>
              <a:ext uri="{FF2B5EF4-FFF2-40B4-BE49-F238E27FC236}">
                <a16:creationId xmlns:a16="http://schemas.microsoft.com/office/drawing/2014/main" id="{333E3999-7520-4016-C326-4665703913A4}"/>
              </a:ext>
            </a:extLst>
          </p:cNvPr>
          <p:cNvSpPr/>
          <p:nvPr/>
        </p:nvSpPr>
        <p:spPr>
          <a:xfrm>
            <a:off x="5878999" y="3602729"/>
            <a:ext cx="628709" cy="64138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GB" sz="2400" b="1" baseline="-250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</a:p>
        </p:txBody>
      </p:sp>
      <p:sp>
        <p:nvSpPr>
          <p:cNvPr id="24" name="Google Shape;208;p20">
            <a:extLst>
              <a:ext uri="{FF2B5EF4-FFF2-40B4-BE49-F238E27FC236}">
                <a16:creationId xmlns:a16="http://schemas.microsoft.com/office/drawing/2014/main" id="{5221180E-EA73-2738-A246-AEEC17125340}"/>
              </a:ext>
            </a:extLst>
          </p:cNvPr>
          <p:cNvSpPr/>
          <p:nvPr/>
        </p:nvSpPr>
        <p:spPr>
          <a:xfrm>
            <a:off x="2648448" y="1465059"/>
            <a:ext cx="628709" cy="64138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2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GB" sz="2400" b="1" baseline="-25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</a:p>
        </p:txBody>
      </p:sp>
      <p:sp>
        <p:nvSpPr>
          <p:cNvPr id="25" name="Google Shape;209;p20">
            <a:extLst>
              <a:ext uri="{FF2B5EF4-FFF2-40B4-BE49-F238E27FC236}">
                <a16:creationId xmlns:a16="http://schemas.microsoft.com/office/drawing/2014/main" id="{C13A2B86-F3DA-CB31-EB62-38F581DA4F1A}"/>
              </a:ext>
            </a:extLst>
          </p:cNvPr>
          <p:cNvSpPr/>
          <p:nvPr/>
        </p:nvSpPr>
        <p:spPr>
          <a:xfrm>
            <a:off x="3725298" y="1465059"/>
            <a:ext cx="628709" cy="641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24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GB" sz="2400" b="1" baseline="-25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</a:p>
        </p:txBody>
      </p:sp>
      <p:sp>
        <p:nvSpPr>
          <p:cNvPr id="26" name="Google Shape;210;p20">
            <a:extLst>
              <a:ext uri="{FF2B5EF4-FFF2-40B4-BE49-F238E27FC236}">
                <a16:creationId xmlns:a16="http://schemas.microsoft.com/office/drawing/2014/main" id="{61BF84E7-D566-1B36-B010-33FD2934DDA6}"/>
              </a:ext>
            </a:extLst>
          </p:cNvPr>
          <p:cNvSpPr/>
          <p:nvPr/>
        </p:nvSpPr>
        <p:spPr>
          <a:xfrm>
            <a:off x="4802149" y="1465059"/>
            <a:ext cx="628709" cy="64138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GB" sz="2400" b="1" baseline="-250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</a:p>
        </p:txBody>
      </p:sp>
      <p:sp>
        <p:nvSpPr>
          <p:cNvPr id="27" name="Google Shape;210;p20">
            <a:extLst>
              <a:ext uri="{FF2B5EF4-FFF2-40B4-BE49-F238E27FC236}">
                <a16:creationId xmlns:a16="http://schemas.microsoft.com/office/drawing/2014/main" id="{818D0990-3370-B9B8-BBAD-60919B8738D8}"/>
              </a:ext>
            </a:extLst>
          </p:cNvPr>
          <p:cNvSpPr/>
          <p:nvPr/>
        </p:nvSpPr>
        <p:spPr>
          <a:xfrm>
            <a:off x="5878999" y="1465059"/>
            <a:ext cx="628709" cy="641384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GB" sz="2400" b="1" baseline="-250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</a:p>
        </p:txBody>
      </p:sp>
      <p:sp>
        <p:nvSpPr>
          <p:cNvPr id="28" name="Google Shape;210;p20">
            <a:extLst>
              <a:ext uri="{FF2B5EF4-FFF2-40B4-BE49-F238E27FC236}">
                <a16:creationId xmlns:a16="http://schemas.microsoft.com/office/drawing/2014/main" id="{3A85FDD9-5088-77A5-734A-659E8F5F7749}"/>
              </a:ext>
            </a:extLst>
          </p:cNvPr>
          <p:cNvSpPr/>
          <p:nvPr/>
        </p:nvSpPr>
        <p:spPr>
          <a:xfrm>
            <a:off x="6955849" y="3588970"/>
            <a:ext cx="628709" cy="641384"/>
          </a:xfrm>
          <a:prstGeom prst="rect">
            <a:avLst/>
          </a:prstGeom>
          <a:solidFill>
            <a:schemeClr val="accent1">
              <a:lumMod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GB" sz="2400" b="1" baseline="-250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9B2DE7-498E-907E-60BA-B7CB4F1A70FF}"/>
              </a:ext>
            </a:extLst>
          </p:cNvPr>
          <p:cNvCxnSpPr>
            <a:stCxn id="3" idx="0"/>
            <a:endCxn id="24" idx="2"/>
          </p:cNvCxnSpPr>
          <p:nvPr/>
        </p:nvCxnSpPr>
        <p:spPr>
          <a:xfrm flipV="1">
            <a:off x="2962802" y="2106443"/>
            <a:ext cx="0" cy="1496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E0557C-B8F2-26C9-20E5-58039B8815FB}"/>
              </a:ext>
            </a:extLst>
          </p:cNvPr>
          <p:cNvCxnSpPr>
            <a:cxnSpLocks/>
            <a:stCxn id="11" idx="0"/>
            <a:endCxn id="25" idx="2"/>
          </p:cNvCxnSpPr>
          <p:nvPr/>
        </p:nvCxnSpPr>
        <p:spPr>
          <a:xfrm flipV="1">
            <a:off x="4039653" y="2106443"/>
            <a:ext cx="0" cy="1496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43DE9E-E123-4D6B-E2DB-E534E601BFDA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5116503" y="2092681"/>
            <a:ext cx="0" cy="1510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5DD82E-6865-A77B-5752-6419DC42D5F8}"/>
              </a:ext>
            </a:extLst>
          </p:cNvPr>
          <p:cNvCxnSpPr>
            <a:cxnSpLocks/>
          </p:cNvCxnSpPr>
          <p:nvPr/>
        </p:nvCxnSpPr>
        <p:spPr>
          <a:xfrm flipV="1">
            <a:off x="6193353" y="2092681"/>
            <a:ext cx="0" cy="1510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110CD9C-CE89-0294-F223-F9CAD4DD3002}"/>
              </a:ext>
            </a:extLst>
          </p:cNvPr>
          <p:cNvSpPr/>
          <p:nvPr/>
        </p:nvSpPr>
        <p:spPr>
          <a:xfrm>
            <a:off x="2648448" y="2418022"/>
            <a:ext cx="3859260" cy="7481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GPT</a:t>
            </a:r>
          </a:p>
        </p:txBody>
      </p:sp>
    </p:spTree>
    <p:extLst>
      <p:ext uri="{BB962C8B-B14F-4D97-AF65-F5344CB8AC3E}">
        <p14:creationId xmlns:p14="http://schemas.microsoft.com/office/powerpoint/2010/main" val="1167759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9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How does GPT work:</a:t>
            </a:r>
            <a:br>
              <a:rPr lang="en-US" dirty="0"/>
            </a:br>
            <a:r>
              <a:rPr lang="en-US" dirty="0"/>
              <a:t>Language Modeling Task</a:t>
            </a:r>
            <a:endParaRPr sz="2600" dirty="0"/>
          </a:p>
        </p:txBody>
      </p:sp>
      <p:sp>
        <p:nvSpPr>
          <p:cNvPr id="54" name="Google Shape;207;p20">
            <a:extLst>
              <a:ext uri="{FF2B5EF4-FFF2-40B4-BE49-F238E27FC236}">
                <a16:creationId xmlns:a16="http://schemas.microsoft.com/office/drawing/2014/main" id="{E3F2FE25-EBF7-E0DE-4B35-D69D709E86EC}"/>
              </a:ext>
            </a:extLst>
          </p:cNvPr>
          <p:cNvSpPr/>
          <p:nvPr/>
        </p:nvSpPr>
        <p:spPr>
          <a:xfrm>
            <a:off x="141203" y="1772810"/>
            <a:ext cx="428896" cy="43754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" sz="700" b="1" baseline="-25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700" b="1" baseline="-25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208;p20">
            <a:extLst>
              <a:ext uri="{FF2B5EF4-FFF2-40B4-BE49-F238E27FC236}">
                <a16:creationId xmlns:a16="http://schemas.microsoft.com/office/drawing/2014/main" id="{B387B5D9-007F-9671-0D3F-07B62094FA7D}"/>
              </a:ext>
            </a:extLst>
          </p:cNvPr>
          <p:cNvSpPr/>
          <p:nvPr/>
        </p:nvSpPr>
        <p:spPr>
          <a:xfrm>
            <a:off x="141203" y="2289499"/>
            <a:ext cx="428896" cy="437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7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GB" sz="700" b="1" baseline="-25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</a:p>
        </p:txBody>
      </p:sp>
      <p:sp>
        <p:nvSpPr>
          <p:cNvPr id="56" name="Google Shape;209;p20">
            <a:extLst>
              <a:ext uri="{FF2B5EF4-FFF2-40B4-BE49-F238E27FC236}">
                <a16:creationId xmlns:a16="http://schemas.microsoft.com/office/drawing/2014/main" id="{FB9798F8-3D84-8852-D952-A9FE5061A911}"/>
              </a:ext>
            </a:extLst>
          </p:cNvPr>
          <p:cNvSpPr/>
          <p:nvPr/>
        </p:nvSpPr>
        <p:spPr>
          <a:xfrm>
            <a:off x="141203" y="2827176"/>
            <a:ext cx="428896" cy="437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700" b="1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GB" sz="700" b="1" baseline="-25000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</a:p>
        </p:txBody>
      </p:sp>
      <p:sp>
        <p:nvSpPr>
          <p:cNvPr id="57" name="Google Shape;210;p20">
            <a:extLst>
              <a:ext uri="{FF2B5EF4-FFF2-40B4-BE49-F238E27FC236}">
                <a16:creationId xmlns:a16="http://schemas.microsoft.com/office/drawing/2014/main" id="{7C5C2519-566F-D15A-6369-9522AC8C94C4}"/>
              </a:ext>
            </a:extLst>
          </p:cNvPr>
          <p:cNvSpPr/>
          <p:nvPr/>
        </p:nvSpPr>
        <p:spPr>
          <a:xfrm>
            <a:off x="136339" y="3390494"/>
            <a:ext cx="428896" cy="43754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GB" sz="7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GB" sz="700" b="1" baseline="-25000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14630CD-2AF6-8074-6FC0-990F08790D12}"/>
              </a:ext>
            </a:extLst>
          </p:cNvPr>
          <p:cNvSpPr/>
          <p:nvPr/>
        </p:nvSpPr>
        <p:spPr>
          <a:xfrm>
            <a:off x="820347" y="1745451"/>
            <a:ext cx="1143100" cy="208258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Embeddings</a:t>
            </a:r>
          </a:p>
          <a:p>
            <a:pPr algn="ctr"/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Matrix </a:t>
            </a:r>
          </a:p>
        </p:txBody>
      </p:sp>
      <p:sp>
        <p:nvSpPr>
          <p:cNvPr id="59" name="Google Shape;207;p20">
            <a:extLst>
              <a:ext uri="{FF2B5EF4-FFF2-40B4-BE49-F238E27FC236}">
                <a16:creationId xmlns:a16="http://schemas.microsoft.com/office/drawing/2014/main" id="{84C03692-746D-9154-FF96-1EAC7E5B3C13}"/>
              </a:ext>
            </a:extLst>
          </p:cNvPr>
          <p:cNvSpPr/>
          <p:nvPr/>
        </p:nvSpPr>
        <p:spPr>
          <a:xfrm>
            <a:off x="2161424" y="3919665"/>
            <a:ext cx="952676" cy="43754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1" baseline="-25000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Position Embeddings</a:t>
            </a:r>
            <a:endParaRPr sz="700" b="1" baseline="-25000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37BEC18-8C37-5D18-638B-613E556D685C}"/>
              </a:ext>
            </a:extLst>
          </p:cNvPr>
          <p:cNvCxnSpPr>
            <a:stCxn id="54" idx="3"/>
          </p:cNvCxnSpPr>
          <p:nvPr/>
        </p:nvCxnSpPr>
        <p:spPr>
          <a:xfrm>
            <a:off x="570099" y="1991581"/>
            <a:ext cx="25024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09D7735-8059-6091-EA8E-5D2910BFD326}"/>
              </a:ext>
            </a:extLst>
          </p:cNvPr>
          <p:cNvCxnSpPr/>
          <p:nvPr/>
        </p:nvCxnSpPr>
        <p:spPr>
          <a:xfrm>
            <a:off x="570099" y="2525176"/>
            <a:ext cx="25024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8AE3BA8-E593-30DA-C2A3-AB255891892B}"/>
              </a:ext>
            </a:extLst>
          </p:cNvPr>
          <p:cNvCxnSpPr/>
          <p:nvPr/>
        </p:nvCxnSpPr>
        <p:spPr>
          <a:xfrm>
            <a:off x="570099" y="3045948"/>
            <a:ext cx="25024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6ABF23F-C4B7-686C-A664-DD6DA5A62712}"/>
              </a:ext>
            </a:extLst>
          </p:cNvPr>
          <p:cNvCxnSpPr/>
          <p:nvPr/>
        </p:nvCxnSpPr>
        <p:spPr>
          <a:xfrm>
            <a:off x="570099" y="3609265"/>
            <a:ext cx="250247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2" name="Rectangle 191">
            <a:extLst>
              <a:ext uri="{FF2B5EF4-FFF2-40B4-BE49-F238E27FC236}">
                <a16:creationId xmlns:a16="http://schemas.microsoft.com/office/drawing/2014/main" id="{EACEDDDD-98AC-D77E-9E3A-EFD737018F61}"/>
              </a:ext>
            </a:extLst>
          </p:cNvPr>
          <p:cNvSpPr/>
          <p:nvPr/>
        </p:nvSpPr>
        <p:spPr>
          <a:xfrm>
            <a:off x="2509173" y="2614675"/>
            <a:ext cx="227867" cy="344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+</a:t>
            </a:r>
            <a:endParaRPr lang="en-US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ACF83FE1-73DE-52A9-2795-0C6E7B5B4D3F}"/>
              </a:ext>
            </a:extLst>
          </p:cNvPr>
          <p:cNvCxnSpPr>
            <a:cxnSpLocks/>
            <a:stCxn id="59" idx="0"/>
            <a:endCxn id="192" idx="2"/>
          </p:cNvCxnSpPr>
          <p:nvPr/>
        </p:nvCxnSpPr>
        <p:spPr>
          <a:xfrm flipH="1" flipV="1">
            <a:off x="2623107" y="2958810"/>
            <a:ext cx="14655" cy="96085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A0767F9F-49E1-052B-9FF3-4F6E9E2201A5}"/>
              </a:ext>
            </a:extLst>
          </p:cNvPr>
          <p:cNvCxnSpPr>
            <a:cxnSpLocks/>
            <a:stCxn id="192" idx="3"/>
            <a:endCxn id="200" idx="1"/>
          </p:cNvCxnSpPr>
          <p:nvPr/>
        </p:nvCxnSpPr>
        <p:spPr>
          <a:xfrm flipV="1">
            <a:off x="2737040" y="1977021"/>
            <a:ext cx="191993" cy="8097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B260B3DA-FDEF-D29E-26B3-B5078D64F270}"/>
              </a:ext>
            </a:extLst>
          </p:cNvPr>
          <p:cNvCxnSpPr>
            <a:cxnSpLocks/>
            <a:stCxn id="192" idx="3"/>
            <a:endCxn id="199" idx="1"/>
          </p:cNvCxnSpPr>
          <p:nvPr/>
        </p:nvCxnSpPr>
        <p:spPr>
          <a:xfrm flipV="1">
            <a:off x="2737040" y="2470522"/>
            <a:ext cx="191994" cy="31622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0A6BE6C3-F9C4-F62D-2AFA-27E31A354C31}"/>
              </a:ext>
            </a:extLst>
          </p:cNvPr>
          <p:cNvCxnSpPr>
            <a:cxnSpLocks/>
            <a:stCxn id="192" idx="3"/>
            <a:endCxn id="201" idx="1"/>
          </p:cNvCxnSpPr>
          <p:nvPr/>
        </p:nvCxnSpPr>
        <p:spPr>
          <a:xfrm>
            <a:off x="2737040" y="2786743"/>
            <a:ext cx="191994" cy="17447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7C5C7026-5763-CEC7-3455-8AC244F20519}"/>
              </a:ext>
            </a:extLst>
          </p:cNvPr>
          <p:cNvCxnSpPr>
            <a:cxnSpLocks/>
            <a:stCxn id="192" idx="3"/>
            <a:endCxn id="198" idx="1"/>
          </p:cNvCxnSpPr>
          <p:nvPr/>
        </p:nvCxnSpPr>
        <p:spPr>
          <a:xfrm>
            <a:off x="2737040" y="2786743"/>
            <a:ext cx="191993" cy="7003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50FF7C97-2794-89A6-313E-A0E939E66ACA}"/>
              </a:ext>
            </a:extLst>
          </p:cNvPr>
          <p:cNvSpPr/>
          <p:nvPr/>
        </p:nvSpPr>
        <p:spPr>
          <a:xfrm>
            <a:off x="2929033" y="3359314"/>
            <a:ext cx="376370" cy="2554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en-US" sz="7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r>
              <a:rPr lang="en-US" sz="700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(0)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C8EC09A-B6FF-ABC5-24F1-E7CB0ACCF86E}"/>
              </a:ext>
            </a:extLst>
          </p:cNvPr>
          <p:cNvSpPr/>
          <p:nvPr/>
        </p:nvSpPr>
        <p:spPr>
          <a:xfrm>
            <a:off x="2929034" y="2342790"/>
            <a:ext cx="370135" cy="2554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ru-RU" sz="7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700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(0)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9502C24-5911-D6B1-1A6A-FB95F1C08E2B}"/>
              </a:ext>
            </a:extLst>
          </p:cNvPr>
          <p:cNvSpPr/>
          <p:nvPr/>
        </p:nvSpPr>
        <p:spPr>
          <a:xfrm>
            <a:off x="2929033" y="1849289"/>
            <a:ext cx="370135" cy="2554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ru-RU" sz="7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700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(0)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B2300CDD-15AE-57BC-4C9D-0197A173C2C6}"/>
              </a:ext>
            </a:extLst>
          </p:cNvPr>
          <p:cNvSpPr/>
          <p:nvPr/>
        </p:nvSpPr>
        <p:spPr>
          <a:xfrm>
            <a:off x="2929034" y="2833486"/>
            <a:ext cx="370135" cy="2554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ru-RU" sz="7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700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(0)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8B68BB0-BA91-8F73-69AA-00570E4B440B}"/>
              </a:ext>
            </a:extLst>
          </p:cNvPr>
          <p:cNvSpPr/>
          <p:nvPr/>
        </p:nvSpPr>
        <p:spPr>
          <a:xfrm>
            <a:off x="3474688" y="1772811"/>
            <a:ext cx="765553" cy="1943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Transformer Block 1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E49F8C75-AC71-6B3F-B14C-302DAA3BB0A1}"/>
              </a:ext>
            </a:extLst>
          </p:cNvPr>
          <p:cNvCxnSpPr>
            <a:cxnSpLocks/>
            <a:stCxn id="200" idx="3"/>
          </p:cNvCxnSpPr>
          <p:nvPr/>
        </p:nvCxnSpPr>
        <p:spPr>
          <a:xfrm>
            <a:off x="3299168" y="1977021"/>
            <a:ext cx="1755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1F6A8786-BCDC-C405-0C4E-168F605634E8}"/>
              </a:ext>
            </a:extLst>
          </p:cNvPr>
          <p:cNvCxnSpPr/>
          <p:nvPr/>
        </p:nvCxnSpPr>
        <p:spPr>
          <a:xfrm>
            <a:off x="3305404" y="2469120"/>
            <a:ext cx="1755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3F10731-BCBD-3EAC-2C10-625E221B7C17}"/>
              </a:ext>
            </a:extLst>
          </p:cNvPr>
          <p:cNvCxnSpPr/>
          <p:nvPr/>
        </p:nvCxnSpPr>
        <p:spPr>
          <a:xfrm>
            <a:off x="3299168" y="2961219"/>
            <a:ext cx="1755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5A416CF-0834-CB7D-3220-5A42CB6776C7}"/>
              </a:ext>
            </a:extLst>
          </p:cNvPr>
          <p:cNvCxnSpPr/>
          <p:nvPr/>
        </p:nvCxnSpPr>
        <p:spPr>
          <a:xfrm>
            <a:off x="3305404" y="3487046"/>
            <a:ext cx="1755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5B5DBA1A-A724-C10B-9429-176F7E7CE52D}"/>
              </a:ext>
            </a:extLst>
          </p:cNvPr>
          <p:cNvCxnSpPr>
            <a:cxnSpLocks/>
          </p:cNvCxnSpPr>
          <p:nvPr/>
        </p:nvCxnSpPr>
        <p:spPr>
          <a:xfrm>
            <a:off x="4240241" y="1975599"/>
            <a:ext cx="1755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9D170AE8-C04E-67AC-4DFC-90741C4E0E74}"/>
              </a:ext>
            </a:extLst>
          </p:cNvPr>
          <p:cNvCxnSpPr/>
          <p:nvPr/>
        </p:nvCxnSpPr>
        <p:spPr>
          <a:xfrm>
            <a:off x="4240241" y="2459325"/>
            <a:ext cx="1755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30038707-590B-503E-AD53-2CA31268DF20}"/>
              </a:ext>
            </a:extLst>
          </p:cNvPr>
          <p:cNvCxnSpPr/>
          <p:nvPr/>
        </p:nvCxnSpPr>
        <p:spPr>
          <a:xfrm>
            <a:off x="4240241" y="2971496"/>
            <a:ext cx="1755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E1E8E14-F2C9-D7B1-8CC3-F12020039ACC}"/>
              </a:ext>
            </a:extLst>
          </p:cNvPr>
          <p:cNvCxnSpPr/>
          <p:nvPr/>
        </p:nvCxnSpPr>
        <p:spPr>
          <a:xfrm>
            <a:off x="4237122" y="3487046"/>
            <a:ext cx="1755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0481CAD1-A251-16A3-8FAF-0568F674C301}"/>
              </a:ext>
            </a:extLst>
          </p:cNvPr>
          <p:cNvSpPr txBox="1"/>
          <p:nvPr/>
        </p:nvSpPr>
        <p:spPr>
          <a:xfrm>
            <a:off x="4338662" y="2636130"/>
            <a:ext cx="3284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…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E72C07EA-FD56-DC22-C56D-E1F9665874FE}"/>
              </a:ext>
            </a:extLst>
          </p:cNvPr>
          <p:cNvSpPr/>
          <p:nvPr/>
        </p:nvSpPr>
        <p:spPr>
          <a:xfrm>
            <a:off x="4689488" y="1740686"/>
            <a:ext cx="765553" cy="1943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Transformer Block N</a:t>
            </a: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05FA7FED-C9FF-137B-653E-30B08D8E65C7}"/>
              </a:ext>
            </a:extLst>
          </p:cNvPr>
          <p:cNvCxnSpPr>
            <a:cxnSpLocks/>
          </p:cNvCxnSpPr>
          <p:nvPr/>
        </p:nvCxnSpPr>
        <p:spPr>
          <a:xfrm>
            <a:off x="5455042" y="1943474"/>
            <a:ext cx="1755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BB2FF37D-EB19-32AF-6734-315C1188CE92}"/>
              </a:ext>
            </a:extLst>
          </p:cNvPr>
          <p:cNvCxnSpPr/>
          <p:nvPr/>
        </p:nvCxnSpPr>
        <p:spPr>
          <a:xfrm>
            <a:off x="5455042" y="2427200"/>
            <a:ext cx="1755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E2AEF3BE-C3AF-9A31-7EA6-33236892722D}"/>
              </a:ext>
            </a:extLst>
          </p:cNvPr>
          <p:cNvCxnSpPr/>
          <p:nvPr/>
        </p:nvCxnSpPr>
        <p:spPr>
          <a:xfrm>
            <a:off x="5455042" y="2939371"/>
            <a:ext cx="1755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A3E13FD7-5D0F-FAD5-4102-A87381B64926}"/>
              </a:ext>
            </a:extLst>
          </p:cNvPr>
          <p:cNvCxnSpPr/>
          <p:nvPr/>
        </p:nvCxnSpPr>
        <p:spPr>
          <a:xfrm>
            <a:off x="5451924" y="3454921"/>
            <a:ext cx="1755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1" name="Rectangle 230">
            <a:extLst>
              <a:ext uri="{FF2B5EF4-FFF2-40B4-BE49-F238E27FC236}">
                <a16:creationId xmlns:a16="http://schemas.microsoft.com/office/drawing/2014/main" id="{DB5EB7E3-A180-8FE7-EC4F-926E9B0F2A6A}"/>
              </a:ext>
            </a:extLst>
          </p:cNvPr>
          <p:cNvSpPr/>
          <p:nvPr/>
        </p:nvSpPr>
        <p:spPr>
          <a:xfrm>
            <a:off x="5624325" y="3307641"/>
            <a:ext cx="376370" cy="2554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ru-RU" sz="7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r>
              <a:rPr lang="en-US" sz="700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(N)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A64BEA0D-D37F-0A01-78BC-835C9769E16D}"/>
              </a:ext>
            </a:extLst>
          </p:cNvPr>
          <p:cNvSpPr/>
          <p:nvPr/>
        </p:nvSpPr>
        <p:spPr>
          <a:xfrm>
            <a:off x="5627443" y="2327424"/>
            <a:ext cx="370135" cy="2554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ru-RU" sz="7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700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(N)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0F960F6E-C6EF-5F17-9440-5BE3BF8AC9DE}"/>
              </a:ext>
            </a:extLst>
          </p:cNvPr>
          <p:cNvSpPr/>
          <p:nvPr/>
        </p:nvSpPr>
        <p:spPr>
          <a:xfrm>
            <a:off x="5627443" y="1823625"/>
            <a:ext cx="370135" cy="2554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ru-RU" sz="7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700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(N)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5F48A30E-59E3-8F17-CEE8-2EDF868EF9CD}"/>
              </a:ext>
            </a:extLst>
          </p:cNvPr>
          <p:cNvSpPr/>
          <p:nvPr/>
        </p:nvSpPr>
        <p:spPr>
          <a:xfrm>
            <a:off x="5627443" y="2819522"/>
            <a:ext cx="370135" cy="2554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</a:t>
            </a:r>
            <a:r>
              <a:rPr lang="ru-RU" sz="7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700" baseline="30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(N)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538B9DC2-F532-A999-CAB0-609C513D0DE2}"/>
              </a:ext>
            </a:extLst>
          </p:cNvPr>
          <p:cNvSpPr/>
          <p:nvPr/>
        </p:nvSpPr>
        <p:spPr>
          <a:xfrm>
            <a:off x="2023122" y="3347358"/>
            <a:ext cx="376370" cy="2554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E’</a:t>
            </a:r>
            <a:r>
              <a:rPr lang="en-US" sz="7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  <a:endParaRPr lang="en-US" sz="700" baseline="30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4E376C63-D13E-23F2-75D8-DBB58733C84E}"/>
              </a:ext>
            </a:extLst>
          </p:cNvPr>
          <p:cNvSpPr/>
          <p:nvPr/>
        </p:nvSpPr>
        <p:spPr>
          <a:xfrm>
            <a:off x="2023123" y="2330835"/>
            <a:ext cx="370135" cy="2554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E’</a:t>
            </a:r>
            <a:r>
              <a:rPr lang="ru-RU" sz="7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700" baseline="30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AD50F710-0096-07DC-1C1A-7D5479A073D0}"/>
              </a:ext>
            </a:extLst>
          </p:cNvPr>
          <p:cNvSpPr/>
          <p:nvPr/>
        </p:nvSpPr>
        <p:spPr>
          <a:xfrm>
            <a:off x="2018986" y="1878279"/>
            <a:ext cx="370135" cy="2554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E’</a:t>
            </a:r>
            <a:r>
              <a:rPr lang="ru-RU" sz="7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700" baseline="30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BBEBA7B2-C79E-0401-68DC-D1729F8B76E6}"/>
              </a:ext>
            </a:extLst>
          </p:cNvPr>
          <p:cNvSpPr/>
          <p:nvPr/>
        </p:nvSpPr>
        <p:spPr>
          <a:xfrm>
            <a:off x="2023123" y="2821531"/>
            <a:ext cx="370135" cy="2554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E’</a:t>
            </a:r>
            <a:r>
              <a:rPr lang="ru-RU" sz="700" baseline="-25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700" baseline="30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4AC4C40E-10E4-A584-D278-0C58042849CD}"/>
              </a:ext>
            </a:extLst>
          </p:cNvPr>
          <p:cNvCxnSpPr>
            <a:stCxn id="237" idx="3"/>
            <a:endCxn id="192" idx="1"/>
          </p:cNvCxnSpPr>
          <p:nvPr/>
        </p:nvCxnSpPr>
        <p:spPr>
          <a:xfrm>
            <a:off x="2389121" y="2006011"/>
            <a:ext cx="120052" cy="78073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74A18D5E-4BAD-1EC9-F2C1-A84F077F8DD5}"/>
              </a:ext>
            </a:extLst>
          </p:cNvPr>
          <p:cNvCxnSpPr>
            <a:stCxn id="236" idx="3"/>
            <a:endCxn id="192" idx="1"/>
          </p:cNvCxnSpPr>
          <p:nvPr/>
        </p:nvCxnSpPr>
        <p:spPr>
          <a:xfrm>
            <a:off x="2393258" y="2458567"/>
            <a:ext cx="115915" cy="32817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D7B0800F-6CB7-2B2D-7DBF-014C3A2BC4B1}"/>
              </a:ext>
            </a:extLst>
          </p:cNvPr>
          <p:cNvCxnSpPr>
            <a:stCxn id="238" idx="3"/>
            <a:endCxn id="192" idx="1"/>
          </p:cNvCxnSpPr>
          <p:nvPr/>
        </p:nvCxnSpPr>
        <p:spPr>
          <a:xfrm flipV="1">
            <a:off x="2393258" y="2786743"/>
            <a:ext cx="115915" cy="16252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0C182F9A-F577-6D12-4CFE-9A3AC6D3E19D}"/>
              </a:ext>
            </a:extLst>
          </p:cNvPr>
          <p:cNvCxnSpPr>
            <a:stCxn id="235" idx="3"/>
            <a:endCxn id="192" idx="1"/>
          </p:cNvCxnSpPr>
          <p:nvPr/>
        </p:nvCxnSpPr>
        <p:spPr>
          <a:xfrm flipV="1">
            <a:off x="2399492" y="2786743"/>
            <a:ext cx="109681" cy="68834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774CC19E-0EA7-B37A-AACE-2243BB14A454}"/>
              </a:ext>
            </a:extLst>
          </p:cNvPr>
          <p:cNvCxnSpPr>
            <a:cxnSpLocks/>
            <a:endCxn id="237" idx="1"/>
          </p:cNvCxnSpPr>
          <p:nvPr/>
        </p:nvCxnSpPr>
        <p:spPr>
          <a:xfrm>
            <a:off x="1963447" y="2006011"/>
            <a:ext cx="5553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613C9E91-431D-4BA0-355A-7417F089D90D}"/>
              </a:ext>
            </a:extLst>
          </p:cNvPr>
          <p:cNvCxnSpPr>
            <a:cxnSpLocks/>
            <a:endCxn id="236" idx="1"/>
          </p:cNvCxnSpPr>
          <p:nvPr/>
        </p:nvCxnSpPr>
        <p:spPr>
          <a:xfrm>
            <a:off x="1951582" y="2458567"/>
            <a:ext cx="7154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659DF5F5-5D67-6773-166C-D0DF16E433D3}"/>
              </a:ext>
            </a:extLst>
          </p:cNvPr>
          <p:cNvCxnSpPr>
            <a:cxnSpLocks/>
          </p:cNvCxnSpPr>
          <p:nvPr/>
        </p:nvCxnSpPr>
        <p:spPr>
          <a:xfrm>
            <a:off x="1947445" y="2947205"/>
            <a:ext cx="7154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43924CBC-3BF2-8775-A0F2-03C82131F8B5}"/>
              </a:ext>
            </a:extLst>
          </p:cNvPr>
          <p:cNvCxnSpPr>
            <a:cxnSpLocks/>
          </p:cNvCxnSpPr>
          <p:nvPr/>
        </p:nvCxnSpPr>
        <p:spPr>
          <a:xfrm>
            <a:off x="1947445" y="3483114"/>
            <a:ext cx="71541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3" name="Rectangle 252">
            <a:extLst>
              <a:ext uri="{FF2B5EF4-FFF2-40B4-BE49-F238E27FC236}">
                <a16:creationId xmlns:a16="http://schemas.microsoft.com/office/drawing/2014/main" id="{DEEBAE47-9877-D43C-8B92-EC386B7D8C8B}"/>
              </a:ext>
            </a:extLst>
          </p:cNvPr>
          <p:cNvSpPr/>
          <p:nvPr/>
        </p:nvSpPr>
        <p:spPr>
          <a:xfrm>
            <a:off x="6542210" y="1814107"/>
            <a:ext cx="524935" cy="2649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Scores</a:t>
            </a:r>
            <a:r>
              <a:rPr lang="en-US" sz="7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29052AAC-0C2B-85BC-47D6-2B83CC4BACBA}"/>
              </a:ext>
            </a:extLst>
          </p:cNvPr>
          <p:cNvSpPr/>
          <p:nvPr/>
        </p:nvSpPr>
        <p:spPr>
          <a:xfrm>
            <a:off x="6169979" y="2532924"/>
            <a:ext cx="227867" cy="344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6CFCFB33-DBFA-3D5F-0318-B5A1A2CA0D9F}"/>
              </a:ext>
            </a:extLst>
          </p:cNvPr>
          <p:cNvSpPr/>
          <p:nvPr/>
        </p:nvSpPr>
        <p:spPr>
          <a:xfrm>
            <a:off x="6543498" y="2301147"/>
            <a:ext cx="524935" cy="2649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Scores</a:t>
            </a:r>
            <a:r>
              <a:rPr lang="en-US" sz="7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1F6D145-A586-4627-8E5B-769A0D353788}"/>
              </a:ext>
            </a:extLst>
          </p:cNvPr>
          <p:cNvSpPr/>
          <p:nvPr/>
        </p:nvSpPr>
        <p:spPr>
          <a:xfrm>
            <a:off x="6542175" y="2806880"/>
            <a:ext cx="524935" cy="2649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Scores</a:t>
            </a:r>
            <a:r>
              <a:rPr lang="en-US" sz="7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9FB9C0D5-BC24-4BAA-D46B-E194673EE1BF}"/>
              </a:ext>
            </a:extLst>
          </p:cNvPr>
          <p:cNvSpPr/>
          <p:nvPr/>
        </p:nvSpPr>
        <p:spPr>
          <a:xfrm>
            <a:off x="6542175" y="3298123"/>
            <a:ext cx="524935" cy="2649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Scores</a:t>
            </a:r>
            <a:r>
              <a:rPr lang="en-US" sz="700" baseline="-25000" dirty="0" err="1">
                <a:solidFill>
                  <a:schemeClr val="tx1"/>
                </a:solidFill>
              </a:rPr>
              <a:t>s</a:t>
            </a:r>
            <a:endParaRPr lang="en-US" sz="700" baseline="-25000" dirty="0">
              <a:solidFill>
                <a:schemeClr val="tx1"/>
              </a:solidFill>
            </a:endParaRP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DA47A6CA-BF1F-F44A-3713-191DECCCCD28}"/>
              </a:ext>
            </a:extLst>
          </p:cNvPr>
          <p:cNvCxnSpPr>
            <a:cxnSpLocks/>
            <a:endCxn id="254" idx="1"/>
          </p:cNvCxnSpPr>
          <p:nvPr/>
        </p:nvCxnSpPr>
        <p:spPr>
          <a:xfrm>
            <a:off x="5994460" y="1966664"/>
            <a:ext cx="175519" cy="73832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D7B006C4-A360-E307-9FED-D115F3206EE4}"/>
              </a:ext>
            </a:extLst>
          </p:cNvPr>
          <p:cNvCxnSpPr>
            <a:cxnSpLocks/>
            <a:stCxn id="232" idx="3"/>
            <a:endCxn id="254" idx="1"/>
          </p:cNvCxnSpPr>
          <p:nvPr/>
        </p:nvCxnSpPr>
        <p:spPr>
          <a:xfrm>
            <a:off x="5997578" y="2455156"/>
            <a:ext cx="172401" cy="24983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455CB52B-AE04-6DA5-7AE7-19E8E57BAE98}"/>
              </a:ext>
            </a:extLst>
          </p:cNvPr>
          <p:cNvCxnSpPr>
            <a:cxnSpLocks/>
            <a:endCxn id="254" idx="1"/>
          </p:cNvCxnSpPr>
          <p:nvPr/>
        </p:nvCxnSpPr>
        <p:spPr>
          <a:xfrm flipV="1">
            <a:off x="5997578" y="2704992"/>
            <a:ext cx="172401" cy="22428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29765E0A-656A-3857-3A41-B313E66ACC39}"/>
              </a:ext>
            </a:extLst>
          </p:cNvPr>
          <p:cNvCxnSpPr>
            <a:cxnSpLocks/>
            <a:endCxn id="254" idx="1"/>
          </p:cNvCxnSpPr>
          <p:nvPr/>
        </p:nvCxnSpPr>
        <p:spPr>
          <a:xfrm flipV="1">
            <a:off x="5997578" y="2704992"/>
            <a:ext cx="172401" cy="74185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273BDEC5-CC26-68DE-1336-E682223DCAAF}"/>
              </a:ext>
            </a:extLst>
          </p:cNvPr>
          <p:cNvCxnSpPr>
            <a:stCxn id="254" idx="3"/>
            <a:endCxn id="253" idx="1"/>
          </p:cNvCxnSpPr>
          <p:nvPr/>
        </p:nvCxnSpPr>
        <p:spPr>
          <a:xfrm flipV="1">
            <a:off x="6397846" y="1946598"/>
            <a:ext cx="144364" cy="75839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465C43BC-3C1A-9568-0579-5D532F1286A7}"/>
              </a:ext>
            </a:extLst>
          </p:cNvPr>
          <p:cNvCxnSpPr>
            <a:stCxn id="254" idx="3"/>
            <a:endCxn id="255" idx="1"/>
          </p:cNvCxnSpPr>
          <p:nvPr/>
        </p:nvCxnSpPr>
        <p:spPr>
          <a:xfrm flipV="1">
            <a:off x="6397846" y="2433638"/>
            <a:ext cx="145652" cy="27135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31884D73-36EC-3D56-091A-1FC2F28CDA83}"/>
              </a:ext>
            </a:extLst>
          </p:cNvPr>
          <p:cNvCxnSpPr>
            <a:stCxn id="254" idx="3"/>
            <a:endCxn id="256" idx="1"/>
          </p:cNvCxnSpPr>
          <p:nvPr/>
        </p:nvCxnSpPr>
        <p:spPr>
          <a:xfrm>
            <a:off x="6397846" y="2704992"/>
            <a:ext cx="144329" cy="23437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7B21473D-D706-9D02-1982-3D3D0EABB11F}"/>
              </a:ext>
            </a:extLst>
          </p:cNvPr>
          <p:cNvCxnSpPr>
            <a:stCxn id="254" idx="3"/>
            <a:endCxn id="257" idx="1"/>
          </p:cNvCxnSpPr>
          <p:nvPr/>
        </p:nvCxnSpPr>
        <p:spPr>
          <a:xfrm>
            <a:off x="6397846" y="2704992"/>
            <a:ext cx="144329" cy="72562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1FFA591-8763-E74F-33DF-D95FFF06A7E1}"/>
              </a:ext>
            </a:extLst>
          </p:cNvPr>
          <p:cNvSpPr/>
          <p:nvPr/>
        </p:nvSpPr>
        <p:spPr>
          <a:xfrm>
            <a:off x="8002730" y="1780703"/>
            <a:ext cx="950711" cy="2649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P</a:t>
            </a:r>
            <a:r>
              <a:rPr lang="en-US" sz="700" baseline="-25000" dirty="0">
                <a:solidFill>
                  <a:schemeClr val="tx1"/>
                </a:solidFill>
              </a:rPr>
              <a:t>1</a:t>
            </a:r>
            <a:r>
              <a:rPr lang="en-US" sz="700" dirty="0">
                <a:solidFill>
                  <a:schemeClr val="tx1"/>
                </a:solidFill>
              </a:rPr>
              <a:t>=(p</a:t>
            </a:r>
            <a:r>
              <a:rPr lang="en-US" sz="700" baseline="-25000" dirty="0">
                <a:solidFill>
                  <a:schemeClr val="tx1"/>
                </a:solidFill>
              </a:rPr>
              <a:t>11</a:t>
            </a:r>
            <a:r>
              <a:rPr lang="en-US" sz="700" dirty="0">
                <a:solidFill>
                  <a:schemeClr val="tx1"/>
                </a:solidFill>
              </a:rPr>
              <a:t>, p</a:t>
            </a:r>
            <a:r>
              <a:rPr lang="en-US" sz="700" baseline="-25000" dirty="0">
                <a:solidFill>
                  <a:schemeClr val="tx1"/>
                </a:solidFill>
              </a:rPr>
              <a:t>12</a:t>
            </a:r>
            <a:r>
              <a:rPr lang="en-US" sz="700" dirty="0">
                <a:solidFill>
                  <a:schemeClr val="tx1"/>
                </a:solidFill>
              </a:rPr>
              <a:t>…p</a:t>
            </a:r>
            <a:r>
              <a:rPr lang="en-US" sz="700" baseline="-25000" dirty="0">
                <a:solidFill>
                  <a:schemeClr val="tx1"/>
                </a:solidFill>
              </a:rPr>
              <a:t>1|I|</a:t>
            </a:r>
            <a:r>
              <a:rPr lang="en-US" sz="700" dirty="0">
                <a:solidFill>
                  <a:schemeClr val="tx1"/>
                </a:solidFill>
              </a:rPr>
              <a:t>)</a:t>
            </a:r>
            <a:r>
              <a:rPr lang="en-US" sz="700" baseline="-25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D0707FFE-F4E0-5C00-FDEC-48CF7000A061}"/>
              </a:ext>
            </a:extLst>
          </p:cNvPr>
          <p:cNvSpPr/>
          <p:nvPr/>
        </p:nvSpPr>
        <p:spPr>
          <a:xfrm>
            <a:off x="8004019" y="2267743"/>
            <a:ext cx="948097" cy="2649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P</a:t>
            </a:r>
            <a:r>
              <a:rPr lang="en-US" sz="700" baseline="-25000" dirty="0">
                <a:solidFill>
                  <a:schemeClr val="tx1"/>
                </a:solidFill>
              </a:rPr>
              <a:t>2</a:t>
            </a:r>
            <a:r>
              <a:rPr lang="en-US" sz="700" dirty="0">
                <a:solidFill>
                  <a:schemeClr val="tx1"/>
                </a:solidFill>
              </a:rPr>
              <a:t>=(p</a:t>
            </a:r>
            <a:r>
              <a:rPr lang="en-US" sz="700" baseline="-25000" dirty="0">
                <a:solidFill>
                  <a:schemeClr val="tx1"/>
                </a:solidFill>
              </a:rPr>
              <a:t>21</a:t>
            </a:r>
            <a:r>
              <a:rPr lang="en-US" sz="700" dirty="0">
                <a:solidFill>
                  <a:schemeClr val="tx1"/>
                </a:solidFill>
              </a:rPr>
              <a:t>, p</a:t>
            </a:r>
            <a:r>
              <a:rPr lang="en-US" sz="700" baseline="-25000" dirty="0">
                <a:solidFill>
                  <a:schemeClr val="tx1"/>
                </a:solidFill>
              </a:rPr>
              <a:t>22</a:t>
            </a:r>
            <a:r>
              <a:rPr lang="en-US" sz="700" dirty="0">
                <a:solidFill>
                  <a:schemeClr val="tx1"/>
                </a:solidFill>
              </a:rPr>
              <a:t>…p</a:t>
            </a:r>
            <a:r>
              <a:rPr lang="en-US" sz="700" baseline="-25000" dirty="0">
                <a:solidFill>
                  <a:schemeClr val="tx1"/>
                </a:solidFill>
              </a:rPr>
              <a:t>2|I|</a:t>
            </a:r>
            <a:r>
              <a:rPr lang="en-US" sz="700" dirty="0">
                <a:solidFill>
                  <a:schemeClr val="tx1"/>
                </a:solidFill>
              </a:rPr>
              <a:t>)</a:t>
            </a:r>
            <a:r>
              <a:rPr lang="en-US" sz="700" baseline="-25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6A4A7E5B-DDE6-222E-37BD-CF473487ABD5}"/>
              </a:ext>
            </a:extLst>
          </p:cNvPr>
          <p:cNvSpPr/>
          <p:nvPr/>
        </p:nvSpPr>
        <p:spPr>
          <a:xfrm>
            <a:off x="8002695" y="2773476"/>
            <a:ext cx="949421" cy="2649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P</a:t>
            </a:r>
            <a:r>
              <a:rPr lang="en-US" sz="700" baseline="-25000" dirty="0">
                <a:solidFill>
                  <a:schemeClr val="tx1"/>
                </a:solidFill>
              </a:rPr>
              <a:t>2</a:t>
            </a:r>
            <a:r>
              <a:rPr lang="en-US" sz="700" dirty="0">
                <a:solidFill>
                  <a:schemeClr val="tx1"/>
                </a:solidFill>
              </a:rPr>
              <a:t>=(p</a:t>
            </a:r>
            <a:r>
              <a:rPr lang="en-US" sz="700" baseline="-25000" dirty="0">
                <a:solidFill>
                  <a:schemeClr val="tx1"/>
                </a:solidFill>
              </a:rPr>
              <a:t>21</a:t>
            </a:r>
            <a:r>
              <a:rPr lang="en-US" sz="700" dirty="0">
                <a:solidFill>
                  <a:schemeClr val="tx1"/>
                </a:solidFill>
              </a:rPr>
              <a:t>, p</a:t>
            </a:r>
            <a:r>
              <a:rPr lang="en-US" sz="700" baseline="-25000" dirty="0">
                <a:solidFill>
                  <a:schemeClr val="tx1"/>
                </a:solidFill>
              </a:rPr>
              <a:t>22</a:t>
            </a:r>
            <a:r>
              <a:rPr lang="en-US" sz="700" dirty="0">
                <a:solidFill>
                  <a:schemeClr val="tx1"/>
                </a:solidFill>
              </a:rPr>
              <a:t>…p</a:t>
            </a:r>
            <a:r>
              <a:rPr lang="en-US" sz="700" baseline="-25000" dirty="0">
                <a:solidFill>
                  <a:schemeClr val="tx1"/>
                </a:solidFill>
              </a:rPr>
              <a:t>2|I|</a:t>
            </a:r>
            <a:r>
              <a:rPr lang="en-US" sz="700" dirty="0">
                <a:solidFill>
                  <a:schemeClr val="tx1"/>
                </a:solidFill>
              </a:rPr>
              <a:t>)</a:t>
            </a:r>
            <a:r>
              <a:rPr lang="en-US" sz="700" baseline="-25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4475D552-EFD4-DBF3-5B6C-A23EF6AE6BD2}"/>
              </a:ext>
            </a:extLst>
          </p:cNvPr>
          <p:cNvSpPr/>
          <p:nvPr/>
        </p:nvSpPr>
        <p:spPr>
          <a:xfrm>
            <a:off x="8002696" y="3264719"/>
            <a:ext cx="949420" cy="2649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P</a:t>
            </a:r>
            <a:r>
              <a:rPr lang="en-US" sz="700" baseline="-25000" dirty="0">
                <a:solidFill>
                  <a:schemeClr val="tx1"/>
                </a:solidFill>
              </a:rPr>
              <a:t>S</a:t>
            </a:r>
            <a:r>
              <a:rPr lang="en-US" sz="700" dirty="0">
                <a:solidFill>
                  <a:schemeClr val="tx1"/>
                </a:solidFill>
              </a:rPr>
              <a:t>=(p</a:t>
            </a:r>
            <a:r>
              <a:rPr lang="en-US" sz="700" baseline="-25000" dirty="0">
                <a:solidFill>
                  <a:schemeClr val="tx1"/>
                </a:solidFill>
              </a:rPr>
              <a:t>s1</a:t>
            </a:r>
            <a:r>
              <a:rPr lang="en-US" sz="700" dirty="0">
                <a:solidFill>
                  <a:schemeClr val="tx1"/>
                </a:solidFill>
              </a:rPr>
              <a:t>, p</a:t>
            </a:r>
            <a:r>
              <a:rPr lang="en-US" sz="700" baseline="-25000" dirty="0">
                <a:solidFill>
                  <a:schemeClr val="tx1"/>
                </a:solidFill>
              </a:rPr>
              <a:t>s2</a:t>
            </a:r>
            <a:r>
              <a:rPr lang="en-US" sz="700" dirty="0">
                <a:solidFill>
                  <a:schemeClr val="tx1"/>
                </a:solidFill>
              </a:rPr>
              <a:t>…</a:t>
            </a:r>
            <a:r>
              <a:rPr lang="en-US" sz="700" dirty="0" err="1">
                <a:solidFill>
                  <a:schemeClr val="tx1"/>
                </a:solidFill>
              </a:rPr>
              <a:t>p</a:t>
            </a:r>
            <a:r>
              <a:rPr lang="en-US" sz="700" baseline="-25000" dirty="0" err="1">
                <a:solidFill>
                  <a:schemeClr val="tx1"/>
                </a:solidFill>
              </a:rPr>
              <a:t>s|I</a:t>
            </a:r>
            <a:r>
              <a:rPr lang="en-US" sz="700" baseline="-25000" dirty="0">
                <a:solidFill>
                  <a:schemeClr val="tx1"/>
                </a:solidFill>
              </a:rPr>
              <a:t>|</a:t>
            </a:r>
            <a:r>
              <a:rPr lang="en-US" sz="700" dirty="0">
                <a:solidFill>
                  <a:schemeClr val="tx1"/>
                </a:solidFill>
              </a:rPr>
              <a:t>)</a:t>
            </a:r>
            <a:r>
              <a:rPr lang="en-US" sz="700" baseline="-250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4ACBE7FA-EA6E-6A8C-19DB-9D0025ABF738}"/>
              </a:ext>
            </a:extLst>
          </p:cNvPr>
          <p:cNvSpPr/>
          <p:nvPr/>
        </p:nvSpPr>
        <p:spPr>
          <a:xfrm>
            <a:off x="7239548" y="1806733"/>
            <a:ext cx="589711" cy="1796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Softmax</a:t>
            </a:r>
            <a:endParaRPr lang="en-US" sz="7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1" name="Freeform 280">
            <a:extLst>
              <a:ext uri="{FF2B5EF4-FFF2-40B4-BE49-F238E27FC236}">
                <a16:creationId xmlns:a16="http://schemas.microsoft.com/office/drawing/2014/main" id="{3AE23998-FF1D-8EC0-1535-6A8D7BDA01AF}"/>
              </a:ext>
            </a:extLst>
          </p:cNvPr>
          <p:cNvSpPr/>
          <p:nvPr/>
        </p:nvSpPr>
        <p:spPr>
          <a:xfrm>
            <a:off x="1151655" y="2874523"/>
            <a:ext cx="5139248" cy="1936207"/>
          </a:xfrm>
          <a:custGeom>
            <a:avLst/>
            <a:gdLst>
              <a:gd name="connsiteX0" fmla="*/ 156715 w 5139248"/>
              <a:gd name="connsiteY0" fmla="*/ 953311 h 1936207"/>
              <a:gd name="connsiteX1" fmla="*/ 322085 w 5139248"/>
              <a:gd name="connsiteY1" fmla="*/ 1867711 h 1936207"/>
              <a:gd name="connsiteX2" fmla="*/ 3040966 w 5139248"/>
              <a:gd name="connsiteY2" fmla="*/ 1833664 h 1936207"/>
              <a:gd name="connsiteX3" fmla="*/ 4816264 w 5139248"/>
              <a:gd name="connsiteY3" fmla="*/ 1541834 h 1936207"/>
              <a:gd name="connsiteX4" fmla="*/ 5132413 w 5139248"/>
              <a:gd name="connsiteY4" fmla="*/ 0 h 1936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9248" h="1936207">
                <a:moveTo>
                  <a:pt x="156715" y="953311"/>
                </a:moveTo>
                <a:cubicBezTo>
                  <a:pt x="-955" y="1337148"/>
                  <a:pt x="-158624" y="1720986"/>
                  <a:pt x="322085" y="1867711"/>
                </a:cubicBezTo>
                <a:cubicBezTo>
                  <a:pt x="802794" y="2014437"/>
                  <a:pt x="2291936" y="1887977"/>
                  <a:pt x="3040966" y="1833664"/>
                </a:cubicBezTo>
                <a:cubicBezTo>
                  <a:pt x="3789996" y="1779351"/>
                  <a:pt x="4467690" y="1847445"/>
                  <a:pt x="4816264" y="1541834"/>
                </a:cubicBezTo>
                <a:cubicBezTo>
                  <a:pt x="5164838" y="1236223"/>
                  <a:pt x="5148625" y="618111"/>
                  <a:pt x="5132413" y="0"/>
                </a:cubicBezTo>
              </a:path>
            </a:pathLst>
          </a:cu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35031256-1FD8-AA88-5057-F28DB1939181}"/>
              </a:ext>
            </a:extLst>
          </p:cNvPr>
          <p:cNvCxnSpPr>
            <a:cxnSpLocks/>
          </p:cNvCxnSpPr>
          <p:nvPr/>
        </p:nvCxnSpPr>
        <p:spPr>
          <a:xfrm>
            <a:off x="7070228" y="1914299"/>
            <a:ext cx="1755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42087AC1-CC97-415D-6D1D-FF56FA5FAA98}"/>
              </a:ext>
            </a:extLst>
          </p:cNvPr>
          <p:cNvCxnSpPr/>
          <p:nvPr/>
        </p:nvCxnSpPr>
        <p:spPr>
          <a:xfrm>
            <a:off x="7070228" y="2398025"/>
            <a:ext cx="1755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23843A9B-91DB-BF96-D9D5-F07783D612D6}"/>
              </a:ext>
            </a:extLst>
          </p:cNvPr>
          <p:cNvCxnSpPr/>
          <p:nvPr/>
        </p:nvCxnSpPr>
        <p:spPr>
          <a:xfrm>
            <a:off x="7070228" y="2910196"/>
            <a:ext cx="1755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C7128EE2-0318-CC01-FE81-80E287E4A18B}"/>
              </a:ext>
            </a:extLst>
          </p:cNvPr>
          <p:cNvCxnSpPr/>
          <p:nvPr/>
        </p:nvCxnSpPr>
        <p:spPr>
          <a:xfrm>
            <a:off x="7067110" y="3425746"/>
            <a:ext cx="1755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6E5E0901-3DAD-8472-B8D5-C6DE539F9463}"/>
              </a:ext>
            </a:extLst>
          </p:cNvPr>
          <p:cNvCxnSpPr>
            <a:cxnSpLocks/>
          </p:cNvCxnSpPr>
          <p:nvPr/>
        </p:nvCxnSpPr>
        <p:spPr>
          <a:xfrm>
            <a:off x="7829259" y="1918734"/>
            <a:ext cx="1755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BE74BD76-1C0B-6312-733D-0406C34A7F51}"/>
              </a:ext>
            </a:extLst>
          </p:cNvPr>
          <p:cNvCxnSpPr/>
          <p:nvPr/>
        </p:nvCxnSpPr>
        <p:spPr>
          <a:xfrm>
            <a:off x="7829259" y="2402460"/>
            <a:ext cx="1755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D568B879-4782-8590-0157-31419709231B}"/>
              </a:ext>
            </a:extLst>
          </p:cNvPr>
          <p:cNvCxnSpPr/>
          <p:nvPr/>
        </p:nvCxnSpPr>
        <p:spPr>
          <a:xfrm>
            <a:off x="7829259" y="2914631"/>
            <a:ext cx="1755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2223DDDA-B236-68C9-BF5C-823D8F6C867C}"/>
              </a:ext>
            </a:extLst>
          </p:cNvPr>
          <p:cNvCxnSpPr/>
          <p:nvPr/>
        </p:nvCxnSpPr>
        <p:spPr>
          <a:xfrm>
            <a:off x="7826141" y="3430181"/>
            <a:ext cx="175519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0B734E23-5D20-0F5D-EEA8-F8B0AAC20D1E}"/>
                  </a:ext>
                </a:extLst>
              </p:cNvPr>
              <p:cNvSpPr txBox="1"/>
              <p:nvPr/>
            </p:nvSpPr>
            <p:spPr>
              <a:xfrm>
                <a:off x="6745845" y="4833751"/>
                <a:ext cx="216059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|</a:t>
                </a:r>
              </a:p>
            </p:txBody>
          </p:sp>
        </mc:Choice>
        <mc:Fallback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0B734E23-5D20-0F5D-EEA8-F8B0AAC20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845" y="4833751"/>
                <a:ext cx="2160591" cy="215444"/>
              </a:xfrm>
              <a:prstGeom prst="rect">
                <a:avLst/>
              </a:prstGeom>
              <a:blipFill>
                <a:blip r:embed="rId4"/>
                <a:stretch>
                  <a:fillRect l="-2924" t="-22222" r="-409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1" name="Rectangle 290">
            <a:extLst>
              <a:ext uri="{FF2B5EF4-FFF2-40B4-BE49-F238E27FC236}">
                <a16:creationId xmlns:a16="http://schemas.microsoft.com/office/drawing/2014/main" id="{02439D56-9543-5981-63E6-9BA75C6A9301}"/>
              </a:ext>
            </a:extLst>
          </p:cNvPr>
          <p:cNvSpPr/>
          <p:nvPr/>
        </p:nvSpPr>
        <p:spPr>
          <a:xfrm>
            <a:off x="793102" y="1701801"/>
            <a:ext cx="5745954" cy="3182082"/>
          </a:xfrm>
          <a:prstGeom prst="rect">
            <a:avLst/>
          </a:prstGeom>
          <a:solidFill>
            <a:srgbClr val="F3FBFF">
              <a:alpha val="8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2A2A8257-129C-C3F3-DF7B-834457F60ADE}"/>
              </a:ext>
            </a:extLst>
          </p:cNvPr>
          <p:cNvGrpSpPr/>
          <p:nvPr/>
        </p:nvGrpSpPr>
        <p:grpSpPr>
          <a:xfrm>
            <a:off x="4685529" y="1752122"/>
            <a:ext cx="776223" cy="1964593"/>
            <a:chOff x="4685529" y="1752122"/>
            <a:chExt cx="776223" cy="1964593"/>
          </a:xfrm>
        </p:grpSpPr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2F061876-A854-200E-C04D-10F77205B5CC}"/>
                </a:ext>
              </a:extLst>
            </p:cNvPr>
            <p:cNvSpPr/>
            <p:nvPr/>
          </p:nvSpPr>
          <p:spPr>
            <a:xfrm>
              <a:off x="4685529" y="1752122"/>
              <a:ext cx="776223" cy="19645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EBAEBF5A-8363-76D6-BCD8-7C5E868E1B54}"/>
                </a:ext>
              </a:extLst>
            </p:cNvPr>
            <p:cNvGrpSpPr/>
            <p:nvPr/>
          </p:nvGrpSpPr>
          <p:grpSpPr>
            <a:xfrm>
              <a:off x="4685529" y="1927392"/>
              <a:ext cx="776223" cy="1556920"/>
              <a:chOff x="4683271" y="1950246"/>
              <a:chExt cx="776223" cy="1556920"/>
            </a:xfrm>
          </p:grpSpPr>
          <p:cxnSp>
            <p:nvCxnSpPr>
              <p:cNvPr id="312" name="Straight Arrow Connector 311">
                <a:extLst>
                  <a:ext uri="{FF2B5EF4-FFF2-40B4-BE49-F238E27FC236}">
                    <a16:creationId xmlns:a16="http://schemas.microsoft.com/office/drawing/2014/main" id="{6F839952-0085-B27D-8FEC-D826B9179B30}"/>
                  </a:ext>
                </a:extLst>
              </p:cNvPr>
              <p:cNvCxnSpPr/>
              <p:nvPr/>
            </p:nvCxnSpPr>
            <p:spPr>
              <a:xfrm>
                <a:off x="4689538" y="1966228"/>
                <a:ext cx="762435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3" name="Straight Arrow Connector 312">
                <a:extLst>
                  <a:ext uri="{FF2B5EF4-FFF2-40B4-BE49-F238E27FC236}">
                    <a16:creationId xmlns:a16="http://schemas.microsoft.com/office/drawing/2014/main" id="{05E66D07-26D7-3C91-1266-135A8F876C63}"/>
                  </a:ext>
                </a:extLst>
              </p:cNvPr>
              <p:cNvCxnSpPr/>
              <p:nvPr/>
            </p:nvCxnSpPr>
            <p:spPr>
              <a:xfrm>
                <a:off x="4689538" y="1950246"/>
                <a:ext cx="762435" cy="479557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4" name="Straight Arrow Connector 313">
                <a:extLst>
                  <a:ext uri="{FF2B5EF4-FFF2-40B4-BE49-F238E27FC236}">
                    <a16:creationId xmlns:a16="http://schemas.microsoft.com/office/drawing/2014/main" id="{0D519A29-7D93-E60C-1DCD-4137597A6545}"/>
                  </a:ext>
                </a:extLst>
              </p:cNvPr>
              <p:cNvCxnSpPr/>
              <p:nvPr/>
            </p:nvCxnSpPr>
            <p:spPr>
              <a:xfrm>
                <a:off x="4689538" y="1966228"/>
                <a:ext cx="762435" cy="979915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5" name="Straight Arrow Connector 314">
                <a:extLst>
                  <a:ext uri="{FF2B5EF4-FFF2-40B4-BE49-F238E27FC236}">
                    <a16:creationId xmlns:a16="http://schemas.microsoft.com/office/drawing/2014/main" id="{AEC523A7-FA85-C2B1-608F-42CDCEFA6D2E}"/>
                  </a:ext>
                </a:extLst>
              </p:cNvPr>
              <p:cNvCxnSpPr/>
              <p:nvPr/>
            </p:nvCxnSpPr>
            <p:spPr>
              <a:xfrm>
                <a:off x="4689538" y="1950246"/>
                <a:ext cx="762435" cy="1554102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6" name="Straight Arrow Connector 315">
                <a:extLst>
                  <a:ext uri="{FF2B5EF4-FFF2-40B4-BE49-F238E27FC236}">
                    <a16:creationId xmlns:a16="http://schemas.microsoft.com/office/drawing/2014/main" id="{1654770C-2759-63E0-379A-14D6C111EE00}"/>
                  </a:ext>
                </a:extLst>
              </p:cNvPr>
              <p:cNvCxnSpPr/>
              <p:nvPr/>
            </p:nvCxnSpPr>
            <p:spPr>
              <a:xfrm>
                <a:off x="4689538" y="2429803"/>
                <a:ext cx="762435" cy="13964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7" name="Straight Arrow Connector 316">
                <a:extLst>
                  <a:ext uri="{FF2B5EF4-FFF2-40B4-BE49-F238E27FC236}">
                    <a16:creationId xmlns:a16="http://schemas.microsoft.com/office/drawing/2014/main" id="{94C0B97A-D5F2-86A5-3D69-7F8D8AE8FCE0}"/>
                  </a:ext>
                </a:extLst>
              </p:cNvPr>
              <p:cNvCxnSpPr/>
              <p:nvPr/>
            </p:nvCxnSpPr>
            <p:spPr>
              <a:xfrm>
                <a:off x="4689538" y="2933457"/>
                <a:ext cx="762435" cy="12686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8" name="Straight Arrow Connector 317">
                <a:extLst>
                  <a:ext uri="{FF2B5EF4-FFF2-40B4-BE49-F238E27FC236}">
                    <a16:creationId xmlns:a16="http://schemas.microsoft.com/office/drawing/2014/main" id="{E920E498-2559-EA85-62F1-FFBCDF0AC1DE}"/>
                  </a:ext>
                </a:extLst>
              </p:cNvPr>
              <p:cNvCxnSpPr/>
              <p:nvPr/>
            </p:nvCxnSpPr>
            <p:spPr>
              <a:xfrm>
                <a:off x="4689538" y="2933457"/>
                <a:ext cx="762435" cy="570891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19" name="Straight Arrow Connector 318">
                <a:extLst>
                  <a:ext uri="{FF2B5EF4-FFF2-40B4-BE49-F238E27FC236}">
                    <a16:creationId xmlns:a16="http://schemas.microsoft.com/office/drawing/2014/main" id="{AFC6A00B-6C07-5D1B-FA4A-A09497829B00}"/>
                  </a:ext>
                </a:extLst>
              </p:cNvPr>
              <p:cNvCxnSpPr/>
              <p:nvPr/>
            </p:nvCxnSpPr>
            <p:spPr>
              <a:xfrm>
                <a:off x="4689538" y="3457761"/>
                <a:ext cx="762435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21" name="Straight Arrow Connector 320">
                <a:extLst>
                  <a:ext uri="{FF2B5EF4-FFF2-40B4-BE49-F238E27FC236}">
                    <a16:creationId xmlns:a16="http://schemas.microsoft.com/office/drawing/2014/main" id="{B22C7383-28B6-67EF-F470-0B731C802C92}"/>
                  </a:ext>
                </a:extLst>
              </p:cNvPr>
              <p:cNvCxnSpPr/>
              <p:nvPr/>
            </p:nvCxnSpPr>
            <p:spPr>
              <a:xfrm>
                <a:off x="4683271" y="2447873"/>
                <a:ext cx="776223" cy="544829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>
                <a:extLst>
                  <a:ext uri="{FF2B5EF4-FFF2-40B4-BE49-F238E27FC236}">
                    <a16:creationId xmlns:a16="http://schemas.microsoft.com/office/drawing/2014/main" id="{78E835E9-A54F-E2EC-0A04-AED3494ADC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5035" y="2442314"/>
                <a:ext cx="751439" cy="1064852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CD5EDE6D-ADFA-1B27-1749-E79A1D676927}"/>
              </a:ext>
            </a:extLst>
          </p:cNvPr>
          <p:cNvGrpSpPr/>
          <p:nvPr/>
        </p:nvGrpSpPr>
        <p:grpSpPr>
          <a:xfrm>
            <a:off x="3467153" y="1787406"/>
            <a:ext cx="776223" cy="1964593"/>
            <a:chOff x="4685529" y="1752122"/>
            <a:chExt cx="776223" cy="1964593"/>
          </a:xfrm>
        </p:grpSpPr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F10B2CCE-B1D0-9793-7123-E0140C7F3E61}"/>
                </a:ext>
              </a:extLst>
            </p:cNvPr>
            <p:cNvSpPr/>
            <p:nvPr/>
          </p:nvSpPr>
          <p:spPr>
            <a:xfrm>
              <a:off x="4685529" y="1752122"/>
              <a:ext cx="776223" cy="196459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1" name="Group 330">
              <a:extLst>
                <a:ext uri="{FF2B5EF4-FFF2-40B4-BE49-F238E27FC236}">
                  <a16:creationId xmlns:a16="http://schemas.microsoft.com/office/drawing/2014/main" id="{B8F093A9-4B63-A40B-AE54-9E9922B1FE79}"/>
                </a:ext>
              </a:extLst>
            </p:cNvPr>
            <p:cNvGrpSpPr/>
            <p:nvPr/>
          </p:nvGrpSpPr>
          <p:grpSpPr>
            <a:xfrm>
              <a:off x="4685529" y="1927392"/>
              <a:ext cx="776223" cy="1556920"/>
              <a:chOff x="4683271" y="1950246"/>
              <a:chExt cx="776223" cy="1556920"/>
            </a:xfrm>
          </p:grpSpPr>
          <p:cxnSp>
            <p:nvCxnSpPr>
              <p:cNvPr id="332" name="Straight Arrow Connector 331">
                <a:extLst>
                  <a:ext uri="{FF2B5EF4-FFF2-40B4-BE49-F238E27FC236}">
                    <a16:creationId xmlns:a16="http://schemas.microsoft.com/office/drawing/2014/main" id="{7EB81CA4-70F4-8F81-3ED4-23F68C2D157A}"/>
                  </a:ext>
                </a:extLst>
              </p:cNvPr>
              <p:cNvCxnSpPr/>
              <p:nvPr/>
            </p:nvCxnSpPr>
            <p:spPr>
              <a:xfrm>
                <a:off x="4689538" y="1966228"/>
                <a:ext cx="762435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33" name="Straight Arrow Connector 332">
                <a:extLst>
                  <a:ext uri="{FF2B5EF4-FFF2-40B4-BE49-F238E27FC236}">
                    <a16:creationId xmlns:a16="http://schemas.microsoft.com/office/drawing/2014/main" id="{CF22BC4A-F939-7753-D798-AC6E51033304}"/>
                  </a:ext>
                </a:extLst>
              </p:cNvPr>
              <p:cNvCxnSpPr/>
              <p:nvPr/>
            </p:nvCxnSpPr>
            <p:spPr>
              <a:xfrm>
                <a:off x="4689538" y="1950246"/>
                <a:ext cx="762435" cy="479557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34" name="Straight Arrow Connector 333">
                <a:extLst>
                  <a:ext uri="{FF2B5EF4-FFF2-40B4-BE49-F238E27FC236}">
                    <a16:creationId xmlns:a16="http://schemas.microsoft.com/office/drawing/2014/main" id="{33231BC8-66A4-16B2-9030-B28338D35618}"/>
                  </a:ext>
                </a:extLst>
              </p:cNvPr>
              <p:cNvCxnSpPr/>
              <p:nvPr/>
            </p:nvCxnSpPr>
            <p:spPr>
              <a:xfrm>
                <a:off x="4689538" y="1966228"/>
                <a:ext cx="762435" cy="979915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35" name="Straight Arrow Connector 334">
                <a:extLst>
                  <a:ext uri="{FF2B5EF4-FFF2-40B4-BE49-F238E27FC236}">
                    <a16:creationId xmlns:a16="http://schemas.microsoft.com/office/drawing/2014/main" id="{99D10ADC-0826-87E2-47D7-AC8DB8868531}"/>
                  </a:ext>
                </a:extLst>
              </p:cNvPr>
              <p:cNvCxnSpPr/>
              <p:nvPr/>
            </p:nvCxnSpPr>
            <p:spPr>
              <a:xfrm>
                <a:off x="4689538" y="1950246"/>
                <a:ext cx="762435" cy="1554102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36" name="Straight Arrow Connector 335">
                <a:extLst>
                  <a:ext uri="{FF2B5EF4-FFF2-40B4-BE49-F238E27FC236}">
                    <a16:creationId xmlns:a16="http://schemas.microsoft.com/office/drawing/2014/main" id="{E6E97690-FE91-6CBE-AAA6-3FE7D0F30895}"/>
                  </a:ext>
                </a:extLst>
              </p:cNvPr>
              <p:cNvCxnSpPr/>
              <p:nvPr/>
            </p:nvCxnSpPr>
            <p:spPr>
              <a:xfrm>
                <a:off x="4689538" y="2429803"/>
                <a:ext cx="762435" cy="13964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37" name="Straight Arrow Connector 336">
                <a:extLst>
                  <a:ext uri="{FF2B5EF4-FFF2-40B4-BE49-F238E27FC236}">
                    <a16:creationId xmlns:a16="http://schemas.microsoft.com/office/drawing/2014/main" id="{3C607B3F-9DC0-F385-4177-6387E1AA00CD}"/>
                  </a:ext>
                </a:extLst>
              </p:cNvPr>
              <p:cNvCxnSpPr/>
              <p:nvPr/>
            </p:nvCxnSpPr>
            <p:spPr>
              <a:xfrm>
                <a:off x="4689538" y="2933457"/>
                <a:ext cx="762435" cy="12686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38" name="Straight Arrow Connector 337">
                <a:extLst>
                  <a:ext uri="{FF2B5EF4-FFF2-40B4-BE49-F238E27FC236}">
                    <a16:creationId xmlns:a16="http://schemas.microsoft.com/office/drawing/2014/main" id="{C5A29490-710B-F142-2BEE-00E70C57D039}"/>
                  </a:ext>
                </a:extLst>
              </p:cNvPr>
              <p:cNvCxnSpPr/>
              <p:nvPr/>
            </p:nvCxnSpPr>
            <p:spPr>
              <a:xfrm>
                <a:off x="4689538" y="2933457"/>
                <a:ext cx="762435" cy="570891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39" name="Straight Arrow Connector 338">
                <a:extLst>
                  <a:ext uri="{FF2B5EF4-FFF2-40B4-BE49-F238E27FC236}">
                    <a16:creationId xmlns:a16="http://schemas.microsoft.com/office/drawing/2014/main" id="{4B118252-054B-BDE8-9396-1460A7FF4AB5}"/>
                  </a:ext>
                </a:extLst>
              </p:cNvPr>
              <p:cNvCxnSpPr/>
              <p:nvPr/>
            </p:nvCxnSpPr>
            <p:spPr>
              <a:xfrm>
                <a:off x="4689538" y="3457761"/>
                <a:ext cx="762435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40" name="Straight Arrow Connector 339">
                <a:extLst>
                  <a:ext uri="{FF2B5EF4-FFF2-40B4-BE49-F238E27FC236}">
                    <a16:creationId xmlns:a16="http://schemas.microsoft.com/office/drawing/2014/main" id="{DDB3E246-E4D6-ADE0-DCCC-EE739801A6A3}"/>
                  </a:ext>
                </a:extLst>
              </p:cNvPr>
              <p:cNvCxnSpPr/>
              <p:nvPr/>
            </p:nvCxnSpPr>
            <p:spPr>
              <a:xfrm>
                <a:off x="4683271" y="2447873"/>
                <a:ext cx="776223" cy="544829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341" name="Straight Arrow Connector 340">
                <a:extLst>
                  <a:ext uri="{FF2B5EF4-FFF2-40B4-BE49-F238E27FC236}">
                    <a16:creationId xmlns:a16="http://schemas.microsoft.com/office/drawing/2014/main" id="{A1EE5AD7-4FD7-9EBC-FC82-A13BC4062C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5035" y="2442314"/>
                <a:ext cx="751439" cy="1064852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sp>
        <p:nvSpPr>
          <p:cNvPr id="342" name="TextBox 341">
            <a:extLst>
              <a:ext uri="{FF2B5EF4-FFF2-40B4-BE49-F238E27FC236}">
                <a16:creationId xmlns:a16="http://schemas.microsoft.com/office/drawing/2014/main" id="{94E62909-6A9A-0B18-16D1-C7DF0CFB9EB3}"/>
              </a:ext>
            </a:extLst>
          </p:cNvPr>
          <p:cNvSpPr txBox="1"/>
          <p:nvPr/>
        </p:nvSpPr>
        <p:spPr>
          <a:xfrm>
            <a:off x="3546251" y="4143831"/>
            <a:ext cx="1836399" cy="31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Causal self-attention</a:t>
            </a:r>
          </a:p>
        </p:txBody>
      </p:sp>
      <p:sp>
        <p:nvSpPr>
          <p:cNvPr id="344" name="Right Brace 343">
            <a:extLst>
              <a:ext uri="{FF2B5EF4-FFF2-40B4-BE49-F238E27FC236}">
                <a16:creationId xmlns:a16="http://schemas.microsoft.com/office/drawing/2014/main" id="{EEC6F0EF-A00F-4425-D963-5EA9CEDC6BFE}"/>
              </a:ext>
            </a:extLst>
          </p:cNvPr>
          <p:cNvSpPr/>
          <p:nvPr/>
        </p:nvSpPr>
        <p:spPr>
          <a:xfrm rot="5400000">
            <a:off x="4354271" y="2971245"/>
            <a:ext cx="220361" cy="199459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 animBg="1"/>
      <p:bldP spid="271" grpId="0" animBg="1"/>
      <p:bldP spid="272" grpId="0" animBg="1"/>
      <p:bldP spid="273" grpId="0" animBg="1"/>
      <p:bldP spid="275" grpId="0" animBg="1"/>
      <p:bldP spid="290" grpId="0"/>
      <p:bldP spid="291" grpId="0" animBg="1"/>
      <p:bldP spid="342" grpId="0"/>
      <p:bldP spid="344" grpId="0" animBg="1"/>
    </p:bldLst>
  </p:timing>
</p:sld>
</file>

<file path=ppt/theme/theme1.xml><?xml version="1.0" encoding="utf-8"?>
<a:theme xmlns:a="http://schemas.openxmlformats.org/drawingml/2006/main" name=" Phases of the Vocational Guidance Process Infographics by Slidesgo">
  <a:themeElements>
    <a:clrScheme name="Simple Light">
      <a:dk1>
        <a:srgbClr val="262D33"/>
      </a:dk1>
      <a:lt1>
        <a:srgbClr val="F3FBFF"/>
      </a:lt1>
      <a:dk2>
        <a:srgbClr val="A8BDC6"/>
      </a:dk2>
      <a:lt2>
        <a:srgbClr val="4F7786"/>
      </a:lt2>
      <a:accent1>
        <a:srgbClr val="C6EBF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D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918</Words>
  <Application>Microsoft Macintosh PowerPoint</Application>
  <PresentationFormat>On-screen Show (16:9)</PresentationFormat>
  <Paragraphs>219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Montserrat Medium</vt:lpstr>
      <vt:lpstr>Montserrat</vt:lpstr>
      <vt:lpstr>Montserrat Light</vt:lpstr>
      <vt:lpstr>Cambria Math</vt:lpstr>
      <vt:lpstr>Nunito Light</vt:lpstr>
      <vt:lpstr> Phases of the Vocational Guidance Process Infographics by Slidesgo</vt:lpstr>
      <vt:lpstr>Generative Sequential Recommendation with GPTRec  Aleksandr V. Petrov and Craig Macdonald University of Glasgow</vt:lpstr>
      <vt:lpstr>Disclaimer </vt:lpstr>
      <vt:lpstr>Sequential Recommendation</vt:lpstr>
      <vt:lpstr>Sequential Recommendation and Language Modelling</vt:lpstr>
      <vt:lpstr>Transformers</vt:lpstr>
      <vt:lpstr>Adaptations of Transformer to RecSys</vt:lpstr>
      <vt:lpstr>Problems of Transformer-based models </vt:lpstr>
      <vt:lpstr>GPT</vt:lpstr>
      <vt:lpstr>How does GPT work: Language Modeling Task</vt:lpstr>
      <vt:lpstr>How does GPT work: Language Modeling Task</vt:lpstr>
      <vt:lpstr>GPTRec</vt:lpstr>
      <vt:lpstr>Tokenisation</vt:lpstr>
      <vt:lpstr>SVD-Tokenisation in GPTRec</vt:lpstr>
      <vt:lpstr>SVD-Tokenisation</vt:lpstr>
      <vt:lpstr>Embeddings table reduction</vt:lpstr>
      <vt:lpstr>GPTRec performance with vs without Tokenisation</vt:lpstr>
      <vt:lpstr>Problems of Transformer-based models </vt:lpstr>
      <vt:lpstr>Next-K strategy</vt:lpstr>
      <vt:lpstr>Next-K vs Top-K</vt:lpstr>
      <vt:lpstr>Next-K vs Top-K</vt:lpstr>
      <vt:lpstr>Next-K: ideas for future tuning</vt:lpstr>
      <vt:lpstr>Conclusions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Phases of the Vocational Guidance Process Infographics</dc:title>
  <cp:lastModifiedBy>Aleksandr Petrov (PGR)</cp:lastModifiedBy>
  <cp:revision>19</cp:revision>
  <dcterms:modified xsi:type="dcterms:W3CDTF">2023-06-20T19:26:08Z</dcterms:modified>
</cp:coreProperties>
</file>