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6" r:id="rId5"/>
    <p:sldId id="268" r:id="rId6"/>
    <p:sldId id="260" r:id="rId7"/>
    <p:sldId id="269" r:id="rId8"/>
    <p:sldId id="270" r:id="rId9"/>
    <p:sldId id="271" r:id="rId10"/>
    <p:sldId id="273" r:id="rId11"/>
    <p:sldId id="274" r:id="rId12"/>
    <p:sldId id="275" r:id="rId13"/>
    <p:sldId id="276" r:id="rId14"/>
    <p:sldId id="262" r:id="rId15"/>
    <p:sldId id="279" r:id="rId16"/>
    <p:sldId id="278" r:id="rId17"/>
    <p:sldId id="280" r:id="rId18"/>
    <p:sldId id="28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EC05A-948E-1B2D-7B30-E814C186C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CD9572-C0EA-F81E-E416-EB09970CA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1E5C04-1B7C-42A8-16F8-8C562905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B1B3348-7955-AA4A-8F75-F0899884F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B51FFE-7AEE-FD6D-55A2-97827A453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5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440EFB-5529-972F-2A6D-C5B239621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E7FF8B-EBE8-F1B5-D21B-7CBA8C929C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CF74A35-CEE1-6898-1B7F-3FF2EC983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66F4177-1841-B549-E30A-8E82BB73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02DE2-ED35-4A3E-2830-852D627A3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991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DDD07E0-6F95-9B38-1F54-4C3963753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C2D05E8-B678-4208-E482-D30B4A90A5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F9252C-CE0E-C916-7F33-9A1AD16FC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200D929-11B6-E6DB-9AAB-028883F83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97AAAF-362D-2DD7-B9AB-40E6E9874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8301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5E40E3-CD8D-9759-3F16-3F5E394E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2E3339A-10C6-4886-AC25-EF069D64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00F1B-D799-A609-71B6-84B95D4FF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62A0B7-7BE9-AD1A-43AA-4957EB32A7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0F02DF-026C-54C5-E0ED-D97AA611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51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7AC48A-0023-484A-C919-DA37E296B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96AFF7-AA0D-29AF-1D05-D0994184D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9F5D60-C099-3383-AD0A-B183817BF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8E010D-9B2A-0D9D-469C-3BFA5BCF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A124C3-33EC-8D98-2997-658C215D9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887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38347-45DA-F4E1-3EA0-E3D2B1B8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DE9511-A1E2-2707-9A6F-BC5455C26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885D365-EF63-F1F9-FB55-DCE91E79EB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832E869-1E32-BDD5-9712-672DCCE6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7435847-0BBD-C8B5-FC2C-5B373160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C5CE0ED-4786-4CFC-6816-A1115C1A0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452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E1798-05E1-31BC-B35C-09FB37C9A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2AF3E8-E216-D280-A587-9E90413406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86DCD7-F213-78E3-4E6C-38E479182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6AFE9E2-9F7C-8EDE-4966-7E25CE78F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7DB592F-18AD-8984-58AE-097984F4F3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A031929-6793-6970-4671-DD5EEB72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F72A525-A64B-67BB-CA12-0F69B76A3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592AE63-CC79-31F1-4C33-0D79E8A6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885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CEB0FE-922C-D1F5-693A-23270C12A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9F7E49C-665B-6228-2B4D-AE4229261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CF70443-61F9-1251-1E26-32119E62E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6FF867-A9C5-08B2-3212-04693611A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34414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A665D5A-D7F7-1686-AA94-F275CE85D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4CB059-CF6A-83D6-3C06-C47E0842E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6AB7A84-8770-E013-869D-44D4970E5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7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6D7FC-C0CE-168C-33AE-CA18FC86B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319170D-3EF4-B311-45A3-6CB1B0319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4897B29-D2A6-9C28-2D58-2CE03CD6F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BC70A4-462E-704C-AC7F-4DC1D699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DB9FFB9-84CE-0712-6E3B-21A659E4F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F62825D-F49F-71E3-3E55-7CFED51CC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163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B67C6-B9E7-40AF-0A9C-41F1A7A32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70FB327-8700-4300-2850-0E1784BF96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FA24F24-A32A-57A2-9333-351EF308F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E5E454-E1D1-01B4-2907-CA558097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8E77FF-4A8A-EDE2-28CC-3C60F6947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5D9A506-CB1A-6C56-1EEF-5D2000247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533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92B7C-C05F-525D-6D89-FA66D777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345784-8F4E-CD20-FB40-F7784E5CA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C3FF5-B7B8-AFD0-EAEC-D381DEF40A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54F7C-F86A-48F5-A89E-0FFE2A5B40D7}" type="datetimeFigureOut">
              <a:rPr lang="ru-RU" smtClean="0"/>
              <a:t>16.05.2023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A164E1-4219-D4CC-9FDC-88624F65B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CB427B-6723-88B0-613E-26C4C1C5C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2BD32-422B-43B7-99F9-5AD37C2667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0884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csys.acm.org/best-papers/" TargetMode="External"/><Relationship Id="rId2" Type="http://schemas.openxmlformats.org/officeDocument/2006/relationships/hyperlink" Target="https://arxiv.org/abs/2212.04120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t.me/ods_recommender_systems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_7AiFq7gvQ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R53Tq_DlKc0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arxiv.org/pdf/1904.10509v1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transformer/" TargetMode="External"/><Relationship Id="rId2" Type="http://schemas.openxmlformats.org/officeDocument/2006/relationships/hyperlink" Target="https://arxiv.org/pdf/1808.09781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274A3-83C6-B0F8-5405-4E8270D31F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52237"/>
            <a:ext cx="9144000" cy="2387600"/>
          </a:xfrm>
        </p:spPr>
        <p:txBody>
          <a:bodyPr>
            <a:normAutofit/>
          </a:bodyPr>
          <a:lstStyle/>
          <a:p>
            <a:r>
              <a:rPr lang="en-US" sz="5400" dirty="0">
                <a:hlinkClick r:id="rId2"/>
              </a:rPr>
              <a:t>Denoising Self-Attentive Sequential Recommendation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16C40A-BC6B-BC6B-8962-07D95A331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4436" y="4239202"/>
            <a:ext cx="10243127" cy="1136218"/>
          </a:xfrm>
        </p:spPr>
        <p:txBody>
          <a:bodyPr>
            <a:normAutofit/>
          </a:bodyPr>
          <a:lstStyle/>
          <a:p>
            <a:r>
              <a:rPr lang="en-US" sz="1400" b="0" i="0" strike="noStrike" dirty="0">
                <a:effectLst/>
                <a:latin typeface="Lucida Grande"/>
              </a:rPr>
              <a:t>Huiyuan Chen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Yusan Lin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Menghai Pan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Lan Wang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Chin-Chia Michael Yeh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Xiaoting Li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Yan Zheng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Fei Wang</a:t>
            </a:r>
            <a:r>
              <a:rPr lang="en-US" sz="1400" b="0" i="0" dirty="0">
                <a:effectLst/>
                <a:latin typeface="Lucida Grande"/>
              </a:rPr>
              <a:t>, </a:t>
            </a:r>
            <a:r>
              <a:rPr lang="en-US" sz="1400" b="0" i="0" strike="noStrike" dirty="0">
                <a:effectLst/>
                <a:latin typeface="Lucida Grande"/>
              </a:rPr>
              <a:t>Hao Yang</a:t>
            </a:r>
          </a:p>
          <a:p>
            <a:r>
              <a:rPr lang="en-US" sz="1400" dirty="0">
                <a:hlinkClick r:id="rId3"/>
              </a:rPr>
              <a:t>RecSys </a:t>
            </a:r>
            <a:r>
              <a:rPr lang="ru-RU" sz="1400" dirty="0">
                <a:hlinkClick r:id="rId3"/>
              </a:rPr>
              <a:t>Best Paper </a:t>
            </a:r>
            <a:r>
              <a:rPr lang="en-US" sz="1400" dirty="0">
                <a:hlinkClick r:id="rId3"/>
              </a:rPr>
              <a:t>2022</a:t>
            </a:r>
            <a:endParaRPr lang="ru-RU" sz="1400" dirty="0"/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88F6BCC2-E6E5-DAFB-CEF1-864B836F4D4F}"/>
              </a:ext>
            </a:extLst>
          </p:cNvPr>
          <p:cNvSpPr txBox="1">
            <a:spLocks/>
          </p:cNvSpPr>
          <p:nvPr/>
        </p:nvSpPr>
        <p:spPr>
          <a:xfrm>
            <a:off x="974436" y="6211310"/>
            <a:ext cx="10243127" cy="49890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100" dirty="0">
                <a:latin typeface="Lucida Grande"/>
              </a:rPr>
              <a:t>Докладчик: Кристина Желтова</a:t>
            </a:r>
          </a:p>
          <a:p>
            <a:pPr algn="l"/>
            <a:r>
              <a:rPr lang="ru-RU" sz="1100" dirty="0">
                <a:latin typeface="Lucida Grande"/>
              </a:rPr>
              <a:t>#</a:t>
            </a:r>
            <a:r>
              <a:rPr lang="en-US" sz="1100" dirty="0" err="1">
                <a:latin typeface="Lucida Grande"/>
              </a:rPr>
              <a:t>recommender_systems</a:t>
            </a:r>
            <a:r>
              <a:rPr lang="en-US" sz="1100" dirty="0">
                <a:latin typeface="Lucida Grande"/>
              </a:rPr>
              <a:t>: </a:t>
            </a:r>
            <a:r>
              <a:rPr lang="en-US" sz="1100" dirty="0">
                <a:latin typeface="Lucida Grande"/>
                <a:hlinkClick r:id="rId4"/>
              </a:rPr>
              <a:t>https://t.me/ods_recommender_systems</a:t>
            </a:r>
            <a:endParaRPr lang="ru-RU" sz="1100" dirty="0"/>
          </a:p>
        </p:txBody>
      </p:sp>
    </p:spTree>
    <p:extLst>
      <p:ext uri="{BB962C8B-B14F-4D97-AF65-F5344CB8AC3E}">
        <p14:creationId xmlns:p14="http://schemas.microsoft.com/office/powerpoint/2010/main" val="4101152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Rec-Denoiser – Regularization term </a:t>
            </a:r>
            <a:r>
              <a:rPr lang="en-US" b="1" i="1" dirty="0"/>
              <a:t>R</a:t>
            </a:r>
            <a:r>
              <a:rPr lang="en-US" b="1" i="1" baseline="-25000" dirty="0"/>
              <a:t>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8398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One way to encourage sparsity of </a:t>
            </a:r>
            <a:r>
              <a:rPr lang="en-US" b="1" dirty="0"/>
              <a:t>M</a:t>
            </a:r>
            <a:r>
              <a:rPr lang="en-US" b="1" baseline="30000" dirty="0"/>
              <a:t>(𝑙) </a:t>
            </a:r>
            <a:r>
              <a:rPr lang="en-US" dirty="0"/>
              <a:t>is to explicitly penalize the number of non-zero entries of </a:t>
            </a:r>
            <a:r>
              <a:rPr lang="en-US" b="1" dirty="0"/>
              <a:t>Z</a:t>
            </a:r>
            <a:r>
              <a:rPr lang="en-US" b="1" baseline="30000" dirty="0"/>
              <a:t>(𝑙) </a:t>
            </a:r>
            <a:r>
              <a:rPr lang="en-US" dirty="0"/>
              <a:t>, for 1 ≤ 𝑙 ≤ 𝐿, by minimizing: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two challenges for optimizing </a:t>
            </a:r>
            <a:r>
              <a:rPr lang="en-US" b="1" dirty="0"/>
              <a:t>Z</a:t>
            </a:r>
            <a:r>
              <a:rPr lang="en-US" b="1" baseline="30000" dirty="0"/>
              <a:t>(𝑙)</a:t>
            </a:r>
            <a:r>
              <a:rPr lang="en-US" dirty="0"/>
              <a:t> : non-differentiability and large variance. </a:t>
            </a:r>
          </a:p>
          <a:p>
            <a:pPr marL="0" indent="0">
              <a:buNone/>
            </a:pPr>
            <a:r>
              <a:rPr lang="en-US" dirty="0"/>
              <a:t>𝐿</a:t>
            </a:r>
            <a:r>
              <a:rPr lang="en-US" baseline="-25000" dirty="0"/>
              <a:t>0</a:t>
            </a:r>
            <a:r>
              <a:rPr lang="en-US" dirty="0"/>
              <a:t> is discontinuous and has zero derivatives almost everywhere.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7304E75-BDA6-D961-222A-FB11E55C5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6269" y="2813434"/>
            <a:ext cx="6459461" cy="140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859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Rec-Denoiser – Regularization term </a:t>
            </a:r>
            <a:r>
              <a:rPr lang="en-US" b="1" i="1" dirty="0"/>
              <a:t>R</a:t>
            </a:r>
            <a:r>
              <a:rPr lang="en-US" b="1" i="1" baseline="-25000" dirty="0"/>
              <a:t>M</a:t>
            </a:r>
            <a:r>
              <a:rPr lang="en-US" dirty="0"/>
              <a:t>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919691" cy="449204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Combined </a:t>
            </a:r>
            <a:r>
              <a:rPr lang="en-US" b="1" i="1" dirty="0"/>
              <a:t>L</a:t>
            </a:r>
            <a:r>
              <a:rPr lang="en-US" b="1" i="1" baseline="-25000" dirty="0"/>
              <a:t>BCE</a:t>
            </a:r>
            <a:r>
              <a:rPr lang="en-US" dirty="0"/>
              <a:t> and </a:t>
            </a:r>
            <a:r>
              <a:rPr lang="en-US" b="1" i="1" dirty="0"/>
              <a:t>R</a:t>
            </a:r>
            <a:r>
              <a:rPr lang="en-US" b="1" i="1" baseline="-25000" dirty="0"/>
              <a:t>M</a:t>
            </a:r>
            <a:r>
              <a:rPr lang="en-US" dirty="0"/>
              <a:t> into one unified objective: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en-US" dirty="0"/>
              <a:t>Authors further consider each </a:t>
            </a:r>
            <a:r>
              <a:rPr lang="en-US" b="1" dirty="0"/>
              <a:t>Z</a:t>
            </a:r>
            <a:r>
              <a:rPr lang="en-US" b="1" baseline="30000" dirty="0"/>
              <a:t>(𝑙)</a:t>
            </a:r>
            <a:r>
              <a:rPr lang="en-US" b="1" baseline="-25000" dirty="0"/>
              <a:t>𝑢,𝑣 </a:t>
            </a:r>
            <a:r>
              <a:rPr lang="en-US" dirty="0"/>
              <a:t>is drawn from a Bernoulli distribution parameterized by </a:t>
            </a:r>
            <a:r>
              <a:rPr lang="en-US" b="1" dirty="0"/>
              <a:t>Π</a:t>
            </a:r>
            <a:r>
              <a:rPr lang="en-US" b="1" baseline="30000" dirty="0"/>
              <a:t>(𝑙)</a:t>
            </a:r>
            <a:r>
              <a:rPr lang="en-US" b="1" baseline="-25000" dirty="0"/>
              <a:t>𝑢,𝑣 . </a:t>
            </a:r>
            <a:r>
              <a:rPr lang="en-US" dirty="0"/>
              <a:t>The regularization term is now continuous. For </a:t>
            </a:r>
            <a:r>
              <a:rPr lang="en-US" b="1" i="1" dirty="0"/>
              <a:t>L</a:t>
            </a:r>
            <a:r>
              <a:rPr lang="en-US" b="1" i="1" baseline="-25000" dirty="0"/>
              <a:t>BCE </a:t>
            </a:r>
            <a:r>
              <a:rPr lang="en-US" dirty="0"/>
              <a:t>authors directly optimize discrete variables using the recently proposed augment-</a:t>
            </a:r>
            <a:r>
              <a:rPr lang="en-US" dirty="0" err="1"/>
              <a:t>REINFORCEmerge</a:t>
            </a:r>
            <a:r>
              <a:rPr lang="en-US" dirty="0"/>
              <a:t> (ARM)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5C1DF6E-A933-FA12-1EFE-F334E5E837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100" y="2517157"/>
            <a:ext cx="7191799" cy="91184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F5172EE-EA0F-CF93-B4C8-2E02D906CB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0100" y="3897366"/>
            <a:ext cx="6604705" cy="9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55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Rec-Denoiser – Jacobian Regularization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61"/>
            <a:ext cx="10919691" cy="4492048"/>
          </a:xfrm>
        </p:spPr>
        <p:txBody>
          <a:bodyPr>
            <a:normAutofit/>
          </a:bodyPr>
          <a:lstStyle/>
          <a:p>
            <a:r>
              <a:rPr lang="en-US" dirty="0"/>
              <a:t>The standard dot-product self-attention is </a:t>
            </a:r>
            <a:r>
              <a:rPr lang="en-US" b="1" dirty="0"/>
              <a:t>not Lipschitz continuous </a:t>
            </a:r>
            <a:r>
              <a:rPr lang="en-US" dirty="0"/>
              <a:t>and is </a:t>
            </a:r>
            <a:r>
              <a:rPr lang="en-US" b="1" dirty="0"/>
              <a:t>vulnerable to the quality of input sequences</a:t>
            </a:r>
          </a:p>
          <a:p>
            <a:r>
              <a:rPr lang="en-US" dirty="0"/>
              <a:t>We can measure the robustness of the Transformer block using the residual error: 𝑓</a:t>
            </a:r>
            <a:r>
              <a:rPr lang="en-US" baseline="30000" dirty="0"/>
              <a:t>(𝑙)</a:t>
            </a:r>
            <a:r>
              <a:rPr lang="en-US" dirty="0"/>
              <a:t>(x + 𝝐) − 𝑓</a:t>
            </a:r>
            <a:r>
              <a:rPr lang="en-US" baseline="30000" dirty="0"/>
              <a:t>(𝑙)</a:t>
            </a:r>
            <a:r>
              <a:rPr lang="en-US" dirty="0"/>
              <a:t>(x), where 𝝐 is a small perturbation vector</a:t>
            </a:r>
          </a:p>
          <a:p>
            <a:r>
              <a:rPr lang="en-US" dirty="0"/>
              <a:t>Regularizing the 𝐿</a:t>
            </a:r>
            <a:r>
              <a:rPr lang="en-US" baseline="-25000" dirty="0"/>
              <a:t>2</a:t>
            </a:r>
            <a:r>
              <a:rPr lang="en-US" dirty="0"/>
              <a:t> norm on the Jacobians enforces a Lipschitz constraint at least locally, and the residual error is strictly bounded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78A34FA-CF91-FB09-D6B2-072818924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079" y="4467918"/>
            <a:ext cx="2847841" cy="1450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03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Rec-Denoiser – Joint Training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20E82AF-807A-82F9-F2F8-8EB8A25D5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748" y="1695525"/>
            <a:ext cx="6695284" cy="90923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87D2EA-5A7B-F19D-74E1-F870E4725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1607" y="3195273"/>
            <a:ext cx="7717425" cy="3297602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EE8D8D75-D5F9-5ECB-FFC8-E32CA0AE6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4861"/>
            <a:ext cx="3170382" cy="449204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Differentiable masks and gradient regularizations will not change transformers architectures. </a:t>
            </a:r>
          </a:p>
          <a:p>
            <a:r>
              <a:rPr lang="en-US" dirty="0"/>
              <a:t>If we simply set all masks </a:t>
            </a:r>
            <a:r>
              <a:rPr lang="en-US" b="1" dirty="0"/>
              <a:t>Z</a:t>
            </a:r>
            <a:r>
              <a:rPr lang="en-US" b="1" baseline="30000" dirty="0"/>
              <a:t>(𝑙) </a:t>
            </a:r>
            <a:r>
              <a:rPr lang="en-US" dirty="0"/>
              <a:t>to be all-ones matrix and </a:t>
            </a:r>
            <a:r>
              <a:rPr lang="en-US" b="1" dirty="0"/>
              <a:t>𝛽</a:t>
            </a:r>
            <a:r>
              <a:rPr lang="en-US" dirty="0"/>
              <a:t> = </a:t>
            </a:r>
            <a:r>
              <a:rPr lang="en-US" b="1" dirty="0"/>
              <a:t>𝛾</a:t>
            </a:r>
            <a:r>
              <a:rPr lang="en-US" dirty="0"/>
              <a:t> = 0, model boils down to their original designs. </a:t>
            </a:r>
          </a:p>
          <a:p>
            <a:r>
              <a:rPr lang="en-US" dirty="0"/>
              <a:t>If we randomly set subset of masks </a:t>
            </a:r>
            <a:r>
              <a:rPr lang="en-US" b="1" dirty="0"/>
              <a:t>Z</a:t>
            </a:r>
            <a:r>
              <a:rPr lang="en-US" b="1" baseline="30000" dirty="0"/>
              <a:t>(𝑙) </a:t>
            </a:r>
            <a:r>
              <a:rPr lang="en-US" dirty="0"/>
              <a:t>to be zeros, it is equivalent to structured Dropout like </a:t>
            </a:r>
            <a:r>
              <a:rPr lang="en-US" dirty="0" err="1"/>
              <a:t>LayerDrop</a:t>
            </a:r>
            <a:r>
              <a:rPr lang="en-US" dirty="0"/>
              <a:t>, </a:t>
            </a:r>
            <a:r>
              <a:rPr lang="en-US" dirty="0" err="1"/>
              <a:t>DropHead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36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Q1: How effective is the proposed Rec-Denoiser compared to the state-of-the-art sequential recommenders?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US" sz="2400" dirty="0"/>
              <a:t>"RI" denotes the relative improvement of Rec-Denoisers over their backbones. The best performing results are boldfaced, and the second best ones are underlined</a:t>
            </a:r>
            <a:endParaRPr lang="ru-RU" sz="2400" b="1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84A816D-BA80-63DF-1E91-0DFA74981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494" y="2600534"/>
            <a:ext cx="8507012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990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/>
          </a:bodyPr>
          <a:lstStyle/>
          <a:p>
            <a:r>
              <a:rPr lang="en-US" sz="2400" b="1" dirty="0"/>
              <a:t>The self-attentive sequential models </a:t>
            </a:r>
            <a:r>
              <a:rPr lang="en-US" sz="2400" dirty="0"/>
              <a:t>(e.g., </a:t>
            </a:r>
            <a:r>
              <a:rPr lang="en-US" sz="2400" dirty="0" err="1"/>
              <a:t>SASRec</a:t>
            </a:r>
            <a:r>
              <a:rPr lang="en-US" sz="2400" dirty="0"/>
              <a:t>, BERT4Rec, </a:t>
            </a:r>
            <a:r>
              <a:rPr lang="en-US" sz="2400" dirty="0" err="1"/>
              <a:t>TiSASRec</a:t>
            </a:r>
            <a:r>
              <a:rPr lang="en-US" sz="2400" dirty="0"/>
              <a:t>, and SSE-PT) </a:t>
            </a:r>
            <a:r>
              <a:rPr lang="en-US" sz="2400" b="1" dirty="0"/>
              <a:t>generally outperform</a:t>
            </a:r>
            <a:r>
              <a:rPr lang="en-US" sz="2400" dirty="0"/>
              <a:t> FPMC, GRU4Rec, and Caser with a large margin</a:t>
            </a:r>
          </a:p>
          <a:p>
            <a:r>
              <a:rPr lang="en-US" sz="2400" dirty="0"/>
              <a:t>Comparing the original </a:t>
            </a:r>
            <a:r>
              <a:rPr lang="en-US" sz="2400" dirty="0" err="1"/>
              <a:t>SASRec</a:t>
            </a:r>
            <a:r>
              <a:rPr lang="en-US" sz="2400" dirty="0"/>
              <a:t> and its variants BERT4Rec, </a:t>
            </a:r>
            <a:r>
              <a:rPr lang="en-US" sz="2400" dirty="0" err="1"/>
              <a:t>TiSASRec</a:t>
            </a:r>
            <a:r>
              <a:rPr lang="en-US" sz="2400" dirty="0"/>
              <a:t> and SSE-PT, we find that the </a:t>
            </a:r>
            <a:r>
              <a:rPr lang="en-US" sz="2400" b="1" dirty="0"/>
              <a:t>self-attentive models can gets benefit from incorporating additional information </a:t>
            </a:r>
            <a:r>
              <a:rPr lang="en-US" sz="2400" dirty="0"/>
              <a:t>such as bi-directional attentions, time intervals, and user personalization. </a:t>
            </a:r>
          </a:p>
          <a:p>
            <a:r>
              <a:rPr lang="en-US" sz="2400" dirty="0"/>
              <a:t>The relative improvements of Rec-denoisers over their backbones are significant for all cases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2163281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06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Q2: How can Rec-Denoiser reduce the negative impacts of noisy items in a sequence?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1800" dirty="0"/>
              <a:t>Rec-denoiser (use either ARM or AR estimators) consistently outperforms 𝛼-</a:t>
            </a:r>
            <a:r>
              <a:rPr lang="en-US" sz="1800" dirty="0" err="1"/>
              <a:t>entmax</a:t>
            </a:r>
            <a:r>
              <a:rPr lang="en-US" sz="1800" dirty="0"/>
              <a:t> and Sparse Transformer under different ratios of noise</a:t>
            </a:r>
          </a:p>
          <a:p>
            <a:r>
              <a:rPr lang="en-US" sz="1800" dirty="0" err="1"/>
              <a:t>Differentaible</a:t>
            </a:r>
            <a:r>
              <a:rPr lang="en-US" sz="1800" dirty="0"/>
              <a:t> masks have much more flexibility to adapt to noisy sequences</a:t>
            </a:r>
          </a:p>
          <a:p>
            <a:r>
              <a:rPr lang="en-US" sz="1800" dirty="0"/>
              <a:t>The Jacobian regularization further encourages the smoothness of our gradients, leading to better generalization</a:t>
            </a:r>
            <a:endParaRPr lang="ru-RU" sz="1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0645B7-8749-1023-8FC5-97E396002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45" y="2491509"/>
            <a:ext cx="9374909" cy="223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1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9764" cy="475066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Q3: How do different components (e.g., differentiable masks and Jacobian regularization) affect the overall performance of Rec-Denoiser?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endParaRPr lang="en-US" sz="1800" dirty="0"/>
          </a:p>
          <a:p>
            <a:r>
              <a:rPr lang="en-US" sz="1800" dirty="0"/>
              <a:t>The larger sequence we have, the larger probability that the sequence contains noisy items</a:t>
            </a:r>
          </a:p>
          <a:p>
            <a:r>
              <a:rPr lang="en-US" sz="1800" dirty="0" err="1"/>
              <a:t>SASRec</a:t>
            </a:r>
            <a:r>
              <a:rPr lang="en-US" sz="1800" dirty="0"/>
              <a:t>-Denoiser improves the performance dramatically with longer sequences</a:t>
            </a:r>
          </a:p>
          <a:p>
            <a:r>
              <a:rPr lang="en-US" sz="1800" dirty="0"/>
              <a:t>Performance with different regularization parameters 𝛽 and </a:t>
            </a:r>
            <a:r>
              <a:rPr lang="el-GR" sz="1800" dirty="0"/>
              <a:t>γ</a:t>
            </a:r>
            <a:r>
              <a:rPr lang="en-US" sz="1800" dirty="0"/>
              <a:t> is relatively stable with respect to different settings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227016-49D4-362A-E52B-C761E7F4B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428" y="2581154"/>
            <a:ext cx="4193972" cy="194408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479206-BD1D-9B20-A1F9-910F4F44B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539" y="2581154"/>
            <a:ext cx="4167485" cy="1944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7460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Вопросы?</a:t>
            </a:r>
          </a:p>
        </p:txBody>
      </p:sp>
    </p:spTree>
    <p:extLst>
      <p:ext uri="{BB962C8B-B14F-4D97-AF65-F5344CB8AC3E}">
        <p14:creationId xmlns:p14="http://schemas.microsoft.com/office/powerpoint/2010/main" val="2190227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348E-99C4-E6F2-528C-2EA0FC82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Sequential Recommendation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C256-8598-67C9-87D0-1DEAFB4E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2455" cy="4351338"/>
          </a:xfrm>
        </p:spPr>
        <p:txBody>
          <a:bodyPr/>
          <a:lstStyle/>
          <a:p>
            <a:r>
              <a:rPr lang="en-US" dirty="0"/>
              <a:t>Sequential recommendation aims to </a:t>
            </a:r>
            <a:r>
              <a:rPr lang="en-US" b="1" dirty="0"/>
              <a:t>recommend the next item based on a user’s historical actions </a:t>
            </a:r>
          </a:p>
          <a:p>
            <a:r>
              <a:rPr lang="en-US" dirty="0"/>
              <a:t>Early </a:t>
            </a:r>
            <a:r>
              <a:rPr lang="en-US" b="1" dirty="0"/>
              <a:t>Markov Chain </a:t>
            </a:r>
            <a:r>
              <a:rPr lang="en-US" dirty="0"/>
              <a:t>models have been proposed to capture short-term item transitions </a:t>
            </a:r>
          </a:p>
          <a:p>
            <a:r>
              <a:rPr lang="en-US" dirty="0"/>
              <a:t>Many </a:t>
            </a:r>
            <a:r>
              <a:rPr lang="en-US" b="1" dirty="0"/>
              <a:t>deep neural networks </a:t>
            </a:r>
            <a:r>
              <a:rPr lang="en-US" dirty="0"/>
              <a:t>have been proposed to model the entire users’ sequences and achieve great success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5205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348E-99C4-E6F2-528C-2EA0FC82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Sequential Recommendation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C256-8598-67C9-87D0-1DEAFB4E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02455" cy="4351338"/>
          </a:xfrm>
        </p:spPr>
        <p:txBody>
          <a:bodyPr/>
          <a:lstStyle/>
          <a:p>
            <a:r>
              <a:rPr lang="en-US" dirty="0"/>
              <a:t>Inspired by the success of Transformers, several </a:t>
            </a:r>
            <a:r>
              <a:rPr lang="en-US" b="1" dirty="0"/>
              <a:t>self-attentive sequential recommenders </a:t>
            </a:r>
            <a:r>
              <a:rPr lang="en-US" dirty="0"/>
              <a:t>have been proposed and achieve the </a:t>
            </a:r>
            <a:r>
              <a:rPr lang="en-US" b="1" dirty="0"/>
              <a:t>SOTA performance</a:t>
            </a:r>
          </a:p>
          <a:p>
            <a:r>
              <a:rPr lang="en-US" dirty="0"/>
              <a:t>Many real-world item sequences are </a:t>
            </a:r>
            <a:r>
              <a:rPr lang="en-US" b="1" dirty="0"/>
              <a:t>naturally noisy</a:t>
            </a:r>
            <a:r>
              <a:rPr lang="en-US" dirty="0"/>
              <a:t>, containing both true-positive and false-positive interactions</a:t>
            </a:r>
          </a:p>
          <a:p>
            <a:r>
              <a:rPr lang="en-US" dirty="0"/>
              <a:t>Vanilla </a:t>
            </a:r>
            <a:r>
              <a:rPr lang="en-US" b="1" dirty="0"/>
              <a:t>self-attention network </a:t>
            </a:r>
            <a:r>
              <a:rPr lang="en-US" dirty="0"/>
              <a:t>is not Lipschitz continuous</a:t>
            </a:r>
            <a:r>
              <a:rPr lang="en-US" baseline="30000" dirty="0"/>
              <a:t>1</a:t>
            </a:r>
            <a:r>
              <a:rPr lang="en-US" dirty="0"/>
              <a:t>, and is </a:t>
            </a:r>
            <a:r>
              <a:rPr lang="en-US" b="1" dirty="0"/>
              <a:t>vulnerable to the quality of input</a:t>
            </a:r>
            <a:r>
              <a:rPr lang="en-US" dirty="0"/>
              <a:t> sequences</a:t>
            </a:r>
            <a:endParaRPr lang="ru-RU" dirty="0"/>
          </a:p>
          <a:p>
            <a:r>
              <a:rPr lang="en-US" dirty="0"/>
              <a:t>In the tasks of LM, people found that a large amount of BERT’s attentions </a:t>
            </a:r>
            <a:r>
              <a:rPr lang="en-US" b="1" dirty="0"/>
              <a:t>focus on less meaningful tokens</a:t>
            </a:r>
            <a:r>
              <a:rPr lang="en-US" dirty="0"/>
              <a:t>, like "[SEP]"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95E27F23-85F5-3A3B-D7FE-27D9E8454BEA}"/>
              </a:ext>
            </a:extLst>
          </p:cNvPr>
          <p:cNvSpPr txBox="1">
            <a:spLocks/>
          </p:cNvSpPr>
          <p:nvPr/>
        </p:nvSpPr>
        <p:spPr>
          <a:xfrm>
            <a:off x="974436" y="6382328"/>
            <a:ext cx="10243127" cy="3278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aseline="30000" dirty="0">
                <a:latin typeface="Lucida Grande"/>
              </a:rPr>
              <a:t>1 </a:t>
            </a:r>
            <a:r>
              <a:rPr lang="en-US" sz="1100" dirty="0">
                <a:latin typeface="Lucida Grande"/>
              </a:rPr>
              <a:t>Roughly speaking, a function is Lipschitz continuous if changing its input by a certain amount will not significantly change its output</a:t>
            </a:r>
          </a:p>
          <a:p>
            <a:pPr algn="l"/>
            <a:endParaRPr lang="ru-RU" sz="1100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426834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348E-99C4-E6F2-528C-2EA0FC82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- Sequential Recommendation 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C256-8598-67C9-87D0-1DEAFB4E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525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the setting of sequential recommendation, we intend to </a:t>
            </a:r>
            <a:r>
              <a:rPr lang="en-US" b="1" dirty="0"/>
              <a:t>infer the next item</a:t>
            </a:r>
          </a:p>
          <a:p>
            <a:r>
              <a:rPr lang="en-US" dirty="0"/>
              <a:t>However, </a:t>
            </a:r>
            <a:r>
              <a:rPr lang="en-US" b="1" dirty="0"/>
              <a:t>correlations</a:t>
            </a:r>
            <a:r>
              <a:rPr lang="en-US" dirty="0"/>
              <a:t> among items </a:t>
            </a:r>
            <a:r>
              <a:rPr lang="en-US" b="1" dirty="0"/>
              <a:t>are unclear</a:t>
            </a:r>
          </a:p>
          <a:p>
            <a:r>
              <a:rPr lang="en-US" dirty="0"/>
              <a:t>A trustworthy model should be able to only capture correlated items while ignoring these irrelevant</a:t>
            </a:r>
          </a:p>
          <a:p>
            <a:r>
              <a:rPr lang="en-US" dirty="0"/>
              <a:t>Existing self-attentive sequential models (e.g., </a:t>
            </a:r>
            <a:r>
              <a:rPr lang="en-US" b="1" dirty="0"/>
              <a:t>SASRec</a:t>
            </a:r>
            <a:r>
              <a:rPr lang="en-US" b="1" baseline="30000" dirty="0"/>
              <a:t>1</a:t>
            </a:r>
            <a:r>
              <a:rPr lang="en-US" dirty="0"/>
              <a:t> and </a:t>
            </a:r>
            <a:r>
              <a:rPr lang="en-US" b="1" dirty="0"/>
              <a:t>BERT4Rec</a:t>
            </a:r>
            <a:r>
              <a:rPr lang="en-US" b="1" baseline="30000" dirty="0"/>
              <a:t>2</a:t>
            </a:r>
            <a:r>
              <a:rPr lang="en-US" dirty="0"/>
              <a:t>) </a:t>
            </a:r>
            <a:r>
              <a:rPr lang="en-US" b="1" dirty="0"/>
              <a:t>are insufficient to address noisy items </a:t>
            </a:r>
            <a:r>
              <a:rPr lang="en-US" dirty="0"/>
              <a:t>within sequences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C09E2F6-4FC2-AFF4-60F6-836D345AA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346" y="1855994"/>
            <a:ext cx="3918527" cy="4320969"/>
          </a:xfrm>
          <a:prstGeom prst="rect">
            <a:avLst/>
          </a:prstGeom>
        </p:spPr>
      </p:pic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E71A6A7-A402-D1B1-5CB5-168F4CDDD570}"/>
              </a:ext>
            </a:extLst>
          </p:cNvPr>
          <p:cNvSpPr txBox="1">
            <a:spLocks/>
          </p:cNvSpPr>
          <p:nvPr/>
        </p:nvSpPr>
        <p:spPr>
          <a:xfrm>
            <a:off x="974436" y="6382328"/>
            <a:ext cx="10243127" cy="47567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aseline="30000" dirty="0">
                <a:latin typeface="Lucida Grande"/>
              </a:rPr>
              <a:t>1 </a:t>
            </a:r>
            <a:r>
              <a:rPr lang="ru-RU" sz="1100" dirty="0">
                <a:latin typeface="Lucida Grande"/>
                <a:hlinkClick r:id="rId3"/>
              </a:rPr>
              <a:t>Доклад Василия Челпанова по модели </a:t>
            </a:r>
            <a:r>
              <a:rPr lang="ru-RU" sz="1100" dirty="0" err="1">
                <a:latin typeface="Lucida Grande"/>
                <a:hlinkClick r:id="rId3"/>
              </a:rPr>
              <a:t>SASRec</a:t>
            </a:r>
            <a:r>
              <a:rPr lang="ru-RU" sz="1100" dirty="0">
                <a:latin typeface="Lucida Grande"/>
                <a:hlinkClick r:id="rId3"/>
              </a:rPr>
              <a:t> в рамках </a:t>
            </a:r>
            <a:r>
              <a:rPr lang="ru-RU" sz="1100" dirty="0" err="1">
                <a:latin typeface="Lucida Grande"/>
                <a:hlinkClick r:id="rId3"/>
              </a:rPr>
              <a:t>Reading</a:t>
            </a:r>
            <a:r>
              <a:rPr lang="ru-RU" sz="1100" dirty="0">
                <a:latin typeface="Lucida Grande"/>
                <a:hlinkClick r:id="rId3"/>
              </a:rPr>
              <a:t> Group</a:t>
            </a:r>
            <a:endParaRPr lang="en-US" sz="1100" dirty="0">
              <a:latin typeface="Lucida Grande"/>
            </a:endParaRPr>
          </a:p>
          <a:p>
            <a:pPr algn="l"/>
            <a:r>
              <a:rPr lang="en-US" sz="1100" baseline="30000" dirty="0">
                <a:latin typeface="Lucida Grande"/>
              </a:rPr>
              <a:t>2 </a:t>
            </a:r>
            <a:r>
              <a:rPr lang="ru-RU" sz="1100" dirty="0">
                <a:latin typeface="Lucida Grande"/>
                <a:hlinkClick r:id="rId4"/>
              </a:rPr>
              <a:t>Доклад Андрея Семенова по модели BERT4Rec в рамках </a:t>
            </a:r>
            <a:r>
              <a:rPr lang="ru-RU" sz="1100" dirty="0" err="1">
                <a:latin typeface="Lucida Grande"/>
                <a:hlinkClick r:id="rId4"/>
              </a:rPr>
              <a:t>RecSys</a:t>
            </a:r>
            <a:r>
              <a:rPr lang="ru-RU" sz="1100" dirty="0">
                <a:latin typeface="Lucida Grande"/>
                <a:hlinkClick r:id="rId4"/>
              </a:rPr>
              <a:t> </a:t>
            </a:r>
            <a:r>
              <a:rPr lang="ru-RU" sz="1100" dirty="0" err="1">
                <a:latin typeface="Lucida Grande"/>
                <a:hlinkClick r:id="rId4"/>
              </a:rPr>
              <a:t>Reading</a:t>
            </a:r>
            <a:r>
              <a:rPr lang="ru-RU" sz="1100" dirty="0">
                <a:latin typeface="Lucida Grande"/>
                <a:hlinkClick r:id="rId4"/>
              </a:rPr>
              <a:t> Group</a:t>
            </a:r>
            <a:endParaRPr lang="ru-RU" sz="1100" dirty="0">
              <a:latin typeface="Lucida Grande"/>
            </a:endParaRPr>
          </a:p>
          <a:p>
            <a:pPr algn="l"/>
            <a:endParaRPr lang="ru-RU" sz="1100" dirty="0">
              <a:latin typeface="Lucida Grande"/>
            </a:endParaRPr>
          </a:p>
        </p:txBody>
      </p:sp>
    </p:spTree>
    <p:extLst>
      <p:ext uri="{BB962C8B-B14F-4D97-AF65-F5344CB8AC3E}">
        <p14:creationId xmlns:p14="http://schemas.microsoft.com/office/powerpoint/2010/main" val="3017959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FF348E-99C4-E6F2-528C-2EA0FC82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– Sparse Attention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AC256-8598-67C9-87D0-1DEAFB4E38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3649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reason is that their </a:t>
            </a:r>
            <a:r>
              <a:rPr lang="en-US" b="1" dirty="0"/>
              <a:t>full attention distributions are dense</a:t>
            </a:r>
            <a:r>
              <a:rPr lang="en-US" dirty="0"/>
              <a:t> and would </a:t>
            </a:r>
            <a:r>
              <a:rPr lang="en-US" b="1" dirty="0"/>
              <a:t>assign certain credits to all items</a:t>
            </a:r>
            <a:r>
              <a:rPr lang="en-US" dirty="0"/>
              <a:t>, including irrelevant items</a:t>
            </a:r>
          </a:p>
          <a:p>
            <a:r>
              <a:rPr lang="en-US" dirty="0"/>
              <a:t>One straightforward strategy is to </a:t>
            </a:r>
            <a:r>
              <a:rPr lang="en-US" b="1" dirty="0"/>
              <a:t>design sparse Transformer </a:t>
            </a:r>
            <a:r>
              <a:rPr lang="en-US" dirty="0"/>
              <a:t>architectures that </a:t>
            </a:r>
            <a:r>
              <a:rPr lang="en-US" dirty="0" err="1"/>
              <a:t>sparsify</a:t>
            </a:r>
            <a:r>
              <a:rPr lang="en-US" dirty="0"/>
              <a:t> the connections in the attention layers</a:t>
            </a:r>
          </a:p>
          <a:p>
            <a:r>
              <a:rPr lang="en-US" dirty="0"/>
              <a:t>However, </a:t>
            </a:r>
            <a:r>
              <a:rPr lang="en-US" b="1" dirty="0"/>
              <a:t>these models largely rely on pre-defined attention </a:t>
            </a:r>
            <a:r>
              <a:rPr lang="en-US" dirty="0"/>
              <a:t>schemas, which lacks flexibility and adaptability in practice</a:t>
            </a:r>
            <a:endParaRPr lang="ru-RU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AE71A6A7-A402-D1B1-5CB5-168F4CDDD570}"/>
              </a:ext>
            </a:extLst>
          </p:cNvPr>
          <p:cNvSpPr txBox="1">
            <a:spLocks/>
          </p:cNvSpPr>
          <p:nvPr/>
        </p:nvSpPr>
        <p:spPr>
          <a:xfrm>
            <a:off x="974436" y="6382328"/>
            <a:ext cx="10243127" cy="32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Lucida Grande"/>
              </a:rPr>
              <a:t>Image taken from </a:t>
            </a:r>
            <a:r>
              <a:rPr lang="en-US" sz="1400" baseline="30000" dirty="0">
                <a:latin typeface="Lucida Grande"/>
                <a:hlinkClick r:id="rId2"/>
              </a:rPr>
              <a:t>Generating Long Sequences with Sparse Transformers </a:t>
            </a:r>
            <a:endParaRPr lang="ru-RU" sz="1400" dirty="0">
              <a:latin typeface="Lucida Grande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67166EC-9661-E3BE-B7D3-6D751BDD8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9635" y="2503337"/>
            <a:ext cx="4665183" cy="2557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201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background - Problem Setup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0BD21B5-DF6D-9DF9-E511-ECB3914C1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9916" y="2119183"/>
            <a:ext cx="5307092" cy="2739144"/>
          </a:xfr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06ABA00-4803-7389-2915-DEA073CA3DE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63649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Given the interaction history 𝑆</a:t>
            </a:r>
            <a:r>
              <a:rPr lang="en-US" baseline="30000" dirty="0"/>
              <a:t>𝑢</a:t>
            </a:r>
            <a:r>
              <a:rPr lang="en-US" dirty="0"/>
              <a:t>, sequential recommendation </a:t>
            </a:r>
            <a:r>
              <a:rPr lang="en-US" b="1" dirty="0"/>
              <a:t>seeks to predict the next item </a:t>
            </a:r>
            <a:r>
              <a:rPr lang="en-US" dirty="0"/>
              <a:t>𝑆</a:t>
            </a:r>
            <a:r>
              <a:rPr lang="en-US" baseline="30000" dirty="0"/>
              <a:t>𝑢</a:t>
            </a:r>
            <a:r>
              <a:rPr lang="en-US" baseline="-25000" dirty="0"/>
              <a:t>|𝑆𝑢+1| </a:t>
            </a:r>
            <a:r>
              <a:rPr lang="en-US" dirty="0"/>
              <a:t>at time step |𝑆</a:t>
            </a:r>
            <a:r>
              <a:rPr lang="en-US" baseline="30000" dirty="0"/>
              <a:t>𝑢</a:t>
            </a:r>
            <a:r>
              <a:rPr lang="en-US" dirty="0"/>
              <a:t> + 1|</a:t>
            </a:r>
          </a:p>
          <a:p>
            <a:r>
              <a:rPr lang="en-US" dirty="0"/>
              <a:t>During the training process, it will be convenient to regard the model’s input as (𝑆</a:t>
            </a:r>
            <a:r>
              <a:rPr lang="en-US" baseline="30000" dirty="0"/>
              <a:t>𝑢</a:t>
            </a:r>
            <a:r>
              <a:rPr lang="en-US" baseline="-25000" dirty="0"/>
              <a:t>1</a:t>
            </a:r>
            <a:r>
              <a:rPr lang="en-US" dirty="0"/>
              <a:t>, 𝑆</a:t>
            </a:r>
            <a:r>
              <a:rPr lang="en-US" baseline="30000" dirty="0"/>
              <a:t>𝑢</a:t>
            </a:r>
            <a:r>
              <a:rPr lang="en-US" baseline="-25000" dirty="0"/>
              <a:t>2</a:t>
            </a:r>
            <a:r>
              <a:rPr lang="en-US" dirty="0"/>
              <a:t>, . . . , 𝑆</a:t>
            </a:r>
            <a:r>
              <a:rPr lang="en-US" baseline="30000" dirty="0"/>
              <a:t>𝑢</a:t>
            </a:r>
            <a:r>
              <a:rPr lang="en-US" baseline="-25000" dirty="0"/>
              <a:t>|𝑆 𝑢−1| </a:t>
            </a:r>
            <a:r>
              <a:rPr lang="en-US" dirty="0"/>
              <a:t>) and its expected </a:t>
            </a:r>
            <a:r>
              <a:rPr lang="en-US" b="1" dirty="0"/>
              <a:t>output is a shifted version of the input </a:t>
            </a:r>
            <a:r>
              <a:rPr lang="en-US" dirty="0"/>
              <a:t>sequence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2049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background – </a:t>
            </a:r>
            <a:r>
              <a:rPr lang="en-US" dirty="0" err="1"/>
              <a:t>SASRec</a:t>
            </a:r>
            <a:r>
              <a:rPr lang="en-US" dirty="0"/>
              <a:t> Design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3317086-F274-45D4-FDB7-8B1C136BB44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23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B178314F-5761-E44A-57AD-80088CD287AD}"/>
              </a:ext>
            </a:extLst>
          </p:cNvPr>
          <p:cNvSpPr txBox="1">
            <a:spLocks/>
          </p:cNvSpPr>
          <p:nvPr/>
        </p:nvSpPr>
        <p:spPr>
          <a:xfrm>
            <a:off x="974436" y="6382328"/>
            <a:ext cx="10243127" cy="3232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baseline="30000" dirty="0">
                <a:latin typeface="Lucida Grande"/>
              </a:rPr>
              <a:t>Images taken </a:t>
            </a:r>
            <a:r>
              <a:rPr lang="en-US" sz="1400" baseline="30000" dirty="0">
                <a:latin typeface="Lucida Grande"/>
                <a:hlinkClick r:id="rId2"/>
              </a:rPr>
              <a:t>from Self-Attentive Sequential Recommendation</a:t>
            </a:r>
            <a:r>
              <a:rPr lang="en-US" sz="1400" baseline="30000" dirty="0">
                <a:latin typeface="Lucida Grande"/>
              </a:rPr>
              <a:t>, </a:t>
            </a:r>
            <a:r>
              <a:rPr lang="en-US" sz="1400" baseline="30000" dirty="0">
                <a:latin typeface="Lucida Grande"/>
                <a:hlinkClick r:id="rId3"/>
              </a:rPr>
              <a:t>The Illustrated Transformer </a:t>
            </a:r>
            <a:endParaRPr lang="ru-RU" sz="1400" dirty="0">
              <a:latin typeface="Lucida Grande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482CA16D-4E14-C816-9EA3-1CF9C6BD7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768" y="1620260"/>
            <a:ext cx="4562196" cy="2668713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3CB1A7B-5B54-C2C0-A163-E25FB1A27E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436" y="1620260"/>
            <a:ext cx="594443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090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&amp; background – Learning Objective</a:t>
            </a:r>
            <a:endParaRPr lang="ru-RU" dirty="0"/>
          </a:p>
        </p:txBody>
      </p:sp>
      <p:sp>
        <p:nvSpPr>
          <p:cNvPr id="11" name="Объект 2">
            <a:extLst>
              <a:ext uri="{FF2B5EF4-FFF2-40B4-BE49-F238E27FC236}">
                <a16:creationId xmlns:a16="http://schemas.microsoft.com/office/drawing/2014/main" id="{63317086-F274-45D4-FDB7-8B1C136BB44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22332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454504-EC1B-DF97-357E-C139DCC36205}"/>
              </a:ext>
            </a:extLst>
          </p:cNvPr>
          <p:cNvSpPr txBox="1">
            <a:spLocks/>
          </p:cNvSpPr>
          <p:nvPr/>
        </p:nvSpPr>
        <p:spPr>
          <a:xfrm>
            <a:off x="1024082" y="3934036"/>
            <a:ext cx="10143836" cy="243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Θ</a:t>
            </a:r>
            <a:r>
              <a:rPr lang="en-US" dirty="0"/>
              <a:t> is the model parameters</a:t>
            </a:r>
          </a:p>
          <a:p>
            <a:r>
              <a:rPr lang="en-US" dirty="0"/>
              <a:t>𝛼 is the </a:t>
            </a:r>
            <a:r>
              <a:rPr lang="en-US" dirty="0" err="1"/>
              <a:t>regularizer</a:t>
            </a:r>
            <a:r>
              <a:rPr lang="en-US" dirty="0"/>
              <a:t> to prevent over-fitting</a:t>
            </a:r>
          </a:p>
          <a:p>
            <a:r>
              <a:rPr lang="en-US" dirty="0"/>
              <a:t>𝑜’</a:t>
            </a:r>
            <a:r>
              <a:rPr lang="en-US" baseline="-25000" dirty="0"/>
              <a:t>𝑡</a:t>
            </a:r>
            <a:r>
              <a:rPr lang="en-US" dirty="0"/>
              <a:t> ∉ </a:t>
            </a:r>
            <a:r>
              <a:rPr lang="en-US" i="1" dirty="0"/>
              <a:t>S</a:t>
            </a:r>
            <a:r>
              <a:rPr lang="en-US" baseline="-25000" dirty="0"/>
              <a:t>𝑢</a:t>
            </a:r>
            <a:r>
              <a:rPr lang="en-US" dirty="0"/>
              <a:t> is a negative sample corresponding to 𝑜</a:t>
            </a:r>
            <a:r>
              <a:rPr lang="en-US" baseline="-25000" dirty="0"/>
              <a:t>𝑡</a:t>
            </a:r>
          </a:p>
          <a:p>
            <a:r>
              <a:rPr lang="en-US" dirty="0"/>
              <a:t>𝜎(·) is the sigmoid function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7E6BC0-F408-BD6F-3EDD-B653FDEFD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318" y="2357248"/>
            <a:ext cx="7703364" cy="100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16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B708BB-35E2-9FA1-2624-96254B85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Rec-Denoiser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E72363-265B-FCB0-52EB-729142F54E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24055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Rec-Denoiser consists of two parts: </a:t>
            </a:r>
            <a:r>
              <a:rPr lang="en-US" b="1" dirty="0"/>
              <a:t>differentiable masks </a:t>
            </a:r>
            <a:r>
              <a:rPr lang="en-US" dirty="0"/>
              <a:t>for self-attention layers and </a:t>
            </a:r>
            <a:r>
              <a:rPr lang="en-US" b="1" dirty="0"/>
              <a:t>Jacobian regularization </a:t>
            </a:r>
            <a:r>
              <a:rPr lang="en-US" dirty="0"/>
              <a:t>for Transformer blocks</a:t>
            </a:r>
            <a:endParaRPr lang="ru-RU" dirty="0"/>
          </a:p>
          <a:p>
            <a:r>
              <a:rPr lang="en-US" dirty="0"/>
              <a:t>Differentiable Masks</a:t>
            </a:r>
            <a:r>
              <a:rPr lang="ru-RU" dirty="0"/>
              <a:t>: </a:t>
            </a:r>
            <a:r>
              <a:rPr lang="en-US" dirty="0"/>
              <a:t>not every item in a sequence is aligned well with user preferences in the same sense that </a:t>
            </a:r>
            <a:r>
              <a:rPr lang="en-US" b="1" dirty="0"/>
              <a:t>not all attentions are strictly needed</a:t>
            </a:r>
            <a:r>
              <a:rPr lang="en-US" dirty="0"/>
              <a:t> in self-attention layers</a:t>
            </a:r>
          </a:p>
          <a:p>
            <a:r>
              <a:rPr lang="en-US" dirty="0"/>
              <a:t>Authors attach each self-attention layer with a </a:t>
            </a:r>
            <a:r>
              <a:rPr lang="en-US" b="1" dirty="0"/>
              <a:t>trainable binary mask </a:t>
            </a:r>
            <a:r>
              <a:rPr lang="en-US" dirty="0"/>
              <a:t>to prune noisy or task-irrelevant attentions</a:t>
            </a:r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0F08C40-70E4-8F21-66C9-0CC0C531E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890" y="1690688"/>
            <a:ext cx="3586028" cy="1738312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63233E83-8129-7609-8D92-35034CAA8F50}"/>
              </a:ext>
            </a:extLst>
          </p:cNvPr>
          <p:cNvSpPr txBox="1">
            <a:spLocks/>
          </p:cNvSpPr>
          <p:nvPr/>
        </p:nvSpPr>
        <p:spPr>
          <a:xfrm>
            <a:off x="7581890" y="3934036"/>
            <a:ext cx="3586028" cy="2433594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A</a:t>
            </a:r>
            <a:r>
              <a:rPr lang="en-US" b="1" baseline="30000" dirty="0"/>
              <a:t>(𝑙) </a:t>
            </a:r>
            <a:r>
              <a:rPr lang="en-US" dirty="0"/>
              <a:t>is the original full attentions</a:t>
            </a:r>
          </a:p>
          <a:p>
            <a:r>
              <a:rPr lang="en-US" b="1" dirty="0"/>
              <a:t>M</a:t>
            </a:r>
            <a:r>
              <a:rPr lang="en-US" b="1" baseline="30000" dirty="0"/>
              <a:t>(𝑙)</a:t>
            </a:r>
            <a:r>
              <a:rPr lang="en-US" baseline="30000" dirty="0"/>
              <a:t> </a:t>
            </a:r>
            <a:r>
              <a:rPr lang="en-US" dirty="0"/>
              <a:t>denotes the sparse attentions</a:t>
            </a:r>
          </a:p>
          <a:p>
            <a:r>
              <a:rPr lang="en-US" b="1" dirty="0"/>
              <a:t>⊙</a:t>
            </a:r>
            <a:r>
              <a:rPr lang="en-US" dirty="0"/>
              <a:t> is the element-wise product</a:t>
            </a:r>
          </a:p>
          <a:p>
            <a:r>
              <a:rPr lang="en-US" b="1" dirty="0"/>
              <a:t>Z</a:t>
            </a:r>
            <a:r>
              <a:rPr lang="en-US" b="1" baseline="30000" dirty="0"/>
              <a:t>(𝑙) </a:t>
            </a:r>
            <a:r>
              <a:rPr lang="en-US" b="1" baseline="-25000" dirty="0"/>
              <a:t>𝑢,𝑣 </a:t>
            </a:r>
            <a:r>
              <a:rPr lang="en-US" dirty="0"/>
              <a:t>denotes whether the connection between query </a:t>
            </a:r>
            <a:r>
              <a:rPr lang="en-US" b="1" dirty="0"/>
              <a:t>𝑢</a:t>
            </a:r>
            <a:r>
              <a:rPr lang="en-US" dirty="0"/>
              <a:t> and key </a:t>
            </a:r>
            <a:r>
              <a:rPr lang="en-US" b="1" dirty="0"/>
              <a:t>𝑣</a:t>
            </a:r>
            <a:r>
              <a:rPr lang="en-US" dirty="0"/>
              <a:t> is present</a:t>
            </a:r>
          </a:p>
          <a:p>
            <a:r>
              <a:rPr lang="en-US" dirty="0"/>
              <a:t>Mask </a:t>
            </a:r>
            <a:r>
              <a:rPr lang="en-US" b="1" dirty="0"/>
              <a:t>Z</a:t>
            </a:r>
            <a:r>
              <a:rPr lang="en-US" b="1" baseline="30000" dirty="0"/>
              <a:t>(𝑙) </a:t>
            </a:r>
            <a:r>
              <a:rPr lang="en-US" dirty="0"/>
              <a:t>(e.g., 1 is kept and 0 is dropped) requires minimal changes to the original self-attention layer == yielding exactly zero attention scores for irrelevant dependencies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14115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1166</Words>
  <Application>Microsoft Office PowerPoint</Application>
  <PresentationFormat>Широкоэкранный</PresentationFormat>
  <Paragraphs>110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Lucida Grande</vt:lpstr>
      <vt:lpstr>Тема Office</vt:lpstr>
      <vt:lpstr>Denoising Self-Attentive Sequential Recommendation</vt:lpstr>
      <vt:lpstr>Introduction - Sequential Recommendation </vt:lpstr>
      <vt:lpstr>Introduction - Sequential Recommendation </vt:lpstr>
      <vt:lpstr>Introduction - Sequential Recommendation </vt:lpstr>
      <vt:lpstr>Introduction – Sparse Attention</vt:lpstr>
      <vt:lpstr>Problem &amp; background - Problem Setup</vt:lpstr>
      <vt:lpstr>Problem &amp; background – SASRec Design</vt:lpstr>
      <vt:lpstr>Problem &amp; background – Learning Objective</vt:lpstr>
      <vt:lpstr>Rec-Denoiser</vt:lpstr>
      <vt:lpstr>Rec-Denoiser – Regularization term RM</vt:lpstr>
      <vt:lpstr>Rec-Denoiser – Regularization term RM </vt:lpstr>
      <vt:lpstr>Rec-Denoiser – Jacobian Regularization</vt:lpstr>
      <vt:lpstr>Rec-Denoiser – Joint Training</vt:lpstr>
      <vt:lpstr>Experiments</vt:lpstr>
      <vt:lpstr>Experiments</vt:lpstr>
      <vt:lpstr>Experiments</vt:lpstr>
      <vt:lpstr>Experiments</vt:lpstr>
      <vt:lpstr>Вопросы?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Denoising Self-Attentive Sequential Recommendation</dc:title>
  <dc:creator>Кристина Желтова</dc:creator>
  <cp:lastModifiedBy>Кристина Желтова</cp:lastModifiedBy>
  <cp:revision>34</cp:revision>
  <dcterms:created xsi:type="dcterms:W3CDTF">2023-05-16T15:54:54Z</dcterms:created>
  <dcterms:modified xsi:type="dcterms:W3CDTF">2023-05-16T22:05:01Z</dcterms:modified>
</cp:coreProperties>
</file>