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147481201" r:id="rId2"/>
    <p:sldId id="2147481200" r:id="rId3"/>
    <p:sldId id="2147471749" r:id="rId4"/>
    <p:sldId id="2147481212" r:id="rId5"/>
    <p:sldId id="2147481213" r:id="rId6"/>
    <p:sldId id="214748121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497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997" autoAdjust="0"/>
    <p:restoredTop sz="96441" autoAdjust="0"/>
  </p:normalViewPr>
  <p:slideViewPr>
    <p:cSldViewPr snapToGrid="0">
      <p:cViewPr varScale="1">
        <p:scale>
          <a:sx n="102" d="100"/>
          <a:sy n="102" d="100"/>
        </p:scale>
        <p:origin x="15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3158B-3BB4-4E56-9236-2FCD7DBA1E21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D80C7-2FDF-4350-81FB-519563792D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402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D80C7-2FDF-4350-81FB-519563792DC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1883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6193F5-6FD6-4CF3-A603-5C1491056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AEEDBB8-C76B-441E-AA0E-C20014691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61FDA2-39C0-4061-8B8A-6A850E56B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7686E-F428-4795-A070-8AB1B0A30AE4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6FE259-710A-4AA4-ACFE-72349D6CE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F3CCE6-A186-4FA0-8750-F46153AC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58E28-9604-4EE3-92C1-0F0886754B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57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5924D8-A076-4393-A226-E93266DA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05AF01-0FAB-4F19-88E3-BEA677121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AAACEC-B91E-4553-BEE7-22E062166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7686E-F428-4795-A070-8AB1B0A30AE4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45B746-37C7-4F79-AC68-1AA697003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5AC855-2F63-4D7D-B6AD-92A24090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58E28-9604-4EE3-92C1-0F0886754B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438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6AACF9E-8AB0-4A1F-B4B7-5632D38F5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52D3F06-11A8-4BA3-8EC3-22BE58947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F3CC0E-1F01-4268-97FA-A961EDC19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7686E-F428-4795-A070-8AB1B0A30AE4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8C64EF-E810-4D0B-9462-9D10F1F5F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667119-1138-4795-AB86-2C0309CD2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58E28-9604-4EE3-92C1-0F0886754B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4587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Lin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B973DD2-1476-E74C-99DF-240F2E508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502F9BD-EF25-7144-AB08-9EDFAA5C2CEA}"/>
              </a:ext>
            </a:extLst>
          </p:cNvPr>
          <p:cNvCxnSpPr/>
          <p:nvPr userDrawn="1"/>
        </p:nvCxnSpPr>
        <p:spPr>
          <a:xfrm>
            <a:off x="584200" y="1219200"/>
            <a:ext cx="11025188" cy="0"/>
          </a:xfrm>
          <a:prstGeom prst="line">
            <a:avLst/>
          </a:prstGeom>
          <a:ln w="25400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897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61">
          <p15:clr>
            <a:srgbClr val="A4A3A4"/>
          </p15:clr>
        </p15:guide>
        <p15:guide id="15" pos="3348">
          <p15:clr>
            <a:srgbClr val="A4A3A4"/>
          </p15:clr>
        </p15:guide>
        <p15:guide id="16" pos="3754">
          <p15:clr>
            <a:srgbClr val="A4A3A4"/>
          </p15:clr>
        </p15:guide>
        <p15:guide id="17" pos="3931">
          <p15:clr>
            <a:srgbClr val="A4A3A4"/>
          </p15:clr>
        </p15:guide>
        <p15:guide id="18" pos="4342">
          <p15:clr>
            <a:srgbClr val="A4A3A4"/>
          </p15:clr>
        </p15:guide>
        <p15:guide id="19" pos="4531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>
                <a:solidFill>
                  <a:schemeClr val="tx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662A5-6E2F-47B0-9B6E-E87983D37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DAE969-6DFB-AD4B-A4BB-4C9D04F1489D}"/>
              </a:ext>
            </a:extLst>
          </p:cNvPr>
          <p:cNvCxnSpPr/>
          <p:nvPr userDrawn="1"/>
        </p:nvCxnSpPr>
        <p:spPr>
          <a:xfrm>
            <a:off x="584200" y="1219200"/>
            <a:ext cx="11025188" cy="0"/>
          </a:xfrm>
          <a:prstGeom prst="line">
            <a:avLst/>
          </a:prstGeom>
          <a:ln w="25400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5500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783ABD-961E-4562-B5FC-68C25E91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BB585C-8F13-488C-90BC-F67A12FC0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7DD4D6-CA6A-4D91-BEBB-03E4ADF9E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7686E-F428-4795-A070-8AB1B0A30AE4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34088A-2C8F-4478-ACE0-DFABD4D1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D8D0F1-0F1B-4059-A74E-C739246AF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58E28-9604-4EE3-92C1-0F0886754B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03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F1F22D-AC12-49D2-A543-6C7BBF0E1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0AEAD2-24B8-4FFD-89CE-E0D7EC602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686D28-3615-4AC4-8521-0A9BCD3E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7686E-F428-4795-A070-8AB1B0A30AE4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4BFCA0-A78F-40E6-AF16-6ECB961E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9373D4-D378-4F5B-8932-A259967D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58E28-9604-4EE3-92C1-0F0886754B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632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1C2C10-66F2-420B-B9A9-DD481152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F76DA6-3F94-43FB-A81C-C22A05052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894D1D-DF46-42A3-B411-5AEA27125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B99754-E676-434C-9AF4-16B6EF1E3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7686E-F428-4795-A070-8AB1B0A30AE4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703050-152C-433F-99CD-6C691BFDF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44C02A-8E8D-4CB1-BD52-FAA606886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58E28-9604-4EE3-92C1-0F0886754B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229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8D263-C0E4-4CDE-BFDD-C77426600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FF112A-2289-4117-A217-8B376EF7F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E77A21-155F-406B-8CAE-74F5DE7FA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1D6B8C1-0503-46F5-BB8A-B3B37540B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5872990-0647-4BD5-B2A8-339048C65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B31FD49-2D63-4E4C-97B5-D634FF602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7686E-F428-4795-A070-8AB1B0A30AE4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449D497-0CF4-4380-AC5E-F7B82419B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4536F75-CF5D-4A86-9E47-6A3A583C6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58E28-9604-4EE3-92C1-0F0886754B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3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F90C9F-4419-4C90-BC3A-F465AE822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45BB5DF-7531-4586-9477-8A16339AC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7686E-F428-4795-A070-8AB1B0A30AE4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0C41EE4-61FE-45CE-90B8-7DA17FFB2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EBCA036-442A-4DA8-B8D3-BA3608DE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58E28-9604-4EE3-92C1-0F0886754B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845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2E060E2-AFA4-4833-94DF-DA6D2C791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7686E-F428-4795-A070-8AB1B0A30AE4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6F587D1-E87A-4201-8413-EEC83530F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AE20247-2AC5-4DB6-AA38-86472F31C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58E28-9604-4EE3-92C1-0F0886754B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8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719F26-2D8B-4626-9991-4589981C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CD4760-A837-4AB6-AB2D-DC646A5FD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DEB61E-6610-4FBD-A12E-673D12AD1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338F8D-F062-4C1E-BFD1-6344AB211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7686E-F428-4795-A070-8AB1B0A30AE4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23850D-E9F2-407E-8A05-E9BF64C5F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CBA461-0AE8-4697-BAE8-B68458846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58E28-9604-4EE3-92C1-0F0886754B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05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6AB76-8F5E-44ED-A46E-05686AE3F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1C5502A-CA13-4DA0-B429-F1E6508D87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840701-E8A4-435A-924C-AEA9C2BE2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36F199B-14AF-434C-A532-71E2FF6B3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7686E-F428-4795-A070-8AB1B0A30AE4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B4956C-9FB5-4B05-8F7A-B2350366D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274C47-0AC6-41C3-8BE5-1A98D7D9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58E28-9604-4EE3-92C1-0F0886754B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609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BF966D9-34DC-4221-BFD7-B999229C2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9B2ECB-9B06-473A-82A4-7BE880B29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E0CB3B-54C1-47A6-B8A1-10FC7DCF1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7686E-F428-4795-A070-8AB1B0A30AE4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C1D7FE-E259-4DC9-94CB-2F4ACE07C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9EBE99-097C-4CBB-9FD4-9D44922E2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58E28-9604-4EE3-92C1-0F0886754B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68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1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19" Type="http://schemas.openxmlformats.org/officeDocument/2006/relationships/image" Target="../media/image8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5.png"/><Relationship Id="rId18" Type="http://schemas.openxmlformats.org/officeDocument/2006/relationships/image" Target="../media/image28.png"/><Relationship Id="rId26" Type="http://schemas.openxmlformats.org/officeDocument/2006/relationships/image" Target="../media/image36.svg"/><Relationship Id="rId3" Type="http://schemas.openxmlformats.org/officeDocument/2006/relationships/image" Target="../media/image10.svg"/><Relationship Id="rId21" Type="http://schemas.openxmlformats.org/officeDocument/2006/relationships/image" Target="../media/image31.png"/><Relationship Id="rId7" Type="http://schemas.openxmlformats.org/officeDocument/2006/relationships/image" Target="../media/image24.png"/><Relationship Id="rId12" Type="http://schemas.openxmlformats.org/officeDocument/2006/relationships/image" Target="../media/image14.svg"/><Relationship Id="rId17" Type="http://schemas.openxmlformats.org/officeDocument/2006/relationships/image" Target="../media/image27.svg"/><Relationship Id="rId25" Type="http://schemas.openxmlformats.org/officeDocument/2006/relationships/image" Target="../media/image35.png"/><Relationship Id="rId2" Type="http://schemas.openxmlformats.org/officeDocument/2006/relationships/image" Target="../media/image9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13.png"/><Relationship Id="rId24" Type="http://schemas.openxmlformats.org/officeDocument/2006/relationships/image" Target="../media/image34.svg"/><Relationship Id="rId5" Type="http://schemas.openxmlformats.org/officeDocument/2006/relationships/image" Target="../media/image12.svg"/><Relationship Id="rId15" Type="http://schemas.openxmlformats.org/officeDocument/2006/relationships/image" Target="../media/image19.png"/><Relationship Id="rId23" Type="http://schemas.openxmlformats.org/officeDocument/2006/relationships/image" Target="../media/image33.png"/><Relationship Id="rId28" Type="http://schemas.openxmlformats.org/officeDocument/2006/relationships/image" Target="../media/image8.svg"/><Relationship Id="rId10" Type="http://schemas.openxmlformats.org/officeDocument/2006/relationships/image" Target="../media/image23.png"/><Relationship Id="rId19" Type="http://schemas.openxmlformats.org/officeDocument/2006/relationships/image" Target="../media/image29.svg"/><Relationship Id="rId4" Type="http://schemas.openxmlformats.org/officeDocument/2006/relationships/image" Target="../media/image11.png"/><Relationship Id="rId9" Type="http://schemas.microsoft.com/office/2007/relationships/hdphoto" Target="../media/hdphoto1.wdp"/><Relationship Id="rId14" Type="http://schemas.openxmlformats.org/officeDocument/2006/relationships/image" Target="../media/image16.svg"/><Relationship Id="rId22" Type="http://schemas.openxmlformats.org/officeDocument/2006/relationships/image" Target="../media/image32.svg"/><Relationship Id="rId27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5.png"/><Relationship Id="rId18" Type="http://schemas.openxmlformats.org/officeDocument/2006/relationships/image" Target="../media/image28.png"/><Relationship Id="rId26" Type="http://schemas.openxmlformats.org/officeDocument/2006/relationships/image" Target="../media/image36.svg"/><Relationship Id="rId3" Type="http://schemas.openxmlformats.org/officeDocument/2006/relationships/image" Target="../media/image10.svg"/><Relationship Id="rId21" Type="http://schemas.openxmlformats.org/officeDocument/2006/relationships/image" Target="../media/image31.png"/><Relationship Id="rId7" Type="http://schemas.openxmlformats.org/officeDocument/2006/relationships/image" Target="../media/image24.png"/><Relationship Id="rId12" Type="http://schemas.openxmlformats.org/officeDocument/2006/relationships/image" Target="../media/image14.svg"/><Relationship Id="rId17" Type="http://schemas.openxmlformats.org/officeDocument/2006/relationships/image" Target="../media/image27.svg"/><Relationship Id="rId25" Type="http://schemas.openxmlformats.org/officeDocument/2006/relationships/image" Target="../media/image35.png"/><Relationship Id="rId2" Type="http://schemas.openxmlformats.org/officeDocument/2006/relationships/image" Target="../media/image9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13.png"/><Relationship Id="rId24" Type="http://schemas.openxmlformats.org/officeDocument/2006/relationships/image" Target="../media/image34.svg"/><Relationship Id="rId5" Type="http://schemas.openxmlformats.org/officeDocument/2006/relationships/image" Target="../media/image12.svg"/><Relationship Id="rId15" Type="http://schemas.openxmlformats.org/officeDocument/2006/relationships/image" Target="../media/image19.png"/><Relationship Id="rId23" Type="http://schemas.openxmlformats.org/officeDocument/2006/relationships/image" Target="../media/image33.png"/><Relationship Id="rId28" Type="http://schemas.openxmlformats.org/officeDocument/2006/relationships/image" Target="../media/image8.svg"/><Relationship Id="rId10" Type="http://schemas.openxmlformats.org/officeDocument/2006/relationships/image" Target="../media/image23.png"/><Relationship Id="rId19" Type="http://schemas.openxmlformats.org/officeDocument/2006/relationships/image" Target="../media/image29.svg"/><Relationship Id="rId4" Type="http://schemas.openxmlformats.org/officeDocument/2006/relationships/image" Target="../media/image11.png"/><Relationship Id="rId9" Type="http://schemas.microsoft.com/office/2007/relationships/hdphoto" Target="../media/hdphoto1.wdp"/><Relationship Id="rId14" Type="http://schemas.openxmlformats.org/officeDocument/2006/relationships/image" Target="../media/image16.svg"/><Relationship Id="rId22" Type="http://schemas.openxmlformats.org/officeDocument/2006/relationships/image" Target="../media/image32.svg"/><Relationship Id="rId27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8.svg"/><Relationship Id="rId3" Type="http://schemas.openxmlformats.org/officeDocument/2006/relationships/image" Target="../media/image10.svg"/><Relationship Id="rId7" Type="http://schemas.openxmlformats.org/officeDocument/2006/relationships/image" Target="../media/image19.png"/><Relationship Id="rId12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svg"/><Relationship Id="rId11" Type="http://schemas.openxmlformats.org/officeDocument/2006/relationships/image" Target="../media/image36.svg"/><Relationship Id="rId5" Type="http://schemas.openxmlformats.org/officeDocument/2006/relationships/image" Target="../media/image13.png"/><Relationship Id="rId10" Type="http://schemas.openxmlformats.org/officeDocument/2006/relationships/image" Target="../media/image35.png"/><Relationship Id="rId4" Type="http://schemas.openxmlformats.org/officeDocument/2006/relationships/image" Target="../media/image23.png"/><Relationship Id="rId9" Type="http://schemas.openxmlformats.org/officeDocument/2006/relationships/image" Target="../media/image3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8.svg"/><Relationship Id="rId3" Type="http://schemas.openxmlformats.org/officeDocument/2006/relationships/image" Target="../media/image10.svg"/><Relationship Id="rId7" Type="http://schemas.openxmlformats.org/officeDocument/2006/relationships/image" Target="../media/image19.png"/><Relationship Id="rId12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svg"/><Relationship Id="rId11" Type="http://schemas.openxmlformats.org/officeDocument/2006/relationships/image" Target="../media/image36.svg"/><Relationship Id="rId5" Type="http://schemas.openxmlformats.org/officeDocument/2006/relationships/image" Target="../media/image13.png"/><Relationship Id="rId10" Type="http://schemas.openxmlformats.org/officeDocument/2006/relationships/image" Target="../media/image35.png"/><Relationship Id="rId4" Type="http://schemas.openxmlformats.org/officeDocument/2006/relationships/image" Target="../media/image23.png"/><Relationship Id="rId9" Type="http://schemas.openxmlformats.org/officeDocument/2006/relationships/image" Target="../media/image3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192AEBE-495E-4CFD-D169-B4E013DBAA5C}"/>
              </a:ext>
            </a:extLst>
          </p:cNvPr>
          <p:cNvSpPr/>
          <p:nvPr/>
        </p:nvSpPr>
        <p:spPr>
          <a:xfrm>
            <a:off x="8252466" y="3428348"/>
            <a:ext cx="1984444" cy="22842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仕事用の服装の男性">
            <a:extLst>
              <a:ext uri="{FF2B5EF4-FFF2-40B4-BE49-F238E27FC236}">
                <a16:creationId xmlns:a16="http://schemas.microsoft.com/office/drawing/2014/main" id="{9E1EC43F-3EB6-3609-59D1-6C21F28CA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0529" y="952730"/>
            <a:ext cx="1304925" cy="1762125"/>
          </a:xfrm>
          <a:prstGeom prst="rect">
            <a:avLst/>
          </a:prstGeom>
        </p:spPr>
      </p:pic>
      <p:pic>
        <p:nvPicPr>
          <p:cNvPr id="7" name="グラフィックス 6" descr="ノート PC を持っている女性">
            <a:extLst>
              <a:ext uri="{FF2B5EF4-FFF2-40B4-BE49-F238E27FC236}">
                <a16:creationId xmlns:a16="http://schemas.microsoft.com/office/drawing/2014/main" id="{C0A0DC20-6454-ABC8-0F0E-EE6306B3CE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74534" y="1031557"/>
            <a:ext cx="1781175" cy="1809750"/>
          </a:xfrm>
          <a:prstGeom prst="rect">
            <a:avLst/>
          </a:prstGeom>
        </p:spPr>
      </p:pic>
      <p:sp>
        <p:nvSpPr>
          <p:cNvPr id="8" name="雲 7">
            <a:extLst>
              <a:ext uri="{FF2B5EF4-FFF2-40B4-BE49-F238E27FC236}">
                <a16:creationId xmlns:a16="http://schemas.microsoft.com/office/drawing/2014/main" id="{31141121-451A-135C-8B51-829EBF7F2D03}"/>
              </a:ext>
            </a:extLst>
          </p:cNvPr>
          <p:cNvSpPr/>
          <p:nvPr/>
        </p:nvSpPr>
        <p:spPr>
          <a:xfrm>
            <a:off x="4250987" y="496111"/>
            <a:ext cx="3229583" cy="2042808"/>
          </a:xfrm>
          <a:prstGeom prst="clou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グラフィックス 15" descr="スーツを着た女性">
            <a:extLst>
              <a:ext uri="{FF2B5EF4-FFF2-40B4-BE49-F238E27FC236}">
                <a16:creationId xmlns:a16="http://schemas.microsoft.com/office/drawing/2014/main" id="{85252C06-1CF3-145B-3838-86660547086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b="64233"/>
          <a:stretch/>
        </p:blipFill>
        <p:spPr>
          <a:xfrm>
            <a:off x="2467643" y="3860342"/>
            <a:ext cx="2162175" cy="1611417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E6C3805-8BBD-403F-0C58-A7F3FC556746}"/>
              </a:ext>
            </a:extLst>
          </p:cNvPr>
          <p:cNvSpPr txBox="1"/>
          <p:nvPr/>
        </p:nvSpPr>
        <p:spPr>
          <a:xfrm>
            <a:off x="4931923" y="758760"/>
            <a:ext cx="121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仕様書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117897A-9188-0A67-022F-10ED8D292020}"/>
              </a:ext>
            </a:extLst>
          </p:cNvPr>
          <p:cNvSpPr txBox="1"/>
          <p:nvPr/>
        </p:nvSpPr>
        <p:spPr>
          <a:xfrm>
            <a:off x="5172071" y="1224248"/>
            <a:ext cx="121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設計書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F6476B0-F296-BB53-B2F7-0022BD1C1345}"/>
              </a:ext>
            </a:extLst>
          </p:cNvPr>
          <p:cNvSpPr txBox="1"/>
          <p:nvPr/>
        </p:nvSpPr>
        <p:spPr>
          <a:xfrm>
            <a:off x="6014934" y="839822"/>
            <a:ext cx="121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稟議書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1F65DCB-504D-7DC2-BF88-88AD1F3D0942}"/>
              </a:ext>
            </a:extLst>
          </p:cNvPr>
          <p:cNvSpPr txBox="1"/>
          <p:nvPr/>
        </p:nvSpPr>
        <p:spPr>
          <a:xfrm>
            <a:off x="5895260" y="1580496"/>
            <a:ext cx="121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議事メモ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CDD42EA-BEC8-B104-8F38-3BD5D1290A2E}"/>
              </a:ext>
            </a:extLst>
          </p:cNvPr>
          <p:cNvSpPr txBox="1"/>
          <p:nvPr/>
        </p:nvSpPr>
        <p:spPr>
          <a:xfrm>
            <a:off x="4743854" y="1718554"/>
            <a:ext cx="121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研究論文</a:t>
            </a:r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4F852DE9-E18C-3D60-7DA8-FA5BB82F016D}"/>
              </a:ext>
            </a:extLst>
          </p:cNvPr>
          <p:cNvSpPr/>
          <p:nvPr/>
        </p:nvSpPr>
        <p:spPr>
          <a:xfrm>
            <a:off x="449679" y="226143"/>
            <a:ext cx="1945531" cy="963038"/>
          </a:xfrm>
          <a:prstGeom prst="wedgeRoundRectCallout">
            <a:avLst>
              <a:gd name="adj1" fmla="val 70076"/>
              <a:gd name="adj2" fmla="val 59239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確か設計に役立つ情報が社内のどこかにあったはずだけど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902AD5F-5779-A45E-F355-D0B2CE7F4275}"/>
              </a:ext>
            </a:extLst>
          </p:cNvPr>
          <p:cNvCxnSpPr>
            <a:cxnSpLocks/>
          </p:cNvCxnSpPr>
          <p:nvPr/>
        </p:nvCxnSpPr>
        <p:spPr>
          <a:xfrm>
            <a:off x="9304636" y="1989436"/>
            <a:ext cx="137603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B14BD3D5-43E7-4530-6D6B-D00E38760F60}"/>
              </a:ext>
            </a:extLst>
          </p:cNvPr>
          <p:cNvSpPr/>
          <p:nvPr/>
        </p:nvSpPr>
        <p:spPr>
          <a:xfrm>
            <a:off x="9062636" y="805390"/>
            <a:ext cx="2032712" cy="794424"/>
          </a:xfrm>
          <a:prstGeom prst="wedgeRoundRectCallout">
            <a:avLst>
              <a:gd name="adj1" fmla="val -40424"/>
              <a:gd name="adj2" fmla="val 68330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便利だけど汎用的な回答だな</a:t>
            </a:r>
            <a:endParaRPr kumimoji="1" lang="ja-JP" altLang="en-US" sz="1600" dirty="0">
              <a:solidFill>
                <a:schemeClr val="tx1"/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67FE7F8-0344-C68F-F467-F54966E37602}"/>
              </a:ext>
            </a:extLst>
          </p:cNvPr>
          <p:cNvSpPr txBox="1"/>
          <p:nvPr/>
        </p:nvSpPr>
        <p:spPr>
          <a:xfrm>
            <a:off x="10852065" y="2339163"/>
            <a:ext cx="906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2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ChatGPT</a:t>
            </a:r>
            <a:endParaRPr kumimoji="1" lang="ja-JP" altLang="en-US" sz="12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E3E6991-FFCB-FFDE-7DAF-428CD1BBDE8F}"/>
              </a:ext>
            </a:extLst>
          </p:cNvPr>
          <p:cNvSpPr txBox="1"/>
          <p:nvPr/>
        </p:nvSpPr>
        <p:spPr>
          <a:xfrm>
            <a:off x="8654541" y="3580750"/>
            <a:ext cx="121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仕様書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31A50E2-5F2A-3443-3004-774A3D178F72}"/>
              </a:ext>
            </a:extLst>
          </p:cNvPr>
          <p:cNvSpPr txBox="1"/>
          <p:nvPr/>
        </p:nvSpPr>
        <p:spPr>
          <a:xfrm>
            <a:off x="8654541" y="4396252"/>
            <a:ext cx="121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設計書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F78DBB5-8314-C116-9EF9-A56C175E793D}"/>
              </a:ext>
            </a:extLst>
          </p:cNvPr>
          <p:cNvSpPr txBox="1"/>
          <p:nvPr/>
        </p:nvSpPr>
        <p:spPr>
          <a:xfrm>
            <a:off x="8654541" y="3988501"/>
            <a:ext cx="121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稟議書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50E14C4-5423-7871-D651-D0EF28AD546F}"/>
              </a:ext>
            </a:extLst>
          </p:cNvPr>
          <p:cNvSpPr txBox="1"/>
          <p:nvPr/>
        </p:nvSpPr>
        <p:spPr>
          <a:xfrm>
            <a:off x="8654541" y="4804003"/>
            <a:ext cx="121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議事メモ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96CD6B5-CD0D-073A-B650-80D7A442A03E}"/>
              </a:ext>
            </a:extLst>
          </p:cNvPr>
          <p:cNvSpPr txBox="1"/>
          <p:nvPr/>
        </p:nvSpPr>
        <p:spPr>
          <a:xfrm>
            <a:off x="8654541" y="5211752"/>
            <a:ext cx="121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研究論文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F8AB908-BE3A-03E9-288A-D7BB6B443F0F}"/>
              </a:ext>
            </a:extLst>
          </p:cNvPr>
          <p:cNvSpPr txBox="1"/>
          <p:nvPr/>
        </p:nvSpPr>
        <p:spPr>
          <a:xfrm>
            <a:off x="6254060" y="4937318"/>
            <a:ext cx="906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2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ChatGPT</a:t>
            </a:r>
            <a:endParaRPr kumimoji="1" lang="ja-JP" altLang="en-US" sz="12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87072808-FD0F-F252-1109-93E78BECFEE3}"/>
              </a:ext>
            </a:extLst>
          </p:cNvPr>
          <p:cNvCxnSpPr>
            <a:cxnSpLocks/>
          </p:cNvCxnSpPr>
          <p:nvPr/>
        </p:nvCxnSpPr>
        <p:spPr>
          <a:xfrm>
            <a:off x="4658894" y="4473566"/>
            <a:ext cx="137603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A09927B5-05FA-B4BA-C546-C4713068E07D}"/>
              </a:ext>
            </a:extLst>
          </p:cNvPr>
          <p:cNvSpPr/>
          <p:nvPr/>
        </p:nvSpPr>
        <p:spPr>
          <a:xfrm>
            <a:off x="3628785" y="3262141"/>
            <a:ext cx="2960551" cy="963038"/>
          </a:xfrm>
          <a:prstGeom prst="wedgeRoundRectCallout">
            <a:avLst>
              <a:gd name="adj1" fmla="val -40924"/>
              <a:gd name="adj2" fmla="val 7237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水素ハイブリット電車の</a:t>
            </a:r>
            <a:br>
              <a:rPr kumimoji="1" lang="en-US" altLang="ja-JP" sz="1600" dirty="0">
                <a:solidFill>
                  <a:schemeClr val="tx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</a:br>
            <a:r>
              <a:rPr kumimoji="1" lang="ja-JP" altLang="en-US" sz="1600" dirty="0">
                <a:solidFill>
                  <a:schemeClr val="tx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設計情報をまとめて。ただし、、、</a:t>
            </a: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572B5DE0-3661-B75D-BD76-47571E8F4AB2}"/>
              </a:ext>
            </a:extLst>
          </p:cNvPr>
          <p:cNvCxnSpPr>
            <a:cxnSpLocks/>
          </p:cNvCxnSpPr>
          <p:nvPr/>
        </p:nvCxnSpPr>
        <p:spPr>
          <a:xfrm rot="10800000">
            <a:off x="4665379" y="4635694"/>
            <a:ext cx="137603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FD6542E-2D92-E45D-D3EE-3C35EC8829F3}"/>
              </a:ext>
            </a:extLst>
          </p:cNvPr>
          <p:cNvCxnSpPr>
            <a:cxnSpLocks/>
          </p:cNvCxnSpPr>
          <p:nvPr/>
        </p:nvCxnSpPr>
        <p:spPr>
          <a:xfrm>
            <a:off x="7135604" y="4377661"/>
            <a:ext cx="1012866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4088771-683C-475E-C777-7F25D791AF76}"/>
              </a:ext>
            </a:extLst>
          </p:cNvPr>
          <p:cNvSpPr txBox="1"/>
          <p:nvPr/>
        </p:nvSpPr>
        <p:spPr>
          <a:xfrm>
            <a:off x="7287899" y="4018407"/>
            <a:ext cx="906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6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検索</a:t>
            </a: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86C41F8-F3B3-CBA3-86E6-F875691F7CAD}"/>
              </a:ext>
            </a:extLst>
          </p:cNvPr>
          <p:cNvCxnSpPr>
            <a:cxnSpLocks/>
          </p:cNvCxnSpPr>
          <p:nvPr/>
        </p:nvCxnSpPr>
        <p:spPr>
          <a:xfrm rot="10800000">
            <a:off x="7113508" y="4651908"/>
            <a:ext cx="1012866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E782BAB-D9FA-EBF0-C3AA-6C361AAF6C5F}"/>
              </a:ext>
            </a:extLst>
          </p:cNvPr>
          <p:cNvSpPr txBox="1"/>
          <p:nvPr/>
        </p:nvSpPr>
        <p:spPr>
          <a:xfrm>
            <a:off x="7157151" y="4731901"/>
            <a:ext cx="1014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6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検索結果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40F7115-A6C6-FFF8-FF18-04E94364EEB4}"/>
              </a:ext>
            </a:extLst>
          </p:cNvPr>
          <p:cNvSpPr txBox="1"/>
          <p:nvPr/>
        </p:nvSpPr>
        <p:spPr>
          <a:xfrm>
            <a:off x="3603398" y="5412574"/>
            <a:ext cx="3768364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ja-JP" altLang="en-US" sz="1200" b="0" i="0" dirty="0">
                <a:solidFill>
                  <a:srgbClr val="000000"/>
                </a:solidFill>
                <a:effectLst/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水素供給システムは、燃料電池車両に水素を供給するためのシステムです。水素は高エネルギー密度を持つため、車両の長距離走行を可能にします。水素は圧縮されてタンクに保管され、必要な時に燃料電池スタックに供給されます。水素供給システムは、高い安全性と効率性が求められます。</a:t>
            </a:r>
            <a:r>
              <a:rPr lang="en-US" altLang="ja-JP" sz="1200" b="1" i="0" baseline="30000" dirty="0">
                <a:solidFill>
                  <a:srgbClr val="123BB6"/>
                </a:solidFill>
                <a:effectLst/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1</a:t>
            </a:r>
            <a:endParaRPr lang="ja-JP" altLang="en-US" sz="1200" b="0" i="0" dirty="0">
              <a:solidFill>
                <a:srgbClr val="000000"/>
              </a:solidFill>
              <a:effectLst/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l"/>
            <a:r>
              <a:rPr lang="en-US" altLang="ja-JP" sz="1200" b="1" i="0" dirty="0">
                <a:solidFill>
                  <a:srgbClr val="000000"/>
                </a:solidFill>
                <a:effectLst/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Citations:</a:t>
            </a:r>
            <a:r>
              <a:rPr lang="en-US" altLang="ja-JP" sz="1200" b="0" i="0" u="none" strike="noStrike" dirty="0">
                <a:solidFill>
                  <a:srgbClr val="123BB6"/>
                </a:solidFill>
                <a:effectLst/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1. sample-data-4-0.txt</a:t>
            </a:r>
            <a:endParaRPr lang="ja-JP" altLang="en-US" sz="1200" b="0" i="0" dirty="0">
              <a:solidFill>
                <a:srgbClr val="000000"/>
              </a:solidFill>
              <a:effectLst/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390547E7-9D3D-C0FF-A74F-CBD551B8A84D}"/>
              </a:ext>
            </a:extLst>
          </p:cNvPr>
          <p:cNvCxnSpPr/>
          <p:nvPr/>
        </p:nvCxnSpPr>
        <p:spPr>
          <a:xfrm flipV="1">
            <a:off x="716437" y="2884601"/>
            <a:ext cx="11142483" cy="659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99A65D17-0E61-1F11-738C-2A292498973A}"/>
              </a:ext>
            </a:extLst>
          </p:cNvPr>
          <p:cNvSpPr txBox="1"/>
          <p:nvPr/>
        </p:nvSpPr>
        <p:spPr>
          <a:xfrm>
            <a:off x="644408" y="2623540"/>
            <a:ext cx="906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2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Before</a:t>
            </a:r>
          </a:p>
          <a:p>
            <a:pPr algn="l"/>
            <a:endParaRPr lang="en-US" altLang="ja-JP" sz="12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l"/>
            <a:r>
              <a:rPr kumimoji="1" lang="en-US" altLang="ja-JP" sz="12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After</a:t>
            </a:r>
            <a:endParaRPr kumimoji="1" lang="ja-JP" altLang="en-US" sz="12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55" name="吹き出し: 角を丸めた四角形 54">
            <a:extLst>
              <a:ext uri="{FF2B5EF4-FFF2-40B4-BE49-F238E27FC236}">
                <a16:creationId xmlns:a16="http://schemas.microsoft.com/office/drawing/2014/main" id="{8D99DADA-42CC-0F39-8174-8F8B84D02299}"/>
              </a:ext>
            </a:extLst>
          </p:cNvPr>
          <p:cNvSpPr/>
          <p:nvPr/>
        </p:nvSpPr>
        <p:spPr>
          <a:xfrm>
            <a:off x="432397" y="1368358"/>
            <a:ext cx="1945531" cy="963038"/>
          </a:xfrm>
          <a:prstGeom prst="wedgeRoundRectCallout">
            <a:avLst>
              <a:gd name="adj1" fmla="val 65231"/>
              <a:gd name="adj2" fmla="val -28859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機密情報なので</a:t>
            </a:r>
            <a:br>
              <a:rPr lang="en-US" altLang="ja-JP" sz="1600" dirty="0">
                <a:solidFill>
                  <a:schemeClr val="tx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</a:br>
            <a:r>
              <a:rPr lang="ja-JP" altLang="en-US" sz="1600" dirty="0">
                <a:solidFill>
                  <a:schemeClr val="tx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社外には出せない</a:t>
            </a:r>
            <a:endParaRPr kumimoji="1" lang="ja-JP" altLang="en-US" sz="1600" dirty="0">
              <a:solidFill>
                <a:schemeClr val="tx1"/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5EBA7A49-90DC-0C0B-F778-5A43FDDB71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08517" y="1467339"/>
            <a:ext cx="861081" cy="861081"/>
          </a:xfrm>
          <a:prstGeom prst="rect">
            <a:avLst/>
          </a:prstGeom>
        </p:spPr>
      </p:pic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7801AE3D-AEC9-A836-C96A-2A31EBC843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00381" y="4089561"/>
            <a:ext cx="861081" cy="86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31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FC5B664-7411-6FA8-4720-00A19622DC82}"/>
              </a:ext>
            </a:extLst>
          </p:cNvPr>
          <p:cNvSpPr/>
          <p:nvPr/>
        </p:nvSpPr>
        <p:spPr>
          <a:xfrm>
            <a:off x="4354903" y="2933820"/>
            <a:ext cx="1529751" cy="67514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765" b="0" i="0" u="none" strike="noStrike" kern="1200" cap="none" spc="0" normalizeH="0" baseline="0" noProof="0">
              <a:ln>
                <a:noFill/>
              </a:ln>
              <a:solidFill>
                <a:srgbClr val="E6E6E6">
                  <a:lumMod val="75000"/>
                </a:srgbClr>
              </a:solidFill>
              <a:effectLst/>
              <a:uLnTx/>
              <a:uFillTx/>
              <a:latin typeface="Yu Gothic UI Semibold" panose="020B0700000000000000" pitchFamily="50" charset="-128"/>
              <a:ea typeface="Yu Gothic UI Semibold" panose="020B0700000000000000" pitchFamily="50" charset="-128"/>
              <a:cs typeface="+mn-cs"/>
            </a:endParaRP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CD72461D-C10C-6F4B-BDCD-9C5AB592360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884654" y="3271390"/>
            <a:ext cx="2233306" cy="183300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992A07E-106C-E065-F082-ACCF772A03B1}"/>
              </a:ext>
            </a:extLst>
          </p:cNvPr>
          <p:cNvSpPr/>
          <p:nvPr/>
        </p:nvSpPr>
        <p:spPr>
          <a:xfrm>
            <a:off x="4212077" y="573932"/>
            <a:ext cx="7902102" cy="528211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765" b="0" i="0" u="none" strike="noStrike" kern="1200" cap="none" spc="0" normalizeH="0" baseline="0" noProof="0">
              <a:ln>
                <a:noFill/>
              </a:ln>
              <a:solidFill>
                <a:srgbClr val="E6E6E6">
                  <a:lumMod val="75000"/>
                </a:srgbClr>
              </a:solidFill>
              <a:effectLst/>
              <a:uLnTx/>
              <a:uFillTx/>
              <a:latin typeface="Yu Gothic UI Semibold" panose="020B0700000000000000" pitchFamily="50" charset="-128"/>
              <a:ea typeface="Yu Gothic UI Semibold" panose="020B0700000000000000" pitchFamily="50" charset="-128"/>
              <a:cs typeface="+mn-cs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D63DD4D-3D8F-F5FA-3DA4-B39D2DDD6101}"/>
              </a:ext>
            </a:extLst>
          </p:cNvPr>
          <p:cNvSpPr txBox="1"/>
          <p:nvPr/>
        </p:nvSpPr>
        <p:spPr>
          <a:xfrm>
            <a:off x="4283478" y="2647848"/>
            <a:ext cx="1806038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バックエンドプログラム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Yu Gothic UI Semibold" panose="020B0700000000000000" pitchFamily="50" charset="-128"/>
              <a:ea typeface="Yu Gothic UI Semibold" panose="020B0700000000000000" pitchFamily="50" charset="-128"/>
              <a:cs typeface="+mn-cs"/>
            </a:endParaRPr>
          </a:p>
        </p:txBody>
      </p:sp>
      <p:pic>
        <p:nvPicPr>
          <p:cNvPr id="28" name="グラフィックス 27">
            <a:extLst>
              <a:ext uri="{FF2B5EF4-FFF2-40B4-BE49-F238E27FC236}">
                <a16:creationId xmlns:a16="http://schemas.microsoft.com/office/drawing/2014/main" id="{40B882F5-E7B1-5588-C69F-5B66BDB92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9571" y="1953727"/>
            <a:ext cx="624969" cy="624969"/>
          </a:xfrm>
          <a:prstGeom prst="rect">
            <a:avLst/>
          </a:prstGeom>
        </p:spPr>
      </p:pic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BEBEF0CF-406E-2DC1-E659-0C54442075BA}"/>
              </a:ext>
            </a:extLst>
          </p:cNvPr>
          <p:cNvCxnSpPr>
            <a:cxnSpLocks/>
            <a:stCxn id="7" idx="3"/>
            <a:endCxn id="28" idx="1"/>
          </p:cNvCxnSpPr>
          <p:nvPr/>
        </p:nvCxnSpPr>
        <p:spPr>
          <a:xfrm flipV="1">
            <a:off x="5884654" y="2266212"/>
            <a:ext cx="2224917" cy="100517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" name="グラフィックス 1023">
            <a:extLst>
              <a:ext uri="{FF2B5EF4-FFF2-40B4-BE49-F238E27FC236}">
                <a16:creationId xmlns:a16="http://schemas.microsoft.com/office/drawing/2014/main" id="{E75518EC-3C38-93B2-BDDE-3F2AEA9D5A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19980" y="2939505"/>
            <a:ext cx="635454" cy="635454"/>
          </a:xfrm>
          <a:prstGeom prst="rect">
            <a:avLst/>
          </a:prstGeom>
        </p:spPr>
      </p:pic>
      <p:cxnSp>
        <p:nvCxnSpPr>
          <p:cNvPr id="1040" name="コネクタ: カギ線 1039">
            <a:extLst>
              <a:ext uri="{FF2B5EF4-FFF2-40B4-BE49-F238E27FC236}">
                <a16:creationId xmlns:a16="http://schemas.microsoft.com/office/drawing/2014/main" id="{C8BEDE6D-7CCF-5D31-87D8-32B59F7E3C8D}"/>
              </a:ext>
            </a:extLst>
          </p:cNvPr>
          <p:cNvCxnSpPr>
            <a:cxnSpLocks/>
            <a:stCxn id="1024" idx="2"/>
            <a:endCxn id="18" idx="3"/>
          </p:cNvCxnSpPr>
          <p:nvPr/>
        </p:nvCxnSpPr>
        <p:spPr>
          <a:xfrm rot="5400000">
            <a:off x="10506527" y="2999805"/>
            <a:ext cx="156027" cy="1306335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テキスト ボックス 1042">
            <a:extLst>
              <a:ext uri="{FF2B5EF4-FFF2-40B4-BE49-F238E27FC236}">
                <a16:creationId xmlns:a16="http://schemas.microsoft.com/office/drawing/2014/main" id="{20009D21-DE9E-D31E-5A54-E93AC3070882}"/>
              </a:ext>
            </a:extLst>
          </p:cNvPr>
          <p:cNvSpPr txBox="1"/>
          <p:nvPr/>
        </p:nvSpPr>
        <p:spPr>
          <a:xfrm>
            <a:off x="9941667" y="703832"/>
            <a:ext cx="20914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学術論文</a:t>
            </a:r>
            <a:b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</a:b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機密性の高い</a:t>
            </a:r>
            <a:b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</a:b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独自のデータなど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Yu Gothic UI Semibold" panose="020B0700000000000000" pitchFamily="50" charset="-128"/>
              <a:ea typeface="Yu Gothic UI Semibold" panose="020B0700000000000000" pitchFamily="50" charset="-128"/>
              <a:cs typeface="+mn-cs"/>
            </a:endParaRPr>
          </a:p>
        </p:txBody>
      </p:sp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42D1BC7C-1419-22CC-B0CC-40FC717F5A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90018" y="3460309"/>
            <a:ext cx="541354" cy="541354"/>
          </a:xfrm>
          <a:prstGeom prst="rect">
            <a:avLst/>
          </a:prstGeom>
        </p:spPr>
      </p:pic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9DC4AD61-243E-5987-3463-47CA52ADA636}"/>
              </a:ext>
            </a:extLst>
          </p:cNvPr>
          <p:cNvCxnSpPr>
            <a:cxnSpLocks/>
            <a:stCxn id="28" idx="3"/>
            <a:endCxn id="18" idx="0"/>
          </p:cNvCxnSpPr>
          <p:nvPr/>
        </p:nvCxnSpPr>
        <p:spPr>
          <a:xfrm>
            <a:off x="8734540" y="2266212"/>
            <a:ext cx="926155" cy="1194097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E17F9D7-77F1-146A-E20E-AC049A87888C}"/>
              </a:ext>
            </a:extLst>
          </p:cNvPr>
          <p:cNvSpPr txBox="1"/>
          <p:nvPr/>
        </p:nvSpPr>
        <p:spPr>
          <a:xfrm>
            <a:off x="7809241" y="5376122"/>
            <a:ext cx="19709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Azure OpenAI</a:t>
            </a:r>
          </a:p>
        </p:txBody>
      </p:sp>
      <p:pic>
        <p:nvPicPr>
          <p:cNvPr id="52" name="グラフィックス 51" descr="ドキュメント 枠線">
            <a:extLst>
              <a:ext uri="{FF2B5EF4-FFF2-40B4-BE49-F238E27FC236}">
                <a16:creationId xmlns:a16="http://schemas.microsoft.com/office/drawing/2014/main" id="{67B387D7-B978-7ED8-FCBF-52558638E2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53766" y="4045553"/>
            <a:ext cx="402996" cy="402996"/>
          </a:xfrm>
          <a:prstGeom prst="rect">
            <a:avLst/>
          </a:prstGeom>
        </p:spPr>
      </p:pic>
      <p:pic>
        <p:nvPicPr>
          <p:cNvPr id="53" name="グラフィックス 52" descr="ドキュメント 枠線">
            <a:extLst>
              <a:ext uri="{FF2B5EF4-FFF2-40B4-BE49-F238E27FC236}">
                <a16:creationId xmlns:a16="http://schemas.microsoft.com/office/drawing/2014/main" id="{CC981ED5-F8DE-771A-CECB-049DCF970F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75848" y="4056551"/>
            <a:ext cx="402996" cy="402996"/>
          </a:xfrm>
          <a:prstGeom prst="rect">
            <a:avLst/>
          </a:prstGeom>
        </p:spPr>
      </p:pic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61DFCB5-615B-ACA0-FAE5-B4CB3AE72807}"/>
              </a:ext>
            </a:extLst>
          </p:cNvPr>
          <p:cNvSpPr txBox="1"/>
          <p:nvPr/>
        </p:nvSpPr>
        <p:spPr>
          <a:xfrm>
            <a:off x="10191391" y="4137237"/>
            <a:ext cx="8851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・・・</a:t>
            </a: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6E292D0-E9A8-3EA4-6891-E550B3A01CD1}"/>
              </a:ext>
            </a:extLst>
          </p:cNvPr>
          <p:cNvSpPr txBox="1"/>
          <p:nvPr/>
        </p:nvSpPr>
        <p:spPr>
          <a:xfrm>
            <a:off x="9697607" y="4515743"/>
            <a:ext cx="16308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43A5E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Yu Gothic UI"/>
                <a:cs typeface="+mn-cs"/>
              </a:rPr>
              <a:t>データ群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243A5E">
                  <a:lumMod val="60000"/>
                  <a:lumOff val="40000"/>
                </a:srgbClr>
              </a:solidFill>
              <a:effectLst/>
              <a:uLnTx/>
              <a:uFillTx/>
              <a:latin typeface="Segoe UI"/>
              <a:ea typeface="Yu Gothic UI"/>
              <a:cs typeface="+mn-cs"/>
            </a:endParaRP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67AC5D29-381E-6D14-BEE4-FE1C3B385E07}"/>
              </a:ext>
            </a:extLst>
          </p:cNvPr>
          <p:cNvCxnSpPr>
            <a:cxnSpLocks/>
          </p:cNvCxnSpPr>
          <p:nvPr/>
        </p:nvCxnSpPr>
        <p:spPr>
          <a:xfrm flipV="1">
            <a:off x="2222574" y="3222752"/>
            <a:ext cx="2122601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図 43">
            <a:extLst>
              <a:ext uri="{FF2B5EF4-FFF2-40B4-BE49-F238E27FC236}">
                <a16:creationId xmlns:a16="http://schemas.microsoft.com/office/drawing/2014/main" id="{9745E555-12C2-5199-676B-584D005AC3D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20" t="7657" r="7921" b="1386"/>
          <a:stretch/>
        </p:blipFill>
        <p:spPr>
          <a:xfrm>
            <a:off x="144354" y="2688018"/>
            <a:ext cx="2087948" cy="11667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E9B0AF3-82E7-DBA9-6584-C4483B121462}"/>
              </a:ext>
            </a:extLst>
          </p:cNvPr>
          <p:cNvSpPr txBox="1"/>
          <p:nvPr/>
        </p:nvSpPr>
        <p:spPr>
          <a:xfrm>
            <a:off x="282499" y="2136476"/>
            <a:ext cx="1897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学術論文に基づいた情報をベースにした</a:t>
            </a:r>
            <a:r>
              <a:rPr lang="en-US" altLang="ja-JP" sz="12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AI</a:t>
            </a:r>
            <a:r>
              <a:rPr lang="ja-JP" altLang="en-US" sz="12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チャット</a:t>
            </a:r>
            <a:endParaRPr kumimoji="1" lang="en-US" altLang="ja-JP" sz="1200" dirty="0"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  <p:pic>
        <p:nvPicPr>
          <p:cNvPr id="61" name="図 60">
            <a:extLst>
              <a:ext uri="{FF2B5EF4-FFF2-40B4-BE49-F238E27FC236}">
                <a16:creationId xmlns:a16="http://schemas.microsoft.com/office/drawing/2014/main" id="{ED6749F1-F842-87C7-2DB1-04A65EE60CCA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64671" t="35604" r="4440" b="55427"/>
          <a:stretch/>
        </p:blipFill>
        <p:spPr>
          <a:xfrm>
            <a:off x="2383277" y="2821020"/>
            <a:ext cx="1731524" cy="321013"/>
          </a:xfrm>
          <a:prstGeom prst="rect">
            <a:avLst/>
          </a:prstGeom>
        </p:spPr>
      </p:pic>
      <p:cxnSp>
        <p:nvCxnSpPr>
          <p:cNvPr id="1035" name="コネクタ: カギ線 1034">
            <a:extLst>
              <a:ext uri="{FF2B5EF4-FFF2-40B4-BE49-F238E27FC236}">
                <a16:creationId xmlns:a16="http://schemas.microsoft.com/office/drawing/2014/main" id="{57E99D55-D07E-E515-7368-4EA67DD9179F}"/>
              </a:ext>
            </a:extLst>
          </p:cNvPr>
          <p:cNvCxnSpPr>
            <a:cxnSpLocks/>
          </p:cNvCxnSpPr>
          <p:nvPr/>
        </p:nvCxnSpPr>
        <p:spPr>
          <a:xfrm rot="10800000">
            <a:off x="2287427" y="3443247"/>
            <a:ext cx="2064081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テキスト ボックス 1044">
            <a:extLst>
              <a:ext uri="{FF2B5EF4-FFF2-40B4-BE49-F238E27FC236}">
                <a16:creationId xmlns:a16="http://schemas.microsoft.com/office/drawing/2014/main" id="{8488F53D-8FBD-D11B-495D-AB20C28F8F62}"/>
              </a:ext>
            </a:extLst>
          </p:cNvPr>
          <p:cNvSpPr txBox="1"/>
          <p:nvPr/>
        </p:nvSpPr>
        <p:spPr>
          <a:xfrm>
            <a:off x="7997142" y="4564583"/>
            <a:ext cx="8874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GPT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モデル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Yu Gothic UI Semibold" panose="020B0700000000000000" pitchFamily="50" charset="-128"/>
              <a:ea typeface="Yu Gothic UI Semibold" panose="020B0700000000000000" pitchFamily="50" charset="-128"/>
              <a:cs typeface="+mn-cs"/>
            </a:endParaRPr>
          </a:p>
        </p:txBody>
      </p:sp>
      <p:sp>
        <p:nvSpPr>
          <p:cNvPr id="1047" name="テキスト ボックス 1046">
            <a:extLst>
              <a:ext uri="{FF2B5EF4-FFF2-40B4-BE49-F238E27FC236}">
                <a16:creationId xmlns:a16="http://schemas.microsoft.com/office/drawing/2014/main" id="{2CB7290C-C3BD-E94B-69FD-85F0C59A9C5C}"/>
              </a:ext>
            </a:extLst>
          </p:cNvPr>
          <p:cNvSpPr txBox="1"/>
          <p:nvPr/>
        </p:nvSpPr>
        <p:spPr>
          <a:xfrm>
            <a:off x="7916078" y="1779228"/>
            <a:ext cx="10366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ナレッジ検索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Yu Gothic UI Semibold" panose="020B0700000000000000" pitchFamily="50" charset="-128"/>
              <a:ea typeface="Yu Gothic UI Semibold" panose="020B0700000000000000" pitchFamily="50" charset="-128"/>
              <a:cs typeface="+mn-cs"/>
            </a:endParaRPr>
          </a:p>
        </p:txBody>
      </p:sp>
      <p:sp>
        <p:nvSpPr>
          <p:cNvPr id="1048" name="吹き出し: 四角形 1047">
            <a:extLst>
              <a:ext uri="{FF2B5EF4-FFF2-40B4-BE49-F238E27FC236}">
                <a16:creationId xmlns:a16="http://schemas.microsoft.com/office/drawing/2014/main" id="{6BF95266-A6A0-5E27-CB4E-B6FA0D869A2E}"/>
              </a:ext>
            </a:extLst>
          </p:cNvPr>
          <p:cNvSpPr/>
          <p:nvPr/>
        </p:nvSpPr>
        <p:spPr>
          <a:xfrm>
            <a:off x="6335950" y="1177046"/>
            <a:ext cx="1896894" cy="593387"/>
          </a:xfrm>
          <a:prstGeom prst="wedgeRectCallout">
            <a:avLst>
              <a:gd name="adj1" fmla="val 15065"/>
              <a:gd name="adj2" fmla="val 80631"/>
            </a:avLst>
          </a:prstGeom>
          <a:solidFill>
            <a:srgbClr val="8497B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6BAF898-C2C6-98F6-FC07-2D2AE4860CE6}"/>
              </a:ext>
            </a:extLst>
          </p:cNvPr>
          <p:cNvSpPr txBox="1"/>
          <p:nvPr/>
        </p:nvSpPr>
        <p:spPr>
          <a:xfrm>
            <a:off x="6365530" y="1244772"/>
            <a:ext cx="1897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2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質問</a:t>
            </a:r>
            <a:r>
              <a:rPr kumimoji="1" lang="en-US" altLang="ja-JP" sz="12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/</a:t>
            </a:r>
            <a:r>
              <a:rPr kumimoji="1" lang="ja-JP" altLang="en-US" sz="12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過去のチャット履歴をもとに検索クエリを生成</a:t>
            </a:r>
          </a:p>
        </p:txBody>
      </p:sp>
      <p:sp>
        <p:nvSpPr>
          <p:cNvPr id="1049" name="吹き出し: 四角形 1048">
            <a:extLst>
              <a:ext uri="{FF2B5EF4-FFF2-40B4-BE49-F238E27FC236}">
                <a16:creationId xmlns:a16="http://schemas.microsoft.com/office/drawing/2014/main" id="{BA0F4DB2-B8AF-AA55-C9B9-B872ABD1AB02}"/>
              </a:ext>
            </a:extLst>
          </p:cNvPr>
          <p:cNvSpPr/>
          <p:nvPr/>
        </p:nvSpPr>
        <p:spPr>
          <a:xfrm>
            <a:off x="7143345" y="3800271"/>
            <a:ext cx="1806102" cy="593387"/>
          </a:xfrm>
          <a:prstGeom prst="wedgeRectCallout">
            <a:avLst>
              <a:gd name="adj1" fmla="val 13526"/>
              <a:gd name="adj2" fmla="val 82270"/>
            </a:avLst>
          </a:prstGeom>
          <a:solidFill>
            <a:srgbClr val="8497B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3" name="テキスト ボックス 1032">
            <a:extLst>
              <a:ext uri="{FF2B5EF4-FFF2-40B4-BE49-F238E27FC236}">
                <a16:creationId xmlns:a16="http://schemas.microsoft.com/office/drawing/2014/main" id="{8CBC43E1-F4AC-849A-7469-4609A0A06875}"/>
              </a:ext>
            </a:extLst>
          </p:cNvPr>
          <p:cNvSpPr txBox="1"/>
          <p:nvPr/>
        </p:nvSpPr>
        <p:spPr>
          <a:xfrm>
            <a:off x="7211438" y="3877727"/>
            <a:ext cx="1690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2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検索結果をもとに</a:t>
            </a:r>
            <a:endParaRPr kumimoji="1" lang="en-US" altLang="ja-JP" sz="1200" dirty="0"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  <a:p>
            <a:pPr algn="l"/>
            <a:r>
              <a:rPr lang="ja-JP" altLang="en-US" sz="12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自然言語で回答を作成</a:t>
            </a:r>
            <a:endParaRPr kumimoji="1" lang="ja-JP" altLang="en-US" sz="1200" dirty="0"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  <p:sp>
        <p:nvSpPr>
          <p:cNvPr id="1050" name="吹き出し: 四角形 1049">
            <a:extLst>
              <a:ext uri="{FF2B5EF4-FFF2-40B4-BE49-F238E27FC236}">
                <a16:creationId xmlns:a16="http://schemas.microsoft.com/office/drawing/2014/main" id="{61918D37-3615-F557-89A0-F6D1281FD813}"/>
              </a:ext>
            </a:extLst>
          </p:cNvPr>
          <p:cNvSpPr/>
          <p:nvPr/>
        </p:nvSpPr>
        <p:spPr>
          <a:xfrm>
            <a:off x="10635574" y="3855396"/>
            <a:ext cx="1284051" cy="473412"/>
          </a:xfrm>
          <a:prstGeom prst="wedgeRectCallout">
            <a:avLst>
              <a:gd name="adj1" fmla="val 4269"/>
              <a:gd name="adj2" fmla="val -89136"/>
            </a:avLst>
          </a:prstGeom>
          <a:solidFill>
            <a:srgbClr val="8497B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4" name="テキスト ボックス 1043">
            <a:extLst>
              <a:ext uri="{FF2B5EF4-FFF2-40B4-BE49-F238E27FC236}">
                <a16:creationId xmlns:a16="http://schemas.microsoft.com/office/drawing/2014/main" id="{498B4D2D-9EA8-6FC2-CA89-D9119D5464B0}"/>
              </a:ext>
            </a:extLst>
          </p:cNvPr>
          <p:cNvSpPr txBox="1"/>
          <p:nvPr/>
        </p:nvSpPr>
        <p:spPr>
          <a:xfrm>
            <a:off x="10657357" y="3877727"/>
            <a:ext cx="122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2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情報をテキストとして抽出</a:t>
            </a:r>
          </a:p>
        </p:txBody>
      </p:sp>
      <p:pic>
        <p:nvPicPr>
          <p:cNvPr id="1054" name="Picture 2" descr="App Service の料金 | Microsoft Azure">
            <a:extLst>
              <a:ext uri="{FF2B5EF4-FFF2-40B4-BE49-F238E27FC236}">
                <a16:creationId xmlns:a16="http://schemas.microsoft.com/office/drawing/2014/main" id="{DFBA8350-6F85-2178-6AFA-1C01B8886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528" y="742038"/>
            <a:ext cx="866573" cy="45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CC7E4BF-506E-AD05-FECB-18677195423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2691" t="34959" r="62187" b="39512"/>
          <a:stretch/>
        </p:blipFill>
        <p:spPr>
          <a:xfrm>
            <a:off x="1795346" y="3992137"/>
            <a:ext cx="3813717" cy="175074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170ABA3-B1C9-8189-F157-0CE951C3D446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2432" r="1"/>
          <a:stretch/>
        </p:blipFill>
        <p:spPr>
          <a:xfrm>
            <a:off x="10228083" y="1385741"/>
            <a:ext cx="1621497" cy="14423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4" name="Picture 2" descr="Adobe Acrobat Reader: Edit PDF - Google Play のアプリ">
            <a:extLst>
              <a:ext uri="{FF2B5EF4-FFF2-40B4-BE49-F238E27FC236}">
                <a16:creationId xmlns:a16="http://schemas.microsoft.com/office/drawing/2014/main" id="{8576A2BA-30BD-A087-5783-95077575C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4973" y="1187451"/>
            <a:ext cx="330064" cy="33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D0203A63-FD95-5654-7847-645E2019448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0420" y="2673958"/>
            <a:ext cx="2083872" cy="1172178"/>
          </a:xfrm>
          <a:prstGeom prst="rect">
            <a:avLst/>
          </a:prstGeom>
        </p:spPr>
      </p:pic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934B4F0A-B31D-199E-330E-1B7DA9CF582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131307" y="4738441"/>
            <a:ext cx="673329" cy="67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25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AC81993-40A0-EEDD-209F-FD084B139967}"/>
              </a:ext>
            </a:extLst>
          </p:cNvPr>
          <p:cNvSpPr/>
          <p:nvPr/>
        </p:nvSpPr>
        <p:spPr>
          <a:xfrm>
            <a:off x="5403587" y="2582944"/>
            <a:ext cx="1529751" cy="137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765" b="0" i="0" u="none" strike="noStrike" kern="1200" cap="none" spc="0" normalizeH="0" baseline="0" noProof="0">
              <a:ln>
                <a:noFill/>
              </a:ln>
              <a:solidFill>
                <a:srgbClr val="E6E6E6">
                  <a:lumMod val="75000"/>
                </a:srgbClr>
              </a:solidFill>
              <a:effectLst/>
              <a:uLnTx/>
              <a:uFillTx/>
              <a:latin typeface="Yu Gothic UI Semibold" panose="020B0700000000000000" pitchFamily="50" charset="-128"/>
              <a:ea typeface="Yu Gothic UI Semibold" panose="020B0700000000000000" pitchFamily="50" charset="-128"/>
              <a:cs typeface="+mn-c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7986C2A-978B-5ACF-5ACC-B83140EC9D0B}"/>
              </a:ext>
            </a:extLst>
          </p:cNvPr>
          <p:cNvSpPr txBox="1"/>
          <p:nvPr/>
        </p:nvSpPr>
        <p:spPr>
          <a:xfrm>
            <a:off x="8344796" y="4165180"/>
            <a:ext cx="2856706" cy="1851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243A5E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Yu Gothic UI"/>
                <a:cs typeface="+mn-cs"/>
              </a:rPr>
              <a:t>GPT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43A5E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Yu Gothic UI"/>
                <a:cs typeface="+mn-cs"/>
              </a:rPr>
              <a:t>のモデル呼び出し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243A5E">
                  <a:lumMod val="60000"/>
                  <a:lumOff val="40000"/>
                </a:srgbClr>
              </a:solidFill>
              <a:effectLst/>
              <a:uLnTx/>
              <a:uFillTx/>
              <a:latin typeface="Segoe UI"/>
              <a:ea typeface="Yu Gothic UI"/>
              <a:cs typeface="+mn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B361E4F-4B38-8C0E-03E1-F0A9377D4C9D}"/>
              </a:ext>
            </a:extLst>
          </p:cNvPr>
          <p:cNvSpPr txBox="1"/>
          <p:nvPr/>
        </p:nvSpPr>
        <p:spPr>
          <a:xfrm>
            <a:off x="5389337" y="2227342"/>
            <a:ext cx="2392393" cy="3231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サンプルアプリ</a:t>
            </a:r>
            <a:endParaRPr kumimoji="1" lang="en-US" altLang="ja-JP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u Gothic UI Semibold" panose="020B0700000000000000" pitchFamily="50" charset="-128"/>
              <a:ea typeface="Yu Gothic UI Semibold" panose="020B0700000000000000" pitchFamily="50" charset="-128"/>
              <a:cs typeface="+mn-cs"/>
            </a:endParaRPr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10BEEFA2-676F-1C10-F059-F93BA1803EEF}"/>
              </a:ext>
            </a:extLst>
          </p:cNvPr>
          <p:cNvCxnSpPr>
            <a:cxnSpLocks/>
            <a:stCxn id="5" idx="3"/>
            <a:endCxn id="58" idx="1"/>
          </p:cNvCxnSpPr>
          <p:nvPr/>
        </p:nvCxnSpPr>
        <p:spPr>
          <a:xfrm>
            <a:off x="6933338" y="3271101"/>
            <a:ext cx="1716443" cy="138922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287F2F9-F862-DFFF-7C02-10F7B5F77F2E}"/>
              </a:ext>
            </a:extLst>
          </p:cNvPr>
          <p:cNvSpPr/>
          <p:nvPr/>
        </p:nvSpPr>
        <p:spPr>
          <a:xfrm>
            <a:off x="5099162" y="2080438"/>
            <a:ext cx="2207649" cy="298175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765" b="0" i="0" u="none" strike="noStrike" kern="1200" cap="none" spc="0" normalizeH="0" baseline="0" noProof="0">
              <a:ln>
                <a:noFill/>
              </a:ln>
              <a:solidFill>
                <a:srgbClr val="E6E6E6">
                  <a:lumMod val="75000"/>
                </a:srgbClr>
              </a:solidFill>
              <a:effectLst/>
              <a:uLnTx/>
              <a:uFillTx/>
              <a:latin typeface="Yu Gothic UI Semibold" panose="020B0700000000000000" pitchFamily="50" charset="-128"/>
              <a:ea typeface="Yu Gothic UI Semibold" panose="020B0700000000000000" pitchFamily="50" charset="-128"/>
              <a:cs typeface="+mn-cs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4F75773-C5FB-B116-A570-9A3A522178F4}"/>
              </a:ext>
            </a:extLst>
          </p:cNvPr>
          <p:cNvSpPr txBox="1"/>
          <p:nvPr/>
        </p:nvSpPr>
        <p:spPr>
          <a:xfrm>
            <a:off x="6112744" y="975192"/>
            <a:ext cx="3349957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Azure Container Registry</a:t>
            </a:r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AC978593-F143-07C9-AF58-01F5FD3A8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51078" y="2031549"/>
            <a:ext cx="624969" cy="624969"/>
          </a:xfrm>
          <a:prstGeom prst="rect">
            <a:avLst/>
          </a:prstGeom>
        </p:spPr>
      </p:pic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A70295AA-CBF7-960A-7786-0ED5298D4A29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 flipV="1">
            <a:off x="6933338" y="2344034"/>
            <a:ext cx="1717740" cy="92706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18A9ECB-60C2-D28A-3909-D13866051ED3}"/>
              </a:ext>
            </a:extLst>
          </p:cNvPr>
          <p:cNvSpPr txBox="1"/>
          <p:nvPr/>
        </p:nvSpPr>
        <p:spPr>
          <a:xfrm>
            <a:off x="7431619" y="1908742"/>
            <a:ext cx="303195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43A5E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Yu Gothic UI"/>
                <a:cs typeface="+mn-cs"/>
              </a:rPr>
              <a:t>ナレッジ検索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243A5E">
                  <a:lumMod val="60000"/>
                  <a:lumOff val="40000"/>
                </a:srgbClr>
              </a:solidFill>
              <a:effectLst/>
              <a:uLnTx/>
              <a:uFillTx/>
              <a:latin typeface="Segoe UI"/>
              <a:ea typeface="Yu Gothic UI"/>
              <a:cs typeface="+mn-cs"/>
            </a:endParaRPr>
          </a:p>
        </p:txBody>
      </p:sp>
      <p:pic>
        <p:nvPicPr>
          <p:cNvPr id="20" name="グラフィックス 19">
            <a:extLst>
              <a:ext uri="{FF2B5EF4-FFF2-40B4-BE49-F238E27FC236}">
                <a16:creationId xmlns:a16="http://schemas.microsoft.com/office/drawing/2014/main" id="{54CE9CB0-FAEB-AFBF-D7E3-E99815E2A3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80551" y="2521216"/>
            <a:ext cx="635454" cy="635454"/>
          </a:xfrm>
          <a:prstGeom prst="rect">
            <a:avLst/>
          </a:prstGeom>
        </p:spPr>
      </p:pic>
      <p:pic>
        <p:nvPicPr>
          <p:cNvPr id="21" name="Picture 2" descr="Adobe Acrobat Reader: Edit PDF - Google Play のアプリ">
            <a:extLst>
              <a:ext uri="{FF2B5EF4-FFF2-40B4-BE49-F238E27FC236}">
                <a16:creationId xmlns:a16="http://schemas.microsoft.com/office/drawing/2014/main" id="{39632E83-03CF-AB14-94B0-A0B9B3996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420" y="1557102"/>
            <a:ext cx="549506" cy="54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FE86A359-8C64-BAB5-55D5-B226A809D0E5}"/>
              </a:ext>
            </a:extLst>
          </p:cNvPr>
          <p:cNvCxnSpPr>
            <a:cxnSpLocks/>
            <a:stCxn id="20" idx="2"/>
            <a:endCxn id="47" idx="3"/>
          </p:cNvCxnSpPr>
          <p:nvPr/>
        </p:nvCxnSpPr>
        <p:spPr>
          <a:xfrm rot="5400000">
            <a:off x="10654064" y="2868482"/>
            <a:ext cx="156026" cy="732403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E1036D6-776F-AFD8-7F7F-6003D4117777}"/>
              </a:ext>
            </a:extLst>
          </p:cNvPr>
          <p:cNvSpPr txBox="1"/>
          <p:nvPr/>
        </p:nvSpPr>
        <p:spPr>
          <a:xfrm>
            <a:off x="10251012" y="1161033"/>
            <a:ext cx="15954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鉄道論文</a:t>
            </a:r>
            <a:b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</a:b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(</a:t>
            </a: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独自の業務データなど</a:t>
            </a: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)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9301DE8-5F4D-E423-435A-FAF285EFA5BE}"/>
              </a:ext>
            </a:extLst>
          </p:cNvPr>
          <p:cNvSpPr txBox="1"/>
          <p:nvPr/>
        </p:nvSpPr>
        <p:spPr>
          <a:xfrm>
            <a:off x="8236056" y="2580707"/>
            <a:ext cx="19709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Azure Cognitive Search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D289754-5E49-F33C-8E98-2219B003B0C9}"/>
              </a:ext>
            </a:extLst>
          </p:cNvPr>
          <p:cNvSpPr txBox="1"/>
          <p:nvPr/>
        </p:nvSpPr>
        <p:spPr>
          <a:xfrm>
            <a:off x="9730782" y="3571661"/>
            <a:ext cx="8851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バッチ処理</a:t>
            </a: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u Gothic UI Semibold" panose="020B0700000000000000" pitchFamily="50" charset="-128"/>
              <a:ea typeface="Yu Gothic UI Semibold" panose="020B0700000000000000" pitchFamily="50" charset="-128"/>
              <a:cs typeface="+mn-cs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4C62ECC-8D3F-BA35-949D-3B398106E435}"/>
              </a:ext>
            </a:extLst>
          </p:cNvPr>
          <p:cNvSpPr txBox="1"/>
          <p:nvPr/>
        </p:nvSpPr>
        <p:spPr>
          <a:xfrm>
            <a:off x="5532162" y="2832855"/>
            <a:ext cx="1422247" cy="1015663"/>
          </a:xfrm>
          <a:prstGeom prst="rect">
            <a:avLst/>
          </a:prstGeom>
          <a:noFill/>
          <a:ln w="19050"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C#</a:t>
            </a:r>
            <a:b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</a:b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OpenAI Library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Blazor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Semantic Kernel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EF69B9A-DCAD-8BE9-5A5A-0E1AAE676686}"/>
              </a:ext>
            </a:extLst>
          </p:cNvPr>
          <p:cNvSpPr txBox="1"/>
          <p:nvPr/>
        </p:nvSpPr>
        <p:spPr>
          <a:xfrm>
            <a:off x="4109963" y="3793875"/>
            <a:ext cx="2392393" cy="29238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Swagger</a:t>
            </a:r>
            <a:r>
              <a:rPr kumimoji="1" lang="ja-JP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 </a:t>
            </a:r>
            <a:r>
              <a:rPr kumimoji="1" lang="en-US" altLang="ja-JP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UI</a:t>
            </a:r>
          </a:p>
        </p:txBody>
      </p:sp>
      <p:pic>
        <p:nvPicPr>
          <p:cNvPr id="33" name="Picture 10" descr="Swagger (software) - Wikipedia">
            <a:extLst>
              <a:ext uri="{FF2B5EF4-FFF2-40B4-BE49-F238E27FC236}">
                <a16:creationId xmlns:a16="http://schemas.microsoft.com/office/drawing/2014/main" id="{D3AD9DC0-5A37-8373-0F33-C556872BC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948" y="3457980"/>
            <a:ext cx="384146" cy="38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FDA0577-93DD-9669-740F-E26A285ED35A}"/>
              </a:ext>
            </a:extLst>
          </p:cNvPr>
          <p:cNvSpPr txBox="1"/>
          <p:nvPr/>
        </p:nvSpPr>
        <p:spPr>
          <a:xfrm>
            <a:off x="2640334" y="5615960"/>
            <a:ext cx="7550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dirty="0">
                <a:solidFill>
                  <a:srgbClr val="00000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GitHub</a:t>
            </a:r>
          </a:p>
        </p:txBody>
      </p:sp>
      <p:pic>
        <p:nvPicPr>
          <p:cNvPr id="36" name="Picture 2" descr="GitHub Logos and Usage · GitHub">
            <a:extLst>
              <a:ext uri="{FF2B5EF4-FFF2-40B4-BE49-F238E27FC236}">
                <a16:creationId xmlns:a16="http://schemas.microsoft.com/office/drawing/2014/main" id="{613C45B9-7E8D-EB04-1286-5388DA7B7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314" y="5810764"/>
            <a:ext cx="757106" cy="75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F0FB093-3FB7-91D4-7839-56994AD2D808}"/>
              </a:ext>
            </a:extLst>
          </p:cNvPr>
          <p:cNvSpPr/>
          <p:nvPr/>
        </p:nvSpPr>
        <p:spPr>
          <a:xfrm>
            <a:off x="1866101" y="2825607"/>
            <a:ext cx="1529751" cy="90289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765" b="0" i="0" u="none" strike="noStrike" kern="1200" cap="none" spc="0" normalizeH="0" baseline="0" noProof="0">
              <a:ln>
                <a:noFill/>
              </a:ln>
              <a:solidFill>
                <a:srgbClr val="E6E6E6">
                  <a:lumMod val="75000"/>
                </a:srgbClr>
              </a:solidFill>
              <a:effectLst/>
              <a:uLnTx/>
              <a:uFillTx/>
              <a:latin typeface="Yu Gothic UI Semibold" panose="020B0700000000000000" pitchFamily="50" charset="-128"/>
              <a:ea typeface="Yu Gothic UI Semibold" panose="020B0700000000000000" pitchFamily="50" charset="-128"/>
              <a:cs typeface="+mn-cs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8DAC8E55-FA6D-6598-58B2-C5FCD2933FAD}"/>
              </a:ext>
            </a:extLst>
          </p:cNvPr>
          <p:cNvSpPr/>
          <p:nvPr/>
        </p:nvSpPr>
        <p:spPr>
          <a:xfrm>
            <a:off x="1693828" y="2569138"/>
            <a:ext cx="1841886" cy="1414733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765" b="0" i="0" u="none" strike="noStrike" kern="1200" cap="none" spc="0" normalizeH="0" baseline="0" noProof="0">
              <a:ln>
                <a:noFill/>
              </a:ln>
              <a:solidFill>
                <a:srgbClr val="E6E6E6">
                  <a:lumMod val="75000"/>
                </a:srgbClr>
              </a:solidFill>
              <a:effectLst/>
              <a:uLnTx/>
              <a:uFillTx/>
              <a:latin typeface="Yu Gothic UI Semibold" panose="020B0700000000000000" pitchFamily="50" charset="-128"/>
              <a:ea typeface="Yu Gothic UI Semibold" panose="020B0700000000000000" pitchFamily="50" charset="-128"/>
              <a:cs typeface="+mn-cs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9C473A5-60FF-FE0E-1D75-891F7CF15E43}"/>
              </a:ext>
            </a:extLst>
          </p:cNvPr>
          <p:cNvSpPr txBox="1"/>
          <p:nvPr/>
        </p:nvSpPr>
        <p:spPr>
          <a:xfrm>
            <a:off x="1614926" y="2219573"/>
            <a:ext cx="3349957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クライアント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PC</a:t>
            </a:r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4152D562-99B1-53F1-DAFE-07CD00C1BC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66099" y="2853066"/>
            <a:ext cx="1499269" cy="843339"/>
          </a:xfrm>
          <a:prstGeom prst="rect">
            <a:avLst/>
          </a:prstGeom>
        </p:spPr>
      </p:pic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C78050A3-0442-D653-54E0-29B7CFA6FB29}"/>
              </a:ext>
            </a:extLst>
          </p:cNvPr>
          <p:cNvCxnSpPr>
            <a:cxnSpLocks/>
            <a:stCxn id="37" idx="3"/>
            <a:endCxn id="5" idx="1"/>
          </p:cNvCxnSpPr>
          <p:nvPr/>
        </p:nvCxnSpPr>
        <p:spPr>
          <a:xfrm flipV="1">
            <a:off x="3395852" y="3271101"/>
            <a:ext cx="2007735" cy="595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グラフィックス 46">
            <a:extLst>
              <a:ext uri="{FF2B5EF4-FFF2-40B4-BE49-F238E27FC236}">
                <a16:creationId xmlns:a16="http://schemas.microsoft.com/office/drawing/2014/main" id="{4B93E3D1-CCB5-25A2-03A0-7FA30F0EFE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24521" y="3042019"/>
            <a:ext cx="541354" cy="541354"/>
          </a:xfrm>
          <a:prstGeom prst="rect">
            <a:avLst/>
          </a:prstGeom>
        </p:spPr>
      </p:pic>
      <p:cxnSp>
        <p:nvCxnSpPr>
          <p:cNvPr id="48" name="コネクタ: カギ線 47">
            <a:extLst>
              <a:ext uri="{FF2B5EF4-FFF2-40B4-BE49-F238E27FC236}">
                <a16:creationId xmlns:a16="http://schemas.microsoft.com/office/drawing/2014/main" id="{BE60759B-C6FC-653A-EB45-0414E3E4F6F2}"/>
              </a:ext>
            </a:extLst>
          </p:cNvPr>
          <p:cNvCxnSpPr>
            <a:cxnSpLocks/>
            <a:stCxn id="16" idx="3"/>
            <a:endCxn id="47" idx="0"/>
          </p:cNvCxnSpPr>
          <p:nvPr/>
        </p:nvCxnSpPr>
        <p:spPr>
          <a:xfrm>
            <a:off x="9276047" y="2344034"/>
            <a:ext cx="819151" cy="697985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0D87108-7123-2735-3A05-97B3441831FB}"/>
              </a:ext>
            </a:extLst>
          </p:cNvPr>
          <p:cNvSpPr txBox="1"/>
          <p:nvPr/>
        </p:nvSpPr>
        <p:spPr>
          <a:xfrm>
            <a:off x="8152785" y="4986114"/>
            <a:ext cx="19709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Azure OpenAI Service</a:t>
            </a:r>
          </a:p>
        </p:txBody>
      </p:sp>
      <p:pic>
        <p:nvPicPr>
          <p:cNvPr id="50" name="グラフィックス 49" descr="ドキュメント 枠線">
            <a:extLst>
              <a:ext uri="{FF2B5EF4-FFF2-40B4-BE49-F238E27FC236}">
                <a16:creationId xmlns:a16="http://schemas.microsoft.com/office/drawing/2014/main" id="{7023D15D-094E-56BD-3BAB-4E5ABE0D295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056362" y="3782906"/>
            <a:ext cx="402996" cy="402996"/>
          </a:xfrm>
          <a:prstGeom prst="rect">
            <a:avLst/>
          </a:prstGeom>
        </p:spPr>
      </p:pic>
      <p:pic>
        <p:nvPicPr>
          <p:cNvPr id="51" name="グラフィックス 50" descr="ドキュメント 枠線">
            <a:extLst>
              <a:ext uri="{FF2B5EF4-FFF2-40B4-BE49-F238E27FC236}">
                <a16:creationId xmlns:a16="http://schemas.microsoft.com/office/drawing/2014/main" id="{4B7E8C43-D9D5-8B4A-512D-5B041C5914C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378444" y="3793904"/>
            <a:ext cx="402996" cy="402996"/>
          </a:xfrm>
          <a:prstGeom prst="rect">
            <a:avLst/>
          </a:prstGeom>
        </p:spPr>
      </p:pic>
      <p:pic>
        <p:nvPicPr>
          <p:cNvPr id="52" name="グラフィックス 51" descr="ドキュメント 枠線">
            <a:extLst>
              <a:ext uri="{FF2B5EF4-FFF2-40B4-BE49-F238E27FC236}">
                <a16:creationId xmlns:a16="http://schemas.microsoft.com/office/drawing/2014/main" id="{7BCB083F-C3E7-0987-FC3F-027279F7EAA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709953" y="3795475"/>
            <a:ext cx="402996" cy="402996"/>
          </a:xfrm>
          <a:prstGeom prst="rect">
            <a:avLst/>
          </a:prstGeom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8F3348F4-A0B6-D383-1E7B-B49F8D22A016}"/>
              </a:ext>
            </a:extLst>
          </p:cNvPr>
          <p:cNvSpPr txBox="1"/>
          <p:nvPr/>
        </p:nvSpPr>
        <p:spPr>
          <a:xfrm>
            <a:off x="10995545" y="3884317"/>
            <a:ext cx="8851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・・・</a:t>
            </a: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671FDA0-FE88-4E7F-53AE-39C7FF379920}"/>
              </a:ext>
            </a:extLst>
          </p:cNvPr>
          <p:cNvSpPr txBox="1"/>
          <p:nvPr/>
        </p:nvSpPr>
        <p:spPr>
          <a:xfrm>
            <a:off x="10017081" y="4204458"/>
            <a:ext cx="16308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43A5E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Yu Gothic UI"/>
                <a:cs typeface="+mn-cs"/>
              </a:rPr>
              <a:t>        データ群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243A5E">
                  <a:lumMod val="60000"/>
                  <a:lumOff val="40000"/>
                </a:srgbClr>
              </a:solidFill>
              <a:effectLst/>
              <a:uLnTx/>
              <a:uFillTx/>
              <a:latin typeface="Segoe UI"/>
              <a:ea typeface="Yu Gothic UI"/>
              <a:cs typeface="+mn-cs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F9B6280C-772F-8228-86EC-F9E02047B4CA}"/>
              </a:ext>
            </a:extLst>
          </p:cNvPr>
          <p:cNvSpPr/>
          <p:nvPr/>
        </p:nvSpPr>
        <p:spPr>
          <a:xfrm>
            <a:off x="1404594" y="943583"/>
            <a:ext cx="10599338" cy="4552244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765" b="0" i="0" u="none" strike="noStrike" kern="1200" cap="none" spc="0" normalizeH="0" baseline="0" noProof="0">
              <a:ln>
                <a:noFill/>
              </a:ln>
              <a:solidFill>
                <a:srgbClr val="E6E6E6">
                  <a:lumMod val="75000"/>
                </a:srgbClr>
              </a:solidFill>
              <a:effectLst/>
              <a:uLnTx/>
              <a:uFillTx/>
              <a:latin typeface="Yu Gothic UI Semibold" panose="020B0700000000000000" pitchFamily="50" charset="-128"/>
              <a:ea typeface="Yu Gothic UI Semibold" panose="020B0700000000000000" pitchFamily="50" charset="-128"/>
              <a:cs typeface="+mn-cs"/>
            </a:endParaRPr>
          </a:p>
        </p:txBody>
      </p:sp>
      <p:pic>
        <p:nvPicPr>
          <p:cNvPr id="57" name="Picture 2" descr="App Service の料金 | Microsoft Azure">
            <a:extLst>
              <a:ext uri="{FF2B5EF4-FFF2-40B4-BE49-F238E27FC236}">
                <a16:creationId xmlns:a16="http://schemas.microsoft.com/office/drawing/2014/main" id="{13797CF2-DEAE-0885-B71D-D4E3477E9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552" y="353534"/>
            <a:ext cx="866573" cy="45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グラフィックス 59">
            <a:extLst>
              <a:ext uri="{FF2B5EF4-FFF2-40B4-BE49-F238E27FC236}">
                <a16:creationId xmlns:a16="http://schemas.microsoft.com/office/drawing/2014/main" id="{DDD39909-E5DD-5A79-C071-7AA902A7977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52156" y="4744660"/>
            <a:ext cx="662900" cy="662900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BA293DD-6D57-98CB-FF08-D8333A5B877A}"/>
              </a:ext>
            </a:extLst>
          </p:cNvPr>
          <p:cNvSpPr txBox="1"/>
          <p:nvPr/>
        </p:nvSpPr>
        <p:spPr>
          <a:xfrm>
            <a:off x="2312621" y="4435672"/>
            <a:ext cx="134197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dirty="0">
                <a:solidFill>
                  <a:srgbClr val="00000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Application Insights</a:t>
            </a:r>
          </a:p>
        </p:txBody>
      </p:sp>
      <p:pic>
        <p:nvPicPr>
          <p:cNvPr id="63" name="グラフィックス 62">
            <a:extLst>
              <a:ext uri="{FF2B5EF4-FFF2-40B4-BE49-F238E27FC236}">
                <a16:creationId xmlns:a16="http://schemas.microsoft.com/office/drawing/2014/main" id="{2EB3B1F8-301C-3FC0-935A-DAAF6BA9517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693983" y="4764113"/>
            <a:ext cx="575351" cy="575351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D6BDD0C6-7B20-FE02-56CC-D360CB8F530D}"/>
              </a:ext>
            </a:extLst>
          </p:cNvPr>
          <p:cNvSpPr txBox="1"/>
          <p:nvPr/>
        </p:nvSpPr>
        <p:spPr>
          <a:xfrm>
            <a:off x="1612231" y="4445399"/>
            <a:ext cx="7388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dirty="0">
                <a:solidFill>
                  <a:srgbClr val="00000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KeyVault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D85E58D3-7AEB-4DE3-C660-442A79E1072B}"/>
              </a:ext>
            </a:extLst>
          </p:cNvPr>
          <p:cNvSpPr txBox="1"/>
          <p:nvPr/>
        </p:nvSpPr>
        <p:spPr>
          <a:xfrm>
            <a:off x="10386905" y="2203554"/>
            <a:ext cx="13932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Form Recognizer</a:t>
            </a:r>
          </a:p>
        </p:txBody>
      </p:sp>
      <p:pic>
        <p:nvPicPr>
          <p:cNvPr id="1026" name="Picture 2" descr="PowerShell Gallery | SimonWahlin">
            <a:extLst>
              <a:ext uri="{FF2B5EF4-FFF2-40B4-BE49-F238E27FC236}">
                <a16:creationId xmlns:a16="http://schemas.microsoft.com/office/drawing/2014/main" id="{B744C29B-EC08-35AA-2CE9-1AA5DA3FC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061" y="5923125"/>
            <a:ext cx="612842" cy="61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3B56BCE4-1773-6B1C-9113-E89B4E494C6B}"/>
              </a:ext>
            </a:extLst>
          </p:cNvPr>
          <p:cNvSpPr txBox="1"/>
          <p:nvPr/>
        </p:nvSpPr>
        <p:spPr>
          <a:xfrm>
            <a:off x="1638172" y="5590020"/>
            <a:ext cx="7388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dirty="0">
                <a:solidFill>
                  <a:srgbClr val="00000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bicep</a:t>
            </a:r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3179C95F-9870-8E27-C6D2-4F7FB2913A7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632443" y="1222245"/>
            <a:ext cx="606556" cy="606556"/>
          </a:xfrm>
          <a:prstGeom prst="rect">
            <a:avLst/>
          </a:prstGeom>
        </p:spPr>
      </p:pic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73CD2323-9B1C-DE7C-E683-0712F397C99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048259" y="4795002"/>
            <a:ext cx="409379" cy="409379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FF483C3-0CAC-2652-058B-EDF16C9561B9}"/>
              </a:ext>
            </a:extLst>
          </p:cNvPr>
          <p:cNvSpPr txBox="1"/>
          <p:nvPr/>
        </p:nvSpPr>
        <p:spPr>
          <a:xfrm>
            <a:off x="5049086" y="1806321"/>
            <a:ext cx="3349957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Azure Container Apps</a:t>
            </a:r>
          </a:p>
        </p:txBody>
      </p:sp>
      <p:pic>
        <p:nvPicPr>
          <p:cNvPr id="44" name="グラフィックス 43">
            <a:extLst>
              <a:ext uri="{FF2B5EF4-FFF2-40B4-BE49-F238E27FC236}">
                <a16:creationId xmlns:a16="http://schemas.microsoft.com/office/drawing/2014/main" id="{AB6D8FB5-02AF-2CB4-EE45-A2C87C5743D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708898" y="2410021"/>
            <a:ext cx="390524" cy="390524"/>
          </a:xfrm>
          <a:prstGeom prst="rect">
            <a:avLst/>
          </a:prstGeom>
        </p:spPr>
      </p:pic>
      <p:pic>
        <p:nvPicPr>
          <p:cNvPr id="58" name="グラフィックス 57">
            <a:extLst>
              <a:ext uri="{FF2B5EF4-FFF2-40B4-BE49-F238E27FC236}">
                <a16:creationId xmlns:a16="http://schemas.microsoft.com/office/drawing/2014/main" id="{044DD730-3EEE-605A-84E1-C94EA647B37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8649781" y="4323662"/>
            <a:ext cx="673329" cy="673329"/>
          </a:xfrm>
          <a:prstGeom prst="rect">
            <a:avLst/>
          </a:prstGeom>
        </p:spPr>
      </p:pic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E1252FF-A89C-D15E-A25E-4CDA854F00A5}"/>
              </a:ext>
            </a:extLst>
          </p:cNvPr>
          <p:cNvSpPr/>
          <p:nvPr/>
        </p:nvSpPr>
        <p:spPr>
          <a:xfrm>
            <a:off x="5405158" y="4403889"/>
            <a:ext cx="1529751" cy="50747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765" b="0" i="0" u="none" strike="noStrike" kern="1200" cap="none" spc="0" normalizeH="0" baseline="0" noProof="0">
              <a:ln>
                <a:noFill/>
              </a:ln>
              <a:solidFill>
                <a:srgbClr val="E6E6E6">
                  <a:lumMod val="75000"/>
                </a:srgbClr>
              </a:solidFill>
              <a:effectLst/>
              <a:uLnTx/>
              <a:uFillTx/>
              <a:latin typeface="Yu Gothic UI Semibold" panose="020B0700000000000000" pitchFamily="50" charset="-128"/>
              <a:ea typeface="Yu Gothic UI Semibold" panose="020B0700000000000000" pitchFamily="50" charset="-128"/>
              <a:cs typeface="+mn-cs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207D7BC-FAC9-1BCC-3E03-84E82D898FEC}"/>
              </a:ext>
            </a:extLst>
          </p:cNvPr>
          <p:cNvSpPr txBox="1"/>
          <p:nvPr/>
        </p:nvSpPr>
        <p:spPr>
          <a:xfrm>
            <a:off x="5324921" y="4067140"/>
            <a:ext cx="2392393" cy="3231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Redis</a:t>
            </a:r>
          </a:p>
        </p:txBody>
      </p:sp>
      <p:pic>
        <p:nvPicPr>
          <p:cNvPr id="40" name="グラフィックス 39">
            <a:extLst>
              <a:ext uri="{FF2B5EF4-FFF2-40B4-BE49-F238E27FC236}">
                <a16:creationId xmlns:a16="http://schemas.microsoft.com/office/drawing/2014/main" id="{91442AAE-BC86-AFBD-B37C-1113539F705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729323" y="4221538"/>
            <a:ext cx="390524" cy="39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1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AC81993-40A0-EEDD-209F-FD084B139967}"/>
              </a:ext>
            </a:extLst>
          </p:cNvPr>
          <p:cNvSpPr/>
          <p:nvPr/>
        </p:nvSpPr>
        <p:spPr>
          <a:xfrm>
            <a:off x="5403587" y="2582944"/>
            <a:ext cx="1529751" cy="137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765" b="0" i="0" u="none" strike="noStrike" kern="1200" cap="none" spc="0" normalizeH="0" baseline="0" noProof="0">
              <a:ln>
                <a:noFill/>
              </a:ln>
              <a:solidFill>
                <a:srgbClr val="E6E6E6">
                  <a:lumMod val="75000"/>
                </a:srgbClr>
              </a:solidFill>
              <a:effectLst/>
              <a:uLnTx/>
              <a:uFillTx/>
              <a:latin typeface="Yu Gothic UI Semibold" panose="020B0700000000000000" pitchFamily="50" charset="-128"/>
              <a:ea typeface="Yu Gothic UI Semibold" panose="020B0700000000000000" pitchFamily="50" charset="-128"/>
              <a:cs typeface="+mn-c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7986C2A-978B-5ACF-5ACC-B83140EC9D0B}"/>
              </a:ext>
            </a:extLst>
          </p:cNvPr>
          <p:cNvSpPr txBox="1"/>
          <p:nvPr/>
        </p:nvSpPr>
        <p:spPr>
          <a:xfrm>
            <a:off x="8344796" y="4165180"/>
            <a:ext cx="2856706" cy="1851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243A5E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Yu Gothic UI"/>
                <a:cs typeface="+mn-cs"/>
              </a:rPr>
              <a:t>GPT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43A5E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Yu Gothic UI"/>
                <a:cs typeface="+mn-cs"/>
              </a:rPr>
              <a:t>のモデル呼び出し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243A5E">
                  <a:lumMod val="60000"/>
                  <a:lumOff val="40000"/>
                </a:srgbClr>
              </a:solidFill>
              <a:effectLst/>
              <a:uLnTx/>
              <a:uFillTx/>
              <a:latin typeface="Segoe UI"/>
              <a:ea typeface="Yu Gothic UI"/>
              <a:cs typeface="+mn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B361E4F-4B38-8C0E-03E1-F0A9377D4C9D}"/>
              </a:ext>
            </a:extLst>
          </p:cNvPr>
          <p:cNvSpPr txBox="1"/>
          <p:nvPr/>
        </p:nvSpPr>
        <p:spPr>
          <a:xfrm>
            <a:off x="5389337" y="2227342"/>
            <a:ext cx="2392393" cy="3231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サンプルアプリ</a:t>
            </a:r>
            <a:endParaRPr kumimoji="1" lang="en-US" altLang="ja-JP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u Gothic UI Semibold" panose="020B0700000000000000" pitchFamily="50" charset="-128"/>
              <a:ea typeface="Yu Gothic UI Semibold" panose="020B0700000000000000" pitchFamily="50" charset="-128"/>
              <a:cs typeface="+mn-cs"/>
            </a:endParaRPr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10BEEFA2-676F-1C10-F059-F93BA1803EEF}"/>
              </a:ext>
            </a:extLst>
          </p:cNvPr>
          <p:cNvCxnSpPr>
            <a:cxnSpLocks/>
            <a:stCxn id="5" idx="3"/>
            <a:endCxn id="58" idx="1"/>
          </p:cNvCxnSpPr>
          <p:nvPr/>
        </p:nvCxnSpPr>
        <p:spPr>
          <a:xfrm>
            <a:off x="6933338" y="3271101"/>
            <a:ext cx="1716443" cy="138922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287F2F9-F862-DFFF-7C02-10F7B5F77F2E}"/>
              </a:ext>
            </a:extLst>
          </p:cNvPr>
          <p:cNvSpPr/>
          <p:nvPr/>
        </p:nvSpPr>
        <p:spPr>
          <a:xfrm>
            <a:off x="5099162" y="2080438"/>
            <a:ext cx="2207649" cy="298175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765" b="0" i="0" u="none" strike="noStrike" kern="1200" cap="none" spc="0" normalizeH="0" baseline="0" noProof="0">
              <a:ln>
                <a:noFill/>
              </a:ln>
              <a:solidFill>
                <a:srgbClr val="E6E6E6">
                  <a:lumMod val="75000"/>
                </a:srgbClr>
              </a:solidFill>
              <a:effectLst/>
              <a:uLnTx/>
              <a:uFillTx/>
              <a:latin typeface="Yu Gothic UI Semibold" panose="020B0700000000000000" pitchFamily="50" charset="-128"/>
              <a:ea typeface="Yu Gothic UI Semibold" panose="020B0700000000000000" pitchFamily="50" charset="-128"/>
              <a:cs typeface="+mn-cs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4F75773-C5FB-B116-A570-9A3A522178F4}"/>
              </a:ext>
            </a:extLst>
          </p:cNvPr>
          <p:cNvSpPr txBox="1"/>
          <p:nvPr/>
        </p:nvSpPr>
        <p:spPr>
          <a:xfrm>
            <a:off x="6112744" y="975192"/>
            <a:ext cx="3349957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Azure Container Registry</a:t>
            </a:r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AC978593-F143-07C9-AF58-01F5FD3A8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51078" y="2031549"/>
            <a:ext cx="624969" cy="624969"/>
          </a:xfrm>
          <a:prstGeom prst="rect">
            <a:avLst/>
          </a:prstGeom>
        </p:spPr>
      </p:pic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A70295AA-CBF7-960A-7786-0ED5298D4A29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 flipV="1">
            <a:off x="6933338" y="2344034"/>
            <a:ext cx="1717740" cy="92706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18A9ECB-60C2-D28A-3909-D13866051ED3}"/>
              </a:ext>
            </a:extLst>
          </p:cNvPr>
          <p:cNvSpPr txBox="1"/>
          <p:nvPr/>
        </p:nvSpPr>
        <p:spPr>
          <a:xfrm>
            <a:off x="7431619" y="1908742"/>
            <a:ext cx="303195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43A5E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Yu Gothic UI"/>
                <a:cs typeface="+mn-cs"/>
              </a:rPr>
              <a:t>ナレッジ検索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243A5E">
                  <a:lumMod val="60000"/>
                  <a:lumOff val="40000"/>
                </a:srgbClr>
              </a:solidFill>
              <a:effectLst/>
              <a:uLnTx/>
              <a:uFillTx/>
              <a:latin typeface="Segoe UI"/>
              <a:ea typeface="Yu Gothic UI"/>
              <a:cs typeface="+mn-cs"/>
            </a:endParaRPr>
          </a:p>
        </p:txBody>
      </p:sp>
      <p:pic>
        <p:nvPicPr>
          <p:cNvPr id="20" name="グラフィックス 19">
            <a:extLst>
              <a:ext uri="{FF2B5EF4-FFF2-40B4-BE49-F238E27FC236}">
                <a16:creationId xmlns:a16="http://schemas.microsoft.com/office/drawing/2014/main" id="{54CE9CB0-FAEB-AFBF-D7E3-E99815E2A3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80551" y="2521216"/>
            <a:ext cx="635454" cy="635454"/>
          </a:xfrm>
          <a:prstGeom prst="rect">
            <a:avLst/>
          </a:prstGeom>
        </p:spPr>
      </p:pic>
      <p:pic>
        <p:nvPicPr>
          <p:cNvPr id="21" name="Picture 2" descr="Adobe Acrobat Reader: Edit PDF - Google Play のアプリ">
            <a:extLst>
              <a:ext uri="{FF2B5EF4-FFF2-40B4-BE49-F238E27FC236}">
                <a16:creationId xmlns:a16="http://schemas.microsoft.com/office/drawing/2014/main" id="{39632E83-03CF-AB14-94B0-A0B9B3996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420" y="1557102"/>
            <a:ext cx="549506" cy="54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FE86A359-8C64-BAB5-55D5-B226A809D0E5}"/>
              </a:ext>
            </a:extLst>
          </p:cNvPr>
          <p:cNvCxnSpPr>
            <a:cxnSpLocks/>
            <a:stCxn id="20" idx="2"/>
            <a:endCxn id="47" idx="3"/>
          </p:cNvCxnSpPr>
          <p:nvPr/>
        </p:nvCxnSpPr>
        <p:spPr>
          <a:xfrm rot="5400000">
            <a:off x="10654064" y="2868482"/>
            <a:ext cx="156026" cy="732403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E1036D6-776F-AFD8-7F7F-6003D4117777}"/>
              </a:ext>
            </a:extLst>
          </p:cNvPr>
          <p:cNvSpPr txBox="1"/>
          <p:nvPr/>
        </p:nvSpPr>
        <p:spPr>
          <a:xfrm>
            <a:off x="10251012" y="1161033"/>
            <a:ext cx="15954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鉄道論文</a:t>
            </a:r>
            <a:b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</a:b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(</a:t>
            </a: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独自の業務データなど</a:t>
            </a: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)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9301DE8-5F4D-E423-435A-FAF285EFA5BE}"/>
              </a:ext>
            </a:extLst>
          </p:cNvPr>
          <p:cNvSpPr txBox="1"/>
          <p:nvPr/>
        </p:nvSpPr>
        <p:spPr>
          <a:xfrm>
            <a:off x="8236056" y="2580707"/>
            <a:ext cx="19709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Azure Cognitive Search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D289754-5E49-F33C-8E98-2219B003B0C9}"/>
              </a:ext>
            </a:extLst>
          </p:cNvPr>
          <p:cNvSpPr txBox="1"/>
          <p:nvPr/>
        </p:nvSpPr>
        <p:spPr>
          <a:xfrm>
            <a:off x="9730782" y="3571661"/>
            <a:ext cx="8851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バッチ処理</a:t>
            </a: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u Gothic UI Semibold" panose="020B0700000000000000" pitchFamily="50" charset="-128"/>
              <a:ea typeface="Yu Gothic UI Semibold" panose="020B0700000000000000" pitchFamily="50" charset="-128"/>
              <a:cs typeface="+mn-cs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4C62ECC-8D3F-BA35-949D-3B398106E435}"/>
              </a:ext>
            </a:extLst>
          </p:cNvPr>
          <p:cNvSpPr txBox="1"/>
          <p:nvPr/>
        </p:nvSpPr>
        <p:spPr>
          <a:xfrm>
            <a:off x="5532162" y="2832855"/>
            <a:ext cx="1422247" cy="1015663"/>
          </a:xfrm>
          <a:prstGeom prst="rect">
            <a:avLst/>
          </a:prstGeom>
          <a:noFill/>
          <a:ln w="19050"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C#</a:t>
            </a:r>
            <a:b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</a:b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OpenAI Library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Blazor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Semantic Kernel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EF69B9A-DCAD-8BE9-5A5A-0E1AAE676686}"/>
              </a:ext>
            </a:extLst>
          </p:cNvPr>
          <p:cNvSpPr txBox="1"/>
          <p:nvPr/>
        </p:nvSpPr>
        <p:spPr>
          <a:xfrm>
            <a:off x="4109963" y="3793875"/>
            <a:ext cx="2392393" cy="29238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Swagger</a:t>
            </a:r>
            <a:r>
              <a:rPr kumimoji="1" lang="ja-JP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 </a:t>
            </a:r>
            <a:r>
              <a:rPr kumimoji="1" lang="en-US" altLang="ja-JP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UI</a:t>
            </a:r>
          </a:p>
        </p:txBody>
      </p:sp>
      <p:pic>
        <p:nvPicPr>
          <p:cNvPr id="33" name="Picture 10" descr="Swagger (software) - Wikipedia">
            <a:extLst>
              <a:ext uri="{FF2B5EF4-FFF2-40B4-BE49-F238E27FC236}">
                <a16:creationId xmlns:a16="http://schemas.microsoft.com/office/drawing/2014/main" id="{D3AD9DC0-5A37-8373-0F33-C556872BC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948" y="3457980"/>
            <a:ext cx="384146" cy="38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FDA0577-93DD-9669-740F-E26A285ED35A}"/>
              </a:ext>
            </a:extLst>
          </p:cNvPr>
          <p:cNvSpPr txBox="1"/>
          <p:nvPr/>
        </p:nvSpPr>
        <p:spPr>
          <a:xfrm>
            <a:off x="2640334" y="5615960"/>
            <a:ext cx="7550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dirty="0">
                <a:solidFill>
                  <a:srgbClr val="00000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GitHub</a:t>
            </a:r>
          </a:p>
        </p:txBody>
      </p:sp>
      <p:pic>
        <p:nvPicPr>
          <p:cNvPr id="36" name="Picture 2" descr="GitHub Logos and Usage · GitHub">
            <a:extLst>
              <a:ext uri="{FF2B5EF4-FFF2-40B4-BE49-F238E27FC236}">
                <a16:creationId xmlns:a16="http://schemas.microsoft.com/office/drawing/2014/main" id="{613C45B9-7E8D-EB04-1286-5388DA7B7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314" y="5810764"/>
            <a:ext cx="757106" cy="75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F0FB093-3FB7-91D4-7839-56994AD2D808}"/>
              </a:ext>
            </a:extLst>
          </p:cNvPr>
          <p:cNvSpPr/>
          <p:nvPr/>
        </p:nvSpPr>
        <p:spPr>
          <a:xfrm>
            <a:off x="1866101" y="2825607"/>
            <a:ext cx="1529751" cy="90289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765" b="0" i="0" u="none" strike="noStrike" kern="1200" cap="none" spc="0" normalizeH="0" baseline="0" noProof="0">
              <a:ln>
                <a:noFill/>
              </a:ln>
              <a:solidFill>
                <a:srgbClr val="E6E6E6">
                  <a:lumMod val="75000"/>
                </a:srgbClr>
              </a:solidFill>
              <a:effectLst/>
              <a:uLnTx/>
              <a:uFillTx/>
              <a:latin typeface="Yu Gothic UI Semibold" panose="020B0700000000000000" pitchFamily="50" charset="-128"/>
              <a:ea typeface="Yu Gothic UI Semibold" panose="020B0700000000000000" pitchFamily="50" charset="-128"/>
              <a:cs typeface="+mn-cs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8DAC8E55-FA6D-6598-58B2-C5FCD2933FAD}"/>
              </a:ext>
            </a:extLst>
          </p:cNvPr>
          <p:cNvSpPr/>
          <p:nvPr/>
        </p:nvSpPr>
        <p:spPr>
          <a:xfrm>
            <a:off x="1693828" y="2569138"/>
            <a:ext cx="1841886" cy="1414733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765" b="0" i="0" u="none" strike="noStrike" kern="1200" cap="none" spc="0" normalizeH="0" baseline="0" noProof="0">
              <a:ln>
                <a:noFill/>
              </a:ln>
              <a:solidFill>
                <a:srgbClr val="E6E6E6">
                  <a:lumMod val="75000"/>
                </a:srgbClr>
              </a:solidFill>
              <a:effectLst/>
              <a:uLnTx/>
              <a:uFillTx/>
              <a:latin typeface="Yu Gothic UI Semibold" panose="020B0700000000000000" pitchFamily="50" charset="-128"/>
              <a:ea typeface="Yu Gothic UI Semibold" panose="020B0700000000000000" pitchFamily="50" charset="-128"/>
              <a:cs typeface="+mn-cs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9C473A5-60FF-FE0E-1D75-891F7CF15E43}"/>
              </a:ext>
            </a:extLst>
          </p:cNvPr>
          <p:cNvSpPr txBox="1"/>
          <p:nvPr/>
        </p:nvSpPr>
        <p:spPr>
          <a:xfrm>
            <a:off x="1614926" y="2219573"/>
            <a:ext cx="3349957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クライアント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PC</a:t>
            </a:r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4152D562-99B1-53F1-DAFE-07CD00C1BC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66099" y="2853066"/>
            <a:ext cx="1499269" cy="843339"/>
          </a:xfrm>
          <a:prstGeom prst="rect">
            <a:avLst/>
          </a:prstGeom>
        </p:spPr>
      </p:pic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C78050A3-0442-D653-54E0-29B7CFA6FB29}"/>
              </a:ext>
            </a:extLst>
          </p:cNvPr>
          <p:cNvCxnSpPr>
            <a:cxnSpLocks/>
            <a:stCxn id="37" idx="3"/>
            <a:endCxn id="5" idx="1"/>
          </p:cNvCxnSpPr>
          <p:nvPr/>
        </p:nvCxnSpPr>
        <p:spPr>
          <a:xfrm flipV="1">
            <a:off x="3395852" y="3271101"/>
            <a:ext cx="2007735" cy="595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グラフィックス 46">
            <a:extLst>
              <a:ext uri="{FF2B5EF4-FFF2-40B4-BE49-F238E27FC236}">
                <a16:creationId xmlns:a16="http://schemas.microsoft.com/office/drawing/2014/main" id="{4B93E3D1-CCB5-25A2-03A0-7FA30F0EFE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24521" y="3042019"/>
            <a:ext cx="541354" cy="541354"/>
          </a:xfrm>
          <a:prstGeom prst="rect">
            <a:avLst/>
          </a:prstGeom>
        </p:spPr>
      </p:pic>
      <p:cxnSp>
        <p:nvCxnSpPr>
          <p:cNvPr id="48" name="コネクタ: カギ線 47">
            <a:extLst>
              <a:ext uri="{FF2B5EF4-FFF2-40B4-BE49-F238E27FC236}">
                <a16:creationId xmlns:a16="http://schemas.microsoft.com/office/drawing/2014/main" id="{BE60759B-C6FC-653A-EB45-0414E3E4F6F2}"/>
              </a:ext>
            </a:extLst>
          </p:cNvPr>
          <p:cNvCxnSpPr>
            <a:cxnSpLocks/>
            <a:stCxn id="16" idx="3"/>
            <a:endCxn id="47" idx="0"/>
          </p:cNvCxnSpPr>
          <p:nvPr/>
        </p:nvCxnSpPr>
        <p:spPr>
          <a:xfrm>
            <a:off x="9276047" y="2344034"/>
            <a:ext cx="819151" cy="697985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0D87108-7123-2735-3A05-97B3441831FB}"/>
              </a:ext>
            </a:extLst>
          </p:cNvPr>
          <p:cNvSpPr txBox="1"/>
          <p:nvPr/>
        </p:nvSpPr>
        <p:spPr>
          <a:xfrm>
            <a:off x="8152785" y="4986114"/>
            <a:ext cx="19709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Azure OpenAI Service</a:t>
            </a:r>
          </a:p>
        </p:txBody>
      </p:sp>
      <p:pic>
        <p:nvPicPr>
          <p:cNvPr id="50" name="グラフィックス 49" descr="ドキュメント 枠線">
            <a:extLst>
              <a:ext uri="{FF2B5EF4-FFF2-40B4-BE49-F238E27FC236}">
                <a16:creationId xmlns:a16="http://schemas.microsoft.com/office/drawing/2014/main" id="{7023D15D-094E-56BD-3BAB-4E5ABE0D295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056362" y="3782906"/>
            <a:ext cx="402996" cy="402996"/>
          </a:xfrm>
          <a:prstGeom prst="rect">
            <a:avLst/>
          </a:prstGeom>
        </p:spPr>
      </p:pic>
      <p:pic>
        <p:nvPicPr>
          <p:cNvPr id="51" name="グラフィックス 50" descr="ドキュメント 枠線">
            <a:extLst>
              <a:ext uri="{FF2B5EF4-FFF2-40B4-BE49-F238E27FC236}">
                <a16:creationId xmlns:a16="http://schemas.microsoft.com/office/drawing/2014/main" id="{4B7E8C43-D9D5-8B4A-512D-5B041C5914C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378444" y="3793904"/>
            <a:ext cx="402996" cy="402996"/>
          </a:xfrm>
          <a:prstGeom prst="rect">
            <a:avLst/>
          </a:prstGeom>
        </p:spPr>
      </p:pic>
      <p:pic>
        <p:nvPicPr>
          <p:cNvPr id="52" name="グラフィックス 51" descr="ドキュメント 枠線">
            <a:extLst>
              <a:ext uri="{FF2B5EF4-FFF2-40B4-BE49-F238E27FC236}">
                <a16:creationId xmlns:a16="http://schemas.microsoft.com/office/drawing/2014/main" id="{7BCB083F-C3E7-0987-FC3F-027279F7EAA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709953" y="3795475"/>
            <a:ext cx="402996" cy="402996"/>
          </a:xfrm>
          <a:prstGeom prst="rect">
            <a:avLst/>
          </a:prstGeom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8F3348F4-A0B6-D383-1E7B-B49F8D22A016}"/>
              </a:ext>
            </a:extLst>
          </p:cNvPr>
          <p:cNvSpPr txBox="1"/>
          <p:nvPr/>
        </p:nvSpPr>
        <p:spPr>
          <a:xfrm>
            <a:off x="10995545" y="3884317"/>
            <a:ext cx="8851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・・・</a:t>
            </a: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671FDA0-FE88-4E7F-53AE-39C7FF379920}"/>
              </a:ext>
            </a:extLst>
          </p:cNvPr>
          <p:cNvSpPr txBox="1"/>
          <p:nvPr/>
        </p:nvSpPr>
        <p:spPr>
          <a:xfrm>
            <a:off x="10017081" y="4204458"/>
            <a:ext cx="16308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43A5E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Yu Gothic UI"/>
                <a:cs typeface="+mn-cs"/>
              </a:rPr>
              <a:t>        データ群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243A5E">
                  <a:lumMod val="60000"/>
                  <a:lumOff val="40000"/>
                </a:srgbClr>
              </a:solidFill>
              <a:effectLst/>
              <a:uLnTx/>
              <a:uFillTx/>
              <a:latin typeface="Segoe UI"/>
              <a:ea typeface="Yu Gothic UI"/>
              <a:cs typeface="+mn-cs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F9B6280C-772F-8228-86EC-F9E02047B4CA}"/>
              </a:ext>
            </a:extLst>
          </p:cNvPr>
          <p:cNvSpPr/>
          <p:nvPr/>
        </p:nvSpPr>
        <p:spPr>
          <a:xfrm>
            <a:off x="1404594" y="943583"/>
            <a:ext cx="10599338" cy="4552244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765" b="0" i="0" u="none" strike="noStrike" kern="1200" cap="none" spc="0" normalizeH="0" baseline="0" noProof="0">
              <a:ln>
                <a:noFill/>
              </a:ln>
              <a:solidFill>
                <a:srgbClr val="E6E6E6">
                  <a:lumMod val="75000"/>
                </a:srgbClr>
              </a:solidFill>
              <a:effectLst/>
              <a:uLnTx/>
              <a:uFillTx/>
              <a:latin typeface="Yu Gothic UI Semibold" panose="020B0700000000000000" pitchFamily="50" charset="-128"/>
              <a:ea typeface="Yu Gothic UI Semibold" panose="020B0700000000000000" pitchFamily="50" charset="-128"/>
              <a:cs typeface="+mn-cs"/>
            </a:endParaRPr>
          </a:p>
        </p:txBody>
      </p:sp>
      <p:pic>
        <p:nvPicPr>
          <p:cNvPr id="57" name="Picture 2" descr="App Service の料金 | Microsoft Azure">
            <a:extLst>
              <a:ext uri="{FF2B5EF4-FFF2-40B4-BE49-F238E27FC236}">
                <a16:creationId xmlns:a16="http://schemas.microsoft.com/office/drawing/2014/main" id="{13797CF2-DEAE-0885-B71D-D4E3477E9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552" y="353534"/>
            <a:ext cx="866573" cy="45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グラフィックス 59">
            <a:extLst>
              <a:ext uri="{FF2B5EF4-FFF2-40B4-BE49-F238E27FC236}">
                <a16:creationId xmlns:a16="http://schemas.microsoft.com/office/drawing/2014/main" id="{DDD39909-E5DD-5A79-C071-7AA902A7977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52156" y="4744660"/>
            <a:ext cx="662900" cy="662900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BA293DD-6D57-98CB-FF08-D8333A5B877A}"/>
              </a:ext>
            </a:extLst>
          </p:cNvPr>
          <p:cNvSpPr txBox="1"/>
          <p:nvPr/>
        </p:nvSpPr>
        <p:spPr>
          <a:xfrm>
            <a:off x="2312621" y="4435672"/>
            <a:ext cx="134197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dirty="0">
                <a:solidFill>
                  <a:srgbClr val="00000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Application Insights</a:t>
            </a:r>
          </a:p>
        </p:txBody>
      </p:sp>
      <p:pic>
        <p:nvPicPr>
          <p:cNvPr id="63" name="グラフィックス 62">
            <a:extLst>
              <a:ext uri="{FF2B5EF4-FFF2-40B4-BE49-F238E27FC236}">
                <a16:creationId xmlns:a16="http://schemas.microsoft.com/office/drawing/2014/main" id="{2EB3B1F8-301C-3FC0-935A-DAAF6BA9517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693983" y="4764113"/>
            <a:ext cx="575351" cy="575351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D6BDD0C6-7B20-FE02-56CC-D360CB8F530D}"/>
              </a:ext>
            </a:extLst>
          </p:cNvPr>
          <p:cNvSpPr txBox="1"/>
          <p:nvPr/>
        </p:nvSpPr>
        <p:spPr>
          <a:xfrm>
            <a:off x="1612231" y="4445399"/>
            <a:ext cx="7388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dirty="0">
                <a:solidFill>
                  <a:srgbClr val="00000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KeyVault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D85E58D3-7AEB-4DE3-C660-442A79E1072B}"/>
              </a:ext>
            </a:extLst>
          </p:cNvPr>
          <p:cNvSpPr txBox="1"/>
          <p:nvPr/>
        </p:nvSpPr>
        <p:spPr>
          <a:xfrm>
            <a:off x="10386905" y="2203554"/>
            <a:ext cx="13932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Form Recognizer</a:t>
            </a:r>
          </a:p>
        </p:txBody>
      </p:sp>
      <p:pic>
        <p:nvPicPr>
          <p:cNvPr id="1026" name="Picture 2" descr="PowerShell Gallery | SimonWahlin">
            <a:extLst>
              <a:ext uri="{FF2B5EF4-FFF2-40B4-BE49-F238E27FC236}">
                <a16:creationId xmlns:a16="http://schemas.microsoft.com/office/drawing/2014/main" id="{B744C29B-EC08-35AA-2CE9-1AA5DA3FC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061" y="5923125"/>
            <a:ext cx="612842" cy="61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3B56BCE4-1773-6B1C-9113-E89B4E494C6B}"/>
              </a:ext>
            </a:extLst>
          </p:cNvPr>
          <p:cNvSpPr txBox="1"/>
          <p:nvPr/>
        </p:nvSpPr>
        <p:spPr>
          <a:xfrm>
            <a:off x="1638172" y="5590020"/>
            <a:ext cx="7388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dirty="0">
                <a:solidFill>
                  <a:srgbClr val="00000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bicep</a:t>
            </a:r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3179C95F-9870-8E27-C6D2-4F7FB2913A7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632443" y="1222245"/>
            <a:ext cx="606556" cy="606556"/>
          </a:xfrm>
          <a:prstGeom prst="rect">
            <a:avLst/>
          </a:prstGeom>
        </p:spPr>
      </p:pic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73CD2323-9B1C-DE7C-E683-0712F397C99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048259" y="4795002"/>
            <a:ext cx="409379" cy="409379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FF483C3-0CAC-2652-058B-EDF16C9561B9}"/>
              </a:ext>
            </a:extLst>
          </p:cNvPr>
          <p:cNvSpPr txBox="1"/>
          <p:nvPr/>
        </p:nvSpPr>
        <p:spPr>
          <a:xfrm>
            <a:off x="5049086" y="1806321"/>
            <a:ext cx="3349957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Azure Container Apps</a:t>
            </a:r>
          </a:p>
        </p:txBody>
      </p:sp>
      <p:pic>
        <p:nvPicPr>
          <p:cNvPr id="44" name="グラフィックス 43">
            <a:extLst>
              <a:ext uri="{FF2B5EF4-FFF2-40B4-BE49-F238E27FC236}">
                <a16:creationId xmlns:a16="http://schemas.microsoft.com/office/drawing/2014/main" id="{AB6D8FB5-02AF-2CB4-EE45-A2C87C5743D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708898" y="2410021"/>
            <a:ext cx="390524" cy="390524"/>
          </a:xfrm>
          <a:prstGeom prst="rect">
            <a:avLst/>
          </a:prstGeom>
        </p:spPr>
      </p:pic>
      <p:pic>
        <p:nvPicPr>
          <p:cNvPr id="58" name="グラフィックス 57">
            <a:extLst>
              <a:ext uri="{FF2B5EF4-FFF2-40B4-BE49-F238E27FC236}">
                <a16:creationId xmlns:a16="http://schemas.microsoft.com/office/drawing/2014/main" id="{044DD730-3EEE-605A-84E1-C94EA647B37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8649781" y="4323662"/>
            <a:ext cx="673329" cy="673329"/>
          </a:xfrm>
          <a:prstGeom prst="rect">
            <a:avLst/>
          </a:prstGeom>
        </p:spPr>
      </p:pic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E1252FF-A89C-D15E-A25E-4CDA854F00A5}"/>
              </a:ext>
            </a:extLst>
          </p:cNvPr>
          <p:cNvSpPr/>
          <p:nvPr/>
        </p:nvSpPr>
        <p:spPr>
          <a:xfrm>
            <a:off x="5405158" y="4403889"/>
            <a:ext cx="1529751" cy="50747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765" b="0" i="0" u="none" strike="noStrike" kern="1200" cap="none" spc="0" normalizeH="0" baseline="0" noProof="0">
              <a:ln>
                <a:noFill/>
              </a:ln>
              <a:solidFill>
                <a:srgbClr val="E6E6E6">
                  <a:lumMod val="75000"/>
                </a:srgbClr>
              </a:solidFill>
              <a:effectLst/>
              <a:uLnTx/>
              <a:uFillTx/>
              <a:latin typeface="Yu Gothic UI Semibold" panose="020B0700000000000000" pitchFamily="50" charset="-128"/>
              <a:ea typeface="Yu Gothic UI Semibold" panose="020B0700000000000000" pitchFamily="50" charset="-128"/>
              <a:cs typeface="+mn-cs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207D7BC-FAC9-1BCC-3E03-84E82D898FEC}"/>
              </a:ext>
            </a:extLst>
          </p:cNvPr>
          <p:cNvSpPr txBox="1"/>
          <p:nvPr/>
        </p:nvSpPr>
        <p:spPr>
          <a:xfrm>
            <a:off x="5324921" y="4067140"/>
            <a:ext cx="2392393" cy="3231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Redis</a:t>
            </a:r>
          </a:p>
        </p:txBody>
      </p:sp>
      <p:pic>
        <p:nvPicPr>
          <p:cNvPr id="40" name="グラフィックス 39">
            <a:extLst>
              <a:ext uri="{FF2B5EF4-FFF2-40B4-BE49-F238E27FC236}">
                <a16:creationId xmlns:a16="http://schemas.microsoft.com/office/drawing/2014/main" id="{91442AAE-BC86-AFBD-B37C-1113539F705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729323" y="4221538"/>
            <a:ext cx="390524" cy="390524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14CAEE7-F545-F156-3642-5677EBD4E91E}"/>
              </a:ext>
            </a:extLst>
          </p:cNvPr>
          <p:cNvSpPr/>
          <p:nvPr/>
        </p:nvSpPr>
        <p:spPr>
          <a:xfrm>
            <a:off x="1551009" y="970962"/>
            <a:ext cx="6160117" cy="435518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6A32848-F481-9BCB-CEBC-D43B525599CB}"/>
              </a:ext>
            </a:extLst>
          </p:cNvPr>
          <p:cNvSpPr/>
          <p:nvPr/>
        </p:nvSpPr>
        <p:spPr>
          <a:xfrm>
            <a:off x="7711125" y="1076228"/>
            <a:ext cx="1095081" cy="30951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E5ECD21-9A0B-C7E2-CDB8-AABE972FDA17}"/>
              </a:ext>
            </a:extLst>
          </p:cNvPr>
          <p:cNvSpPr txBox="1"/>
          <p:nvPr/>
        </p:nvSpPr>
        <p:spPr>
          <a:xfrm>
            <a:off x="7390614" y="721250"/>
            <a:ext cx="276015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Part2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 </a:t>
            </a:r>
            <a:r>
              <a:rPr lang="ja-JP" altLang="en-US" sz="1400" dirty="0">
                <a:solidFill>
                  <a:srgbClr val="C0000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のハンズオン🔧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Yu Gothic UI Semibold" panose="020B0700000000000000" pitchFamily="50" charset="-128"/>
              <a:ea typeface="Yu Gothic UI Semibold" panose="020B0700000000000000" pitchFamily="50" charset="-128"/>
              <a:cs typeface="+mn-cs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0751058-0580-A6FD-7F47-190577C5BC39}"/>
              </a:ext>
            </a:extLst>
          </p:cNvPr>
          <p:cNvSpPr/>
          <p:nvPr/>
        </p:nvSpPr>
        <p:spPr>
          <a:xfrm>
            <a:off x="7418896" y="1095982"/>
            <a:ext cx="4507216" cy="4277296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765" b="0" i="0" u="none" strike="noStrike" kern="1200" cap="none" spc="0" normalizeH="0" baseline="0" noProof="0">
              <a:ln>
                <a:noFill/>
              </a:ln>
              <a:solidFill>
                <a:srgbClr val="E6E6E6">
                  <a:lumMod val="75000"/>
                </a:srgbClr>
              </a:solidFill>
              <a:effectLst/>
              <a:uLnTx/>
              <a:uFillTx/>
              <a:latin typeface="Yu Gothic UI Semibold" panose="020B0700000000000000" pitchFamily="50" charset="-128"/>
              <a:ea typeface="Yu Gothic UI Semibold" panose="020B07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6548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AC81993-40A0-EEDD-209F-FD084B139967}"/>
              </a:ext>
            </a:extLst>
          </p:cNvPr>
          <p:cNvSpPr/>
          <p:nvPr/>
        </p:nvSpPr>
        <p:spPr>
          <a:xfrm>
            <a:off x="3422921" y="2841960"/>
            <a:ext cx="1529751" cy="141895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765" b="0" i="0" u="none" strike="noStrike" kern="1200" cap="none" spc="0" normalizeH="0" baseline="0" noProof="0">
              <a:ln>
                <a:noFill/>
              </a:ln>
              <a:solidFill>
                <a:srgbClr val="E6E6E6">
                  <a:lumMod val="75000"/>
                </a:srgbClr>
              </a:solidFill>
              <a:effectLst/>
              <a:uLnTx/>
              <a:uFillTx/>
              <a:latin typeface="Yu Gothic UI Semibold" panose="020B0700000000000000" pitchFamily="50" charset="-128"/>
              <a:ea typeface="Yu Gothic UI Semibold" panose="020B0700000000000000" pitchFamily="50" charset="-128"/>
              <a:cs typeface="+mn-c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7986C2A-978B-5ACF-5ACC-B83140EC9D0B}"/>
              </a:ext>
            </a:extLst>
          </p:cNvPr>
          <p:cNvSpPr txBox="1"/>
          <p:nvPr/>
        </p:nvSpPr>
        <p:spPr>
          <a:xfrm>
            <a:off x="7505811" y="4627093"/>
            <a:ext cx="2856706" cy="1851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243A5E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Yu Gothic UI"/>
                <a:cs typeface="+mn-cs"/>
              </a:rPr>
              <a:t>GPT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43A5E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Yu Gothic UI"/>
                <a:cs typeface="+mn-cs"/>
              </a:rPr>
              <a:t>のモデル呼び出し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243A5E">
                  <a:lumMod val="60000"/>
                  <a:lumOff val="40000"/>
                </a:srgbClr>
              </a:solidFill>
              <a:effectLst/>
              <a:uLnTx/>
              <a:uFillTx/>
              <a:latin typeface="Segoe UI"/>
              <a:ea typeface="Yu Gothic UI"/>
              <a:cs typeface="+mn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B361E4F-4B38-8C0E-03E1-F0A9377D4C9D}"/>
              </a:ext>
            </a:extLst>
          </p:cNvPr>
          <p:cNvSpPr txBox="1"/>
          <p:nvPr/>
        </p:nvSpPr>
        <p:spPr>
          <a:xfrm>
            <a:off x="3408671" y="2500719"/>
            <a:ext cx="2392393" cy="3231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サンプルアプリ</a:t>
            </a:r>
            <a:endParaRPr kumimoji="1" lang="en-US" altLang="ja-JP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u Gothic UI Semibold" panose="020B0700000000000000" pitchFamily="50" charset="-128"/>
              <a:ea typeface="Yu Gothic UI Semibold" panose="020B0700000000000000" pitchFamily="50" charset="-128"/>
              <a:cs typeface="+mn-cs"/>
            </a:endParaRPr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10BEEFA2-676F-1C10-F059-F93BA1803EEF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4949073" y="4006391"/>
            <a:ext cx="2955991" cy="1125276"/>
          </a:xfrm>
          <a:prstGeom prst="bentConnector3">
            <a:avLst>
              <a:gd name="adj1" fmla="val 74237"/>
            </a:avLst>
          </a:prstGeom>
          <a:ln w="1905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287F2F9-F862-DFFF-7C02-10F7B5F77F2E}"/>
              </a:ext>
            </a:extLst>
          </p:cNvPr>
          <p:cNvSpPr/>
          <p:nvPr/>
        </p:nvSpPr>
        <p:spPr>
          <a:xfrm>
            <a:off x="3118496" y="2353814"/>
            <a:ext cx="2207649" cy="333054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765" b="0" i="0" u="none" strike="noStrike" kern="1200" cap="none" spc="0" normalizeH="0" baseline="0" noProof="0">
              <a:ln>
                <a:noFill/>
              </a:ln>
              <a:solidFill>
                <a:srgbClr val="E6E6E6">
                  <a:lumMod val="75000"/>
                </a:srgbClr>
              </a:solidFill>
              <a:effectLst/>
              <a:uLnTx/>
              <a:uFillTx/>
              <a:latin typeface="Yu Gothic UI Semibold" panose="020B0700000000000000" pitchFamily="50" charset="-128"/>
              <a:ea typeface="Yu Gothic UI Semibold" panose="020B0700000000000000" pitchFamily="50" charset="-128"/>
              <a:cs typeface="+mn-cs"/>
            </a:endParaRPr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AC978593-F143-07C9-AF58-01F5FD3A8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12093" y="2493462"/>
            <a:ext cx="624969" cy="624969"/>
          </a:xfrm>
          <a:prstGeom prst="rect">
            <a:avLst/>
          </a:prstGeom>
        </p:spPr>
      </p:pic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A70295AA-CBF7-960A-7786-0ED5298D4A29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930219" y="2805947"/>
            <a:ext cx="2881874" cy="389739"/>
          </a:xfrm>
          <a:prstGeom prst="bentConnector3">
            <a:avLst>
              <a:gd name="adj1" fmla="val 75841"/>
            </a:avLst>
          </a:prstGeom>
          <a:ln w="19050">
            <a:solidFill>
              <a:schemeClr val="accent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18A9ECB-60C2-D28A-3909-D13866051ED3}"/>
              </a:ext>
            </a:extLst>
          </p:cNvPr>
          <p:cNvSpPr txBox="1"/>
          <p:nvPr/>
        </p:nvSpPr>
        <p:spPr>
          <a:xfrm>
            <a:off x="6592634" y="2370655"/>
            <a:ext cx="303195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43A5E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Yu Gothic UI"/>
                <a:cs typeface="+mn-cs"/>
              </a:rPr>
              <a:t>ナレッジ検索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243A5E">
                  <a:lumMod val="60000"/>
                  <a:lumOff val="40000"/>
                </a:srgbClr>
              </a:solidFill>
              <a:effectLst/>
              <a:uLnTx/>
              <a:uFillTx/>
              <a:latin typeface="Segoe UI"/>
              <a:ea typeface="Yu Gothic UI"/>
              <a:cs typeface="+mn-cs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E1036D6-776F-AFD8-7F7F-6003D4117777}"/>
              </a:ext>
            </a:extLst>
          </p:cNvPr>
          <p:cNvSpPr txBox="1"/>
          <p:nvPr/>
        </p:nvSpPr>
        <p:spPr>
          <a:xfrm>
            <a:off x="9553429" y="2075433"/>
            <a:ext cx="15954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鉄道論文</a:t>
            </a:r>
            <a:b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</a:b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(</a:t>
            </a: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独自の業務データなど</a:t>
            </a: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)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9301DE8-5F4D-E423-435A-FAF285EFA5BE}"/>
              </a:ext>
            </a:extLst>
          </p:cNvPr>
          <p:cNvSpPr txBox="1"/>
          <p:nvPr/>
        </p:nvSpPr>
        <p:spPr>
          <a:xfrm>
            <a:off x="7397071" y="3042620"/>
            <a:ext cx="19709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Azure Cognitive Search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D289754-5E49-F33C-8E98-2219B003B0C9}"/>
              </a:ext>
            </a:extLst>
          </p:cNvPr>
          <p:cNvSpPr txBox="1"/>
          <p:nvPr/>
        </p:nvSpPr>
        <p:spPr>
          <a:xfrm flipH="1">
            <a:off x="5316717" y="3656502"/>
            <a:ext cx="24886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プロンプト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+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ナレッジ</a:t>
            </a:r>
            <a:r>
              <a:rPr lang="ja-JP" altLang="en-US" sz="1400" dirty="0">
                <a:solidFill>
                  <a:srgbClr val="00000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➡レスポンス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u Gothic UI Semibold" panose="020B0700000000000000" pitchFamily="50" charset="-128"/>
              <a:ea typeface="Yu Gothic UI Semibold" panose="020B0700000000000000" pitchFamily="50" charset="-128"/>
              <a:cs typeface="+mn-cs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4C62ECC-8D3F-BA35-949D-3B398106E435}"/>
              </a:ext>
            </a:extLst>
          </p:cNvPr>
          <p:cNvSpPr txBox="1"/>
          <p:nvPr/>
        </p:nvSpPr>
        <p:spPr>
          <a:xfrm>
            <a:off x="3476082" y="3143939"/>
            <a:ext cx="1422247" cy="1015663"/>
          </a:xfrm>
          <a:prstGeom prst="rect">
            <a:avLst/>
          </a:prstGeom>
          <a:noFill/>
          <a:ln w="19050"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C#</a:t>
            </a:r>
            <a:b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</a:b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OpenAI Library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Blazor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Semantic Kernel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F0FB093-3FB7-91D4-7839-56994AD2D808}"/>
              </a:ext>
            </a:extLst>
          </p:cNvPr>
          <p:cNvSpPr/>
          <p:nvPr/>
        </p:nvSpPr>
        <p:spPr>
          <a:xfrm>
            <a:off x="1045970" y="2637071"/>
            <a:ext cx="1529751" cy="90289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765" b="0" i="0" u="none" strike="noStrike" kern="1200" cap="none" spc="0" normalizeH="0" baseline="0" noProof="0">
              <a:ln>
                <a:noFill/>
              </a:ln>
              <a:solidFill>
                <a:srgbClr val="E6E6E6">
                  <a:lumMod val="75000"/>
                </a:srgbClr>
              </a:solidFill>
              <a:effectLst/>
              <a:uLnTx/>
              <a:uFillTx/>
              <a:latin typeface="Yu Gothic UI Semibold" panose="020B0700000000000000" pitchFamily="50" charset="-128"/>
              <a:ea typeface="Yu Gothic UI Semibold" panose="020B0700000000000000" pitchFamily="50" charset="-128"/>
              <a:cs typeface="+mn-cs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8DAC8E55-FA6D-6598-58B2-C5FCD2933FAD}"/>
              </a:ext>
            </a:extLst>
          </p:cNvPr>
          <p:cNvSpPr/>
          <p:nvPr/>
        </p:nvSpPr>
        <p:spPr>
          <a:xfrm>
            <a:off x="873697" y="2380602"/>
            <a:ext cx="1841886" cy="1414733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765" b="0" i="0" u="none" strike="noStrike" kern="1200" cap="none" spc="0" normalizeH="0" baseline="0" noProof="0">
              <a:ln>
                <a:noFill/>
              </a:ln>
              <a:solidFill>
                <a:srgbClr val="E6E6E6">
                  <a:lumMod val="75000"/>
                </a:srgbClr>
              </a:solidFill>
              <a:effectLst/>
              <a:uLnTx/>
              <a:uFillTx/>
              <a:latin typeface="Yu Gothic UI Semibold" panose="020B0700000000000000" pitchFamily="50" charset="-128"/>
              <a:ea typeface="Yu Gothic UI Semibold" panose="020B0700000000000000" pitchFamily="50" charset="-128"/>
              <a:cs typeface="+mn-cs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9C473A5-60FF-FE0E-1D75-891F7CF15E43}"/>
              </a:ext>
            </a:extLst>
          </p:cNvPr>
          <p:cNvSpPr txBox="1"/>
          <p:nvPr/>
        </p:nvSpPr>
        <p:spPr>
          <a:xfrm>
            <a:off x="794795" y="2031037"/>
            <a:ext cx="3349957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クライアント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PC</a:t>
            </a:r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4152D562-99B1-53F1-DAFE-07CD00C1B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968" y="2664530"/>
            <a:ext cx="1499269" cy="843339"/>
          </a:xfrm>
          <a:prstGeom prst="rect">
            <a:avLst/>
          </a:prstGeom>
        </p:spPr>
      </p:pic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C78050A3-0442-D653-54E0-29B7CFA6FB29}"/>
              </a:ext>
            </a:extLst>
          </p:cNvPr>
          <p:cNvCxnSpPr>
            <a:cxnSpLocks/>
            <a:stCxn id="37" idx="3"/>
            <a:endCxn id="5" idx="1"/>
          </p:cNvCxnSpPr>
          <p:nvPr/>
        </p:nvCxnSpPr>
        <p:spPr>
          <a:xfrm>
            <a:off x="2575721" y="3088520"/>
            <a:ext cx="847200" cy="46291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グラフィックス 46">
            <a:extLst>
              <a:ext uri="{FF2B5EF4-FFF2-40B4-BE49-F238E27FC236}">
                <a16:creationId xmlns:a16="http://schemas.microsoft.com/office/drawing/2014/main" id="{4B93E3D1-CCB5-25A2-03A0-7FA30F0EFE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88471" y="2532971"/>
            <a:ext cx="541354" cy="541354"/>
          </a:xfrm>
          <a:prstGeom prst="rect">
            <a:avLst/>
          </a:prstGeom>
        </p:spPr>
      </p:pic>
      <p:cxnSp>
        <p:nvCxnSpPr>
          <p:cNvPr id="48" name="コネクタ: カギ線 47">
            <a:extLst>
              <a:ext uri="{FF2B5EF4-FFF2-40B4-BE49-F238E27FC236}">
                <a16:creationId xmlns:a16="http://schemas.microsoft.com/office/drawing/2014/main" id="{BE60759B-C6FC-653A-EB45-0414E3E4F6F2}"/>
              </a:ext>
            </a:extLst>
          </p:cNvPr>
          <p:cNvCxnSpPr>
            <a:cxnSpLocks/>
            <a:stCxn id="16" idx="3"/>
            <a:endCxn id="47" idx="1"/>
          </p:cNvCxnSpPr>
          <p:nvPr/>
        </p:nvCxnSpPr>
        <p:spPr>
          <a:xfrm flipV="1">
            <a:off x="8437062" y="2803648"/>
            <a:ext cx="1651409" cy="229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0D87108-7123-2735-3A05-97B3441831FB}"/>
              </a:ext>
            </a:extLst>
          </p:cNvPr>
          <p:cNvSpPr txBox="1"/>
          <p:nvPr/>
        </p:nvSpPr>
        <p:spPr>
          <a:xfrm>
            <a:off x="7626284" y="5448027"/>
            <a:ext cx="16584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Azure OpenAI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F9B6280C-772F-8228-86EC-F9E02047B4CA}"/>
              </a:ext>
            </a:extLst>
          </p:cNvPr>
          <p:cNvSpPr/>
          <p:nvPr/>
        </p:nvSpPr>
        <p:spPr>
          <a:xfrm>
            <a:off x="565609" y="1405496"/>
            <a:ext cx="10599338" cy="4552244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765" b="0" i="0" u="none" strike="noStrike" kern="1200" cap="none" spc="0" normalizeH="0" baseline="0" noProof="0">
              <a:ln>
                <a:noFill/>
              </a:ln>
              <a:solidFill>
                <a:srgbClr val="E6E6E6">
                  <a:lumMod val="75000"/>
                </a:srgbClr>
              </a:solidFill>
              <a:effectLst/>
              <a:uLnTx/>
              <a:uFillTx/>
              <a:latin typeface="Yu Gothic UI Semibold" panose="020B0700000000000000" pitchFamily="50" charset="-128"/>
              <a:ea typeface="Yu Gothic UI Semibold" panose="020B0700000000000000" pitchFamily="50" charset="-128"/>
              <a:cs typeface="+mn-cs"/>
            </a:endParaRPr>
          </a:p>
        </p:txBody>
      </p:sp>
      <p:pic>
        <p:nvPicPr>
          <p:cNvPr id="57" name="Picture 2" descr="App Service の料金 | Microsoft Azure">
            <a:extLst>
              <a:ext uri="{FF2B5EF4-FFF2-40B4-BE49-F238E27FC236}">
                <a16:creationId xmlns:a16="http://schemas.microsoft.com/office/drawing/2014/main" id="{13797CF2-DEAE-0885-B71D-D4E3477E9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67" y="815447"/>
            <a:ext cx="866573" cy="45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73CD2323-9B1C-DE7C-E683-0712F397C9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95873" y="5388890"/>
            <a:ext cx="409379" cy="409379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FF483C3-0CAC-2652-058B-EDF16C9561B9}"/>
              </a:ext>
            </a:extLst>
          </p:cNvPr>
          <p:cNvSpPr txBox="1"/>
          <p:nvPr/>
        </p:nvSpPr>
        <p:spPr>
          <a:xfrm>
            <a:off x="3135446" y="2032564"/>
            <a:ext cx="3349957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Azure Container Apps</a:t>
            </a:r>
          </a:p>
        </p:txBody>
      </p:sp>
      <p:pic>
        <p:nvPicPr>
          <p:cNvPr id="44" name="グラフィックス 43">
            <a:extLst>
              <a:ext uri="{FF2B5EF4-FFF2-40B4-BE49-F238E27FC236}">
                <a16:creationId xmlns:a16="http://schemas.microsoft.com/office/drawing/2014/main" id="{AB6D8FB5-02AF-2CB4-EE45-A2C87C5743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47085" y="2626837"/>
            <a:ext cx="390524" cy="390524"/>
          </a:xfrm>
          <a:prstGeom prst="rect">
            <a:avLst/>
          </a:prstGeom>
        </p:spPr>
      </p:pic>
      <p:pic>
        <p:nvPicPr>
          <p:cNvPr id="58" name="グラフィックス 57">
            <a:extLst>
              <a:ext uri="{FF2B5EF4-FFF2-40B4-BE49-F238E27FC236}">
                <a16:creationId xmlns:a16="http://schemas.microsoft.com/office/drawing/2014/main" id="{044DD730-3EEE-605A-84E1-C94EA647B37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05064" y="4795002"/>
            <a:ext cx="673329" cy="673329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9D9A835-1BF3-C53D-D7D5-C18EC26DCDBF}"/>
              </a:ext>
            </a:extLst>
          </p:cNvPr>
          <p:cNvSpPr txBox="1"/>
          <p:nvPr/>
        </p:nvSpPr>
        <p:spPr>
          <a:xfrm flipH="1">
            <a:off x="5384276" y="2837942"/>
            <a:ext cx="24886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クエリー</a:t>
            </a:r>
            <a:r>
              <a:rPr lang="ja-JP" altLang="en-US" sz="1400" dirty="0">
                <a:solidFill>
                  <a:srgbClr val="00000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➡ナレッジ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u Gothic UI Semibold" panose="020B0700000000000000" pitchFamily="50" charset="-128"/>
              <a:ea typeface="Yu Gothic UI Semibold" panose="020B0700000000000000" pitchFamily="50" charset="-128"/>
              <a:cs typeface="+mn-cs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A7E823D-3F5E-BCCB-A696-5A37CFE68FFE}"/>
              </a:ext>
            </a:extLst>
          </p:cNvPr>
          <p:cNvSpPr txBox="1"/>
          <p:nvPr/>
        </p:nvSpPr>
        <p:spPr>
          <a:xfrm flipH="1">
            <a:off x="8382000" y="2508002"/>
            <a:ext cx="24886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dirty="0">
                <a:solidFill>
                  <a:srgbClr val="00000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インデックス</a:t>
            </a:r>
            <a:r>
              <a:rPr lang="en-US" altLang="ja-JP" sz="1400" dirty="0">
                <a:solidFill>
                  <a:srgbClr val="00000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/</a:t>
            </a:r>
            <a:r>
              <a:rPr lang="ja-JP" altLang="en-US" sz="1400" dirty="0">
                <a:solidFill>
                  <a:srgbClr val="00000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コンテンツ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u Gothic UI Semibold" panose="020B0700000000000000" pitchFamily="50" charset="-128"/>
              <a:ea typeface="Yu Gothic UI Semibold" panose="020B0700000000000000" pitchFamily="50" charset="-128"/>
              <a:cs typeface="+mn-cs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30B9B546-DC6F-C77D-DCA1-72938C9F7169}"/>
              </a:ext>
            </a:extLst>
          </p:cNvPr>
          <p:cNvSpPr/>
          <p:nvPr/>
        </p:nvSpPr>
        <p:spPr>
          <a:xfrm>
            <a:off x="3422921" y="4804306"/>
            <a:ext cx="1529751" cy="58782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765" b="0" i="0" u="none" strike="noStrike" kern="1200" cap="none" spc="0" normalizeH="0" baseline="0" noProof="0">
              <a:ln>
                <a:noFill/>
              </a:ln>
              <a:solidFill>
                <a:srgbClr val="E6E6E6">
                  <a:lumMod val="75000"/>
                </a:srgbClr>
              </a:solidFill>
              <a:effectLst/>
              <a:uLnTx/>
              <a:uFillTx/>
              <a:latin typeface="Yu Gothic UI Semibold" panose="020B0700000000000000" pitchFamily="50" charset="-128"/>
              <a:ea typeface="Yu Gothic UI Semibold" panose="020B0700000000000000" pitchFamily="50" charset="-128"/>
              <a:cs typeface="+mn-cs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E5B4E39F-88BD-27B0-5FE0-B14BDA314A58}"/>
              </a:ext>
            </a:extLst>
          </p:cNvPr>
          <p:cNvSpPr txBox="1"/>
          <p:nvPr/>
        </p:nvSpPr>
        <p:spPr>
          <a:xfrm>
            <a:off x="3353681" y="4463066"/>
            <a:ext cx="2392393" cy="3231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Redis</a:t>
            </a:r>
          </a:p>
        </p:txBody>
      </p:sp>
      <p:cxnSp>
        <p:nvCxnSpPr>
          <p:cNvPr id="71" name="コネクタ: カギ線 70">
            <a:extLst>
              <a:ext uri="{FF2B5EF4-FFF2-40B4-BE49-F238E27FC236}">
                <a16:creationId xmlns:a16="http://schemas.microsoft.com/office/drawing/2014/main" id="{F432B970-7572-CFC8-755E-11E192923E14}"/>
              </a:ext>
            </a:extLst>
          </p:cNvPr>
          <p:cNvCxnSpPr>
            <a:cxnSpLocks/>
            <a:stCxn id="66" idx="0"/>
            <a:endCxn id="5" idx="2"/>
          </p:cNvCxnSpPr>
          <p:nvPr/>
        </p:nvCxnSpPr>
        <p:spPr>
          <a:xfrm rot="5400000" flipH="1" flipV="1">
            <a:off x="3916102" y="4532611"/>
            <a:ext cx="543390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727F89AA-BA5A-37F1-F54C-E08FED9BDFF7}"/>
              </a:ext>
            </a:extLst>
          </p:cNvPr>
          <p:cNvSpPr txBox="1"/>
          <p:nvPr/>
        </p:nvSpPr>
        <p:spPr>
          <a:xfrm>
            <a:off x="3571921" y="4889469"/>
            <a:ext cx="142224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solidFill>
                  <a:srgbClr val="000000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レスポンスの</a:t>
            </a:r>
            <a:br>
              <a:rPr lang="en-US" altLang="ja-JP" sz="1200" dirty="0">
                <a:solidFill>
                  <a:srgbClr val="000000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</a:br>
            <a:r>
              <a:rPr lang="ja-JP" altLang="en-US" sz="1200" dirty="0">
                <a:solidFill>
                  <a:srgbClr val="000000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キャッシュ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pic>
        <p:nvPicPr>
          <p:cNvPr id="79" name="グラフィックス 78">
            <a:extLst>
              <a:ext uri="{FF2B5EF4-FFF2-40B4-BE49-F238E27FC236}">
                <a16:creationId xmlns:a16="http://schemas.microsoft.com/office/drawing/2014/main" id="{1A5ECB0A-1A10-275F-A70B-A805136A4C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39229" y="4608037"/>
            <a:ext cx="390524" cy="39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332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AC81993-40A0-EEDD-209F-FD084B139967}"/>
              </a:ext>
            </a:extLst>
          </p:cNvPr>
          <p:cNvSpPr/>
          <p:nvPr/>
        </p:nvSpPr>
        <p:spPr>
          <a:xfrm>
            <a:off x="3422921" y="2841960"/>
            <a:ext cx="1529751" cy="141895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765" b="0" i="0" u="none" strike="noStrike" kern="1200" cap="none" spc="0" normalizeH="0" baseline="0" noProof="0">
              <a:ln>
                <a:noFill/>
              </a:ln>
              <a:solidFill>
                <a:srgbClr val="E6E6E6">
                  <a:lumMod val="75000"/>
                </a:srgbClr>
              </a:solidFill>
              <a:effectLst/>
              <a:uLnTx/>
              <a:uFillTx/>
              <a:latin typeface="Yu Gothic UI Semibold" panose="020B0700000000000000" pitchFamily="50" charset="-128"/>
              <a:ea typeface="Yu Gothic UI Semibold" panose="020B0700000000000000" pitchFamily="50" charset="-128"/>
              <a:cs typeface="+mn-c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7986C2A-978B-5ACF-5ACC-B83140EC9D0B}"/>
              </a:ext>
            </a:extLst>
          </p:cNvPr>
          <p:cNvSpPr txBox="1"/>
          <p:nvPr/>
        </p:nvSpPr>
        <p:spPr>
          <a:xfrm>
            <a:off x="7505811" y="4627093"/>
            <a:ext cx="2856706" cy="1851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243A5E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Yu Gothic UI"/>
                <a:cs typeface="+mn-cs"/>
              </a:rPr>
              <a:t>GPT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43A5E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Yu Gothic UI"/>
                <a:cs typeface="+mn-cs"/>
              </a:rPr>
              <a:t>のモデル呼び出し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243A5E">
                  <a:lumMod val="60000"/>
                  <a:lumOff val="40000"/>
                </a:srgbClr>
              </a:solidFill>
              <a:effectLst/>
              <a:uLnTx/>
              <a:uFillTx/>
              <a:latin typeface="Segoe UI"/>
              <a:ea typeface="Yu Gothic UI"/>
              <a:cs typeface="+mn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B361E4F-4B38-8C0E-03E1-F0A9377D4C9D}"/>
              </a:ext>
            </a:extLst>
          </p:cNvPr>
          <p:cNvSpPr txBox="1"/>
          <p:nvPr/>
        </p:nvSpPr>
        <p:spPr>
          <a:xfrm>
            <a:off x="3408671" y="2500719"/>
            <a:ext cx="2392393" cy="3231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サンプルアプリ</a:t>
            </a:r>
            <a:endParaRPr kumimoji="1" lang="en-US" altLang="ja-JP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u Gothic UI Semibold" panose="020B0700000000000000" pitchFamily="50" charset="-128"/>
              <a:ea typeface="Yu Gothic UI Semibold" panose="020B0700000000000000" pitchFamily="50" charset="-128"/>
              <a:cs typeface="+mn-cs"/>
            </a:endParaRPr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10BEEFA2-676F-1C10-F059-F93BA1803EEF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4949073" y="4006391"/>
            <a:ext cx="2955991" cy="1125276"/>
          </a:xfrm>
          <a:prstGeom prst="bentConnector3">
            <a:avLst>
              <a:gd name="adj1" fmla="val 74237"/>
            </a:avLst>
          </a:prstGeom>
          <a:ln w="1905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287F2F9-F862-DFFF-7C02-10F7B5F77F2E}"/>
              </a:ext>
            </a:extLst>
          </p:cNvPr>
          <p:cNvSpPr/>
          <p:nvPr/>
        </p:nvSpPr>
        <p:spPr>
          <a:xfrm>
            <a:off x="3118496" y="2353814"/>
            <a:ext cx="2207649" cy="333054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765" b="0" i="0" u="none" strike="noStrike" kern="1200" cap="none" spc="0" normalizeH="0" baseline="0" noProof="0">
              <a:ln>
                <a:noFill/>
              </a:ln>
              <a:solidFill>
                <a:srgbClr val="E6E6E6">
                  <a:lumMod val="75000"/>
                </a:srgbClr>
              </a:solidFill>
              <a:effectLst/>
              <a:uLnTx/>
              <a:uFillTx/>
              <a:latin typeface="Yu Gothic UI Semibold" panose="020B0700000000000000" pitchFamily="50" charset="-128"/>
              <a:ea typeface="Yu Gothic UI Semibold" panose="020B0700000000000000" pitchFamily="50" charset="-128"/>
              <a:cs typeface="+mn-cs"/>
            </a:endParaRPr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AC978593-F143-07C9-AF58-01F5FD3A8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12093" y="2493462"/>
            <a:ext cx="624969" cy="624969"/>
          </a:xfrm>
          <a:prstGeom prst="rect">
            <a:avLst/>
          </a:prstGeom>
        </p:spPr>
      </p:pic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A70295AA-CBF7-960A-7786-0ED5298D4A29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930219" y="2805947"/>
            <a:ext cx="2881874" cy="389739"/>
          </a:xfrm>
          <a:prstGeom prst="bentConnector3">
            <a:avLst>
              <a:gd name="adj1" fmla="val 75841"/>
            </a:avLst>
          </a:prstGeom>
          <a:ln w="19050">
            <a:solidFill>
              <a:schemeClr val="accent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E1036D6-776F-AFD8-7F7F-6003D4117777}"/>
              </a:ext>
            </a:extLst>
          </p:cNvPr>
          <p:cNvSpPr txBox="1"/>
          <p:nvPr/>
        </p:nvSpPr>
        <p:spPr>
          <a:xfrm>
            <a:off x="9553429" y="2075433"/>
            <a:ext cx="15954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鉄道論文</a:t>
            </a:r>
            <a:b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</a:b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(</a:t>
            </a: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独自の業務データなど</a:t>
            </a: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)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D289754-5E49-F33C-8E98-2219B003B0C9}"/>
              </a:ext>
            </a:extLst>
          </p:cNvPr>
          <p:cNvSpPr txBox="1"/>
          <p:nvPr/>
        </p:nvSpPr>
        <p:spPr>
          <a:xfrm flipH="1">
            <a:off x="5316717" y="3656502"/>
            <a:ext cx="24886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プロンプト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+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ナレッジ</a:t>
            </a:r>
            <a:r>
              <a:rPr lang="ja-JP" altLang="en-US" sz="1400" dirty="0">
                <a:solidFill>
                  <a:srgbClr val="00000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➡レスポンス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u Gothic UI Semibold" panose="020B0700000000000000" pitchFamily="50" charset="-128"/>
              <a:ea typeface="Yu Gothic UI Semibold" panose="020B0700000000000000" pitchFamily="50" charset="-128"/>
              <a:cs typeface="+mn-cs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4C62ECC-8D3F-BA35-949D-3B398106E435}"/>
              </a:ext>
            </a:extLst>
          </p:cNvPr>
          <p:cNvSpPr txBox="1"/>
          <p:nvPr/>
        </p:nvSpPr>
        <p:spPr>
          <a:xfrm>
            <a:off x="3476082" y="3143939"/>
            <a:ext cx="1422247" cy="1015663"/>
          </a:xfrm>
          <a:prstGeom prst="rect">
            <a:avLst/>
          </a:prstGeom>
          <a:noFill/>
          <a:ln w="19050"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C#</a:t>
            </a:r>
            <a:b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</a:b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OpenAI Library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Blazor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Semantic Kernel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F0FB093-3FB7-91D4-7839-56994AD2D808}"/>
              </a:ext>
            </a:extLst>
          </p:cNvPr>
          <p:cNvSpPr/>
          <p:nvPr/>
        </p:nvSpPr>
        <p:spPr>
          <a:xfrm>
            <a:off x="1045970" y="2637071"/>
            <a:ext cx="1529751" cy="90289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765" b="0" i="0" u="none" strike="noStrike" kern="1200" cap="none" spc="0" normalizeH="0" baseline="0" noProof="0">
              <a:ln>
                <a:noFill/>
              </a:ln>
              <a:solidFill>
                <a:srgbClr val="E6E6E6">
                  <a:lumMod val="75000"/>
                </a:srgbClr>
              </a:solidFill>
              <a:effectLst/>
              <a:uLnTx/>
              <a:uFillTx/>
              <a:latin typeface="Yu Gothic UI Semibold" panose="020B0700000000000000" pitchFamily="50" charset="-128"/>
              <a:ea typeface="Yu Gothic UI Semibold" panose="020B0700000000000000" pitchFamily="50" charset="-128"/>
              <a:cs typeface="+mn-cs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8DAC8E55-FA6D-6598-58B2-C5FCD2933FAD}"/>
              </a:ext>
            </a:extLst>
          </p:cNvPr>
          <p:cNvSpPr/>
          <p:nvPr/>
        </p:nvSpPr>
        <p:spPr>
          <a:xfrm>
            <a:off x="873697" y="2380602"/>
            <a:ext cx="1841886" cy="1414733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765" b="0" i="0" u="none" strike="noStrike" kern="1200" cap="none" spc="0" normalizeH="0" baseline="0" noProof="0">
              <a:ln>
                <a:noFill/>
              </a:ln>
              <a:solidFill>
                <a:srgbClr val="E6E6E6">
                  <a:lumMod val="75000"/>
                </a:srgbClr>
              </a:solidFill>
              <a:effectLst/>
              <a:uLnTx/>
              <a:uFillTx/>
              <a:latin typeface="Yu Gothic UI Semibold" panose="020B0700000000000000" pitchFamily="50" charset="-128"/>
              <a:ea typeface="Yu Gothic UI Semibold" panose="020B0700000000000000" pitchFamily="50" charset="-128"/>
              <a:cs typeface="+mn-cs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9C473A5-60FF-FE0E-1D75-891F7CF15E43}"/>
              </a:ext>
            </a:extLst>
          </p:cNvPr>
          <p:cNvSpPr txBox="1"/>
          <p:nvPr/>
        </p:nvSpPr>
        <p:spPr>
          <a:xfrm>
            <a:off x="794795" y="2031037"/>
            <a:ext cx="3349957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クライアント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PC</a:t>
            </a:r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4152D562-99B1-53F1-DAFE-07CD00C1B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968" y="2664530"/>
            <a:ext cx="1499269" cy="843339"/>
          </a:xfrm>
          <a:prstGeom prst="rect">
            <a:avLst/>
          </a:prstGeom>
        </p:spPr>
      </p:pic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C78050A3-0442-D653-54E0-29B7CFA6FB29}"/>
              </a:ext>
            </a:extLst>
          </p:cNvPr>
          <p:cNvCxnSpPr>
            <a:cxnSpLocks/>
            <a:stCxn id="37" idx="3"/>
            <a:endCxn id="5" idx="1"/>
          </p:cNvCxnSpPr>
          <p:nvPr/>
        </p:nvCxnSpPr>
        <p:spPr>
          <a:xfrm>
            <a:off x="2575721" y="3088520"/>
            <a:ext cx="847200" cy="46291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グラフィックス 46">
            <a:extLst>
              <a:ext uri="{FF2B5EF4-FFF2-40B4-BE49-F238E27FC236}">
                <a16:creationId xmlns:a16="http://schemas.microsoft.com/office/drawing/2014/main" id="{4B93E3D1-CCB5-25A2-03A0-7FA30F0EFE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88471" y="2532971"/>
            <a:ext cx="541354" cy="541354"/>
          </a:xfrm>
          <a:prstGeom prst="rect">
            <a:avLst/>
          </a:prstGeom>
        </p:spPr>
      </p:pic>
      <p:cxnSp>
        <p:nvCxnSpPr>
          <p:cNvPr id="48" name="コネクタ: カギ線 47">
            <a:extLst>
              <a:ext uri="{FF2B5EF4-FFF2-40B4-BE49-F238E27FC236}">
                <a16:creationId xmlns:a16="http://schemas.microsoft.com/office/drawing/2014/main" id="{BE60759B-C6FC-653A-EB45-0414E3E4F6F2}"/>
              </a:ext>
            </a:extLst>
          </p:cNvPr>
          <p:cNvCxnSpPr>
            <a:cxnSpLocks/>
            <a:stCxn id="16" idx="3"/>
            <a:endCxn id="47" idx="1"/>
          </p:cNvCxnSpPr>
          <p:nvPr/>
        </p:nvCxnSpPr>
        <p:spPr>
          <a:xfrm flipV="1">
            <a:off x="8437062" y="2803648"/>
            <a:ext cx="1651409" cy="229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0D87108-7123-2735-3A05-97B3441831FB}"/>
              </a:ext>
            </a:extLst>
          </p:cNvPr>
          <p:cNvSpPr txBox="1"/>
          <p:nvPr/>
        </p:nvSpPr>
        <p:spPr>
          <a:xfrm>
            <a:off x="7626284" y="5448027"/>
            <a:ext cx="16584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Azure OpenAI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F9B6280C-772F-8228-86EC-F9E02047B4CA}"/>
              </a:ext>
            </a:extLst>
          </p:cNvPr>
          <p:cNvSpPr/>
          <p:nvPr/>
        </p:nvSpPr>
        <p:spPr>
          <a:xfrm>
            <a:off x="565609" y="1405496"/>
            <a:ext cx="10599338" cy="4552244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765" b="0" i="0" u="none" strike="noStrike" kern="1200" cap="none" spc="0" normalizeH="0" baseline="0" noProof="0">
              <a:ln>
                <a:noFill/>
              </a:ln>
              <a:solidFill>
                <a:srgbClr val="E6E6E6">
                  <a:lumMod val="75000"/>
                </a:srgbClr>
              </a:solidFill>
              <a:effectLst/>
              <a:uLnTx/>
              <a:uFillTx/>
              <a:latin typeface="Yu Gothic UI Semibold" panose="020B0700000000000000" pitchFamily="50" charset="-128"/>
              <a:ea typeface="Yu Gothic UI Semibold" panose="020B0700000000000000" pitchFamily="50" charset="-128"/>
              <a:cs typeface="+mn-cs"/>
            </a:endParaRPr>
          </a:p>
        </p:txBody>
      </p:sp>
      <p:pic>
        <p:nvPicPr>
          <p:cNvPr id="57" name="Picture 2" descr="App Service の料金 | Microsoft Azure">
            <a:extLst>
              <a:ext uri="{FF2B5EF4-FFF2-40B4-BE49-F238E27FC236}">
                <a16:creationId xmlns:a16="http://schemas.microsoft.com/office/drawing/2014/main" id="{13797CF2-DEAE-0885-B71D-D4E3477E9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67" y="815447"/>
            <a:ext cx="866573" cy="45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73CD2323-9B1C-DE7C-E683-0712F397C9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95873" y="5388890"/>
            <a:ext cx="409379" cy="409379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FF483C3-0CAC-2652-058B-EDF16C9561B9}"/>
              </a:ext>
            </a:extLst>
          </p:cNvPr>
          <p:cNvSpPr txBox="1"/>
          <p:nvPr/>
        </p:nvSpPr>
        <p:spPr>
          <a:xfrm>
            <a:off x="3135446" y="2032564"/>
            <a:ext cx="3349957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Azure Container Apps</a:t>
            </a:r>
          </a:p>
        </p:txBody>
      </p:sp>
      <p:pic>
        <p:nvPicPr>
          <p:cNvPr id="44" name="グラフィックス 43">
            <a:extLst>
              <a:ext uri="{FF2B5EF4-FFF2-40B4-BE49-F238E27FC236}">
                <a16:creationId xmlns:a16="http://schemas.microsoft.com/office/drawing/2014/main" id="{AB6D8FB5-02AF-2CB4-EE45-A2C87C5743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47085" y="2626837"/>
            <a:ext cx="390524" cy="390524"/>
          </a:xfrm>
          <a:prstGeom prst="rect">
            <a:avLst/>
          </a:prstGeom>
        </p:spPr>
      </p:pic>
      <p:pic>
        <p:nvPicPr>
          <p:cNvPr id="58" name="グラフィックス 57">
            <a:extLst>
              <a:ext uri="{FF2B5EF4-FFF2-40B4-BE49-F238E27FC236}">
                <a16:creationId xmlns:a16="http://schemas.microsoft.com/office/drawing/2014/main" id="{044DD730-3EEE-605A-84E1-C94EA647B37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05064" y="4795002"/>
            <a:ext cx="673329" cy="673329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9D9A835-1BF3-C53D-D7D5-C18EC26DCDBF}"/>
              </a:ext>
            </a:extLst>
          </p:cNvPr>
          <p:cNvSpPr txBox="1"/>
          <p:nvPr/>
        </p:nvSpPr>
        <p:spPr>
          <a:xfrm flipH="1">
            <a:off x="5384276" y="2837942"/>
            <a:ext cx="24886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クエリー</a:t>
            </a:r>
            <a:r>
              <a:rPr lang="ja-JP" altLang="en-US" sz="1400" dirty="0">
                <a:solidFill>
                  <a:srgbClr val="00000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➡ナレッジ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u Gothic UI Semibold" panose="020B0700000000000000" pitchFamily="50" charset="-128"/>
              <a:ea typeface="Yu Gothic UI Semibold" panose="020B0700000000000000" pitchFamily="50" charset="-128"/>
              <a:cs typeface="+mn-cs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A7E823D-3F5E-BCCB-A696-5A37CFE68FFE}"/>
              </a:ext>
            </a:extLst>
          </p:cNvPr>
          <p:cNvSpPr txBox="1"/>
          <p:nvPr/>
        </p:nvSpPr>
        <p:spPr>
          <a:xfrm flipH="1">
            <a:off x="8382000" y="2508002"/>
            <a:ext cx="24886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dirty="0">
                <a:solidFill>
                  <a:srgbClr val="00000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インデックス</a:t>
            </a:r>
            <a:r>
              <a:rPr lang="en-US" altLang="ja-JP" sz="1400" dirty="0">
                <a:solidFill>
                  <a:srgbClr val="00000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/</a:t>
            </a:r>
            <a:r>
              <a:rPr lang="ja-JP" altLang="en-US" sz="1400" dirty="0">
                <a:solidFill>
                  <a:srgbClr val="00000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コンテンツ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u Gothic UI Semibold" panose="020B0700000000000000" pitchFamily="50" charset="-128"/>
              <a:ea typeface="Yu Gothic UI Semibold" panose="020B0700000000000000" pitchFamily="50" charset="-128"/>
              <a:cs typeface="+mn-cs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30B9B546-DC6F-C77D-DCA1-72938C9F7169}"/>
              </a:ext>
            </a:extLst>
          </p:cNvPr>
          <p:cNvSpPr/>
          <p:nvPr/>
        </p:nvSpPr>
        <p:spPr>
          <a:xfrm>
            <a:off x="3422921" y="4804306"/>
            <a:ext cx="1529751" cy="58782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765" b="0" i="0" u="none" strike="noStrike" kern="1200" cap="none" spc="0" normalizeH="0" baseline="0" noProof="0">
              <a:ln>
                <a:noFill/>
              </a:ln>
              <a:solidFill>
                <a:srgbClr val="E6E6E6">
                  <a:lumMod val="75000"/>
                </a:srgbClr>
              </a:solidFill>
              <a:effectLst/>
              <a:uLnTx/>
              <a:uFillTx/>
              <a:latin typeface="Yu Gothic UI Semibold" panose="020B0700000000000000" pitchFamily="50" charset="-128"/>
              <a:ea typeface="Yu Gothic UI Semibold" panose="020B0700000000000000" pitchFamily="50" charset="-128"/>
              <a:cs typeface="+mn-cs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E5B4E39F-88BD-27B0-5FE0-B14BDA314A58}"/>
              </a:ext>
            </a:extLst>
          </p:cNvPr>
          <p:cNvSpPr txBox="1"/>
          <p:nvPr/>
        </p:nvSpPr>
        <p:spPr>
          <a:xfrm>
            <a:off x="3353681" y="4463066"/>
            <a:ext cx="2392393" cy="3231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Redis</a:t>
            </a:r>
          </a:p>
        </p:txBody>
      </p:sp>
      <p:cxnSp>
        <p:nvCxnSpPr>
          <p:cNvPr id="71" name="コネクタ: カギ線 70">
            <a:extLst>
              <a:ext uri="{FF2B5EF4-FFF2-40B4-BE49-F238E27FC236}">
                <a16:creationId xmlns:a16="http://schemas.microsoft.com/office/drawing/2014/main" id="{F432B970-7572-CFC8-755E-11E192923E14}"/>
              </a:ext>
            </a:extLst>
          </p:cNvPr>
          <p:cNvCxnSpPr>
            <a:cxnSpLocks/>
            <a:stCxn id="66" idx="0"/>
            <a:endCxn id="5" idx="2"/>
          </p:cNvCxnSpPr>
          <p:nvPr/>
        </p:nvCxnSpPr>
        <p:spPr>
          <a:xfrm rot="5400000" flipH="1" flipV="1">
            <a:off x="3916102" y="4532611"/>
            <a:ext cx="543390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727F89AA-BA5A-37F1-F54C-E08FED9BDFF7}"/>
              </a:ext>
            </a:extLst>
          </p:cNvPr>
          <p:cNvSpPr txBox="1"/>
          <p:nvPr/>
        </p:nvSpPr>
        <p:spPr>
          <a:xfrm>
            <a:off x="3571921" y="4889469"/>
            <a:ext cx="142224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solidFill>
                  <a:srgbClr val="000000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レスポンスの</a:t>
            </a:r>
            <a:br>
              <a:rPr lang="en-US" altLang="ja-JP" sz="1200" dirty="0">
                <a:solidFill>
                  <a:srgbClr val="000000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</a:br>
            <a:r>
              <a:rPr lang="ja-JP" altLang="en-US" sz="1200" dirty="0">
                <a:solidFill>
                  <a:srgbClr val="000000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キャッシュ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pic>
        <p:nvPicPr>
          <p:cNvPr id="79" name="グラフィックス 78">
            <a:extLst>
              <a:ext uri="{FF2B5EF4-FFF2-40B4-BE49-F238E27FC236}">
                <a16:creationId xmlns:a16="http://schemas.microsoft.com/office/drawing/2014/main" id="{1A5ECB0A-1A10-275F-A70B-A805136A4C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39229" y="4608037"/>
            <a:ext cx="390524" cy="390524"/>
          </a:xfrm>
          <a:prstGeom prst="rect">
            <a:avLst/>
          </a:prstGeom>
        </p:spPr>
      </p:pic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7C3F1180-F2A5-33E4-F7FE-84C9D72AC365}"/>
              </a:ext>
            </a:extLst>
          </p:cNvPr>
          <p:cNvSpPr/>
          <p:nvPr/>
        </p:nvSpPr>
        <p:spPr>
          <a:xfrm>
            <a:off x="853426" y="1649692"/>
            <a:ext cx="6895407" cy="426091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18A9ECB-60C2-D28A-3909-D13866051ED3}"/>
              </a:ext>
            </a:extLst>
          </p:cNvPr>
          <p:cNvSpPr txBox="1"/>
          <p:nvPr/>
        </p:nvSpPr>
        <p:spPr>
          <a:xfrm>
            <a:off x="6592634" y="2370655"/>
            <a:ext cx="303195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43A5E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Yu Gothic UI"/>
                <a:cs typeface="+mn-cs"/>
              </a:rPr>
              <a:t>ナレッジ検索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243A5E">
                  <a:lumMod val="60000"/>
                  <a:lumOff val="40000"/>
                </a:srgbClr>
              </a:solidFill>
              <a:effectLst/>
              <a:uLnTx/>
              <a:uFillTx/>
              <a:latin typeface="Segoe UI"/>
              <a:ea typeface="Yu Gothic UI"/>
              <a:cs typeface="+mn-cs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EE02B72B-1C92-18E6-2B79-6E0EF4305AB2}"/>
              </a:ext>
            </a:extLst>
          </p:cNvPr>
          <p:cNvSpPr/>
          <p:nvPr/>
        </p:nvSpPr>
        <p:spPr>
          <a:xfrm>
            <a:off x="7418896" y="1875934"/>
            <a:ext cx="3601038" cy="1640264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765" b="0" i="0" u="none" strike="noStrike" kern="1200" cap="none" spc="0" normalizeH="0" baseline="0" noProof="0">
              <a:ln>
                <a:noFill/>
              </a:ln>
              <a:solidFill>
                <a:srgbClr val="E6E6E6">
                  <a:lumMod val="75000"/>
                </a:srgbClr>
              </a:solidFill>
              <a:effectLst/>
              <a:uLnTx/>
              <a:uFillTx/>
              <a:latin typeface="Yu Gothic UI Semibold" panose="020B0700000000000000" pitchFamily="50" charset="-128"/>
              <a:ea typeface="Yu Gothic UI Semibold" panose="020B0700000000000000" pitchFamily="50" charset="-128"/>
              <a:cs typeface="+mn-cs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9301DE8-5F4D-E423-435A-FAF285EFA5BE}"/>
              </a:ext>
            </a:extLst>
          </p:cNvPr>
          <p:cNvSpPr txBox="1"/>
          <p:nvPr/>
        </p:nvSpPr>
        <p:spPr>
          <a:xfrm>
            <a:off x="7397071" y="3042620"/>
            <a:ext cx="19709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Azure Cognitive Search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8D3666F4-CE69-A62F-204C-59098AE3D7B7}"/>
              </a:ext>
            </a:extLst>
          </p:cNvPr>
          <p:cNvSpPr txBox="1"/>
          <p:nvPr/>
        </p:nvSpPr>
        <p:spPr>
          <a:xfrm>
            <a:off x="7324626" y="1494248"/>
            <a:ext cx="276015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Prepdocs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  <a:cs typeface="+mn-cs"/>
              </a:rPr>
              <a:t> 実行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Yu Gothic UI Semibold" panose="020B0700000000000000" pitchFamily="50" charset="-128"/>
              <a:ea typeface="Yu Gothic UI Semibold" panose="020B0700000000000000" pitchFamily="50" charset="-128"/>
              <a:cs typeface="+mn-cs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8D576EDB-E37C-05F3-1068-1D57A2F7F3AD}"/>
              </a:ext>
            </a:extLst>
          </p:cNvPr>
          <p:cNvSpPr/>
          <p:nvPr/>
        </p:nvSpPr>
        <p:spPr>
          <a:xfrm>
            <a:off x="7748835" y="4571999"/>
            <a:ext cx="1480008" cy="119720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482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2480</TotalTime>
  <Words>424</Words>
  <Application>Microsoft Office PowerPoint</Application>
  <PresentationFormat>ワイド画面</PresentationFormat>
  <Paragraphs>114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Yu Gothic UI Semibold</vt:lpstr>
      <vt:lpstr>Yu Gothic UI Semilight</vt:lpstr>
      <vt:lpstr>游ゴシック</vt:lpstr>
      <vt:lpstr>游ゴシック Light</vt:lpstr>
      <vt:lpstr>Arial</vt:lpstr>
      <vt:lpstr>Segoe UI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Shiho Asa</dc:creator>
  <cp:lastModifiedBy>Shiho Asa</cp:lastModifiedBy>
  <cp:revision>83</cp:revision>
  <dcterms:created xsi:type="dcterms:W3CDTF">2022-03-17T01:32:52Z</dcterms:created>
  <dcterms:modified xsi:type="dcterms:W3CDTF">2023-07-03T05:30:35Z</dcterms:modified>
</cp:coreProperties>
</file>