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147481201" r:id="rId2"/>
    <p:sldId id="2147481203" r:id="rId3"/>
    <p:sldId id="2147481200" r:id="rId4"/>
    <p:sldId id="2147471749" r:id="rId5"/>
    <p:sldId id="2147481207" r:id="rId6"/>
    <p:sldId id="2147481206" r:id="rId7"/>
    <p:sldId id="2147481202" r:id="rId8"/>
    <p:sldId id="2147481204" r:id="rId9"/>
    <p:sldId id="2147481205" r:id="rId10"/>
    <p:sldId id="2147481197" r:id="rId11"/>
    <p:sldId id="214747173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497B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997" autoAdjust="0"/>
    <p:restoredTop sz="96441" autoAdjust="0"/>
  </p:normalViewPr>
  <p:slideViewPr>
    <p:cSldViewPr snapToGrid="0">
      <p:cViewPr varScale="1">
        <p:scale>
          <a:sx n="152" d="100"/>
          <a:sy n="152" d="100"/>
        </p:scale>
        <p:origin x="1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43158B-3BB4-4E56-9236-2FCD7DBA1E21}" type="datetimeFigureOut">
              <a:rPr kumimoji="1" lang="ja-JP" altLang="en-US" smtClean="0"/>
              <a:t>2023/6/1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D80C7-2FDF-4350-81FB-519563792DC6}" type="slidenum">
              <a:rPr kumimoji="1" lang="ja-JP" altLang="en-US" smtClean="0"/>
              <a:t>‹#›</a:t>
            </a:fld>
            <a:endParaRPr kumimoji="1" lang="ja-JP" altLang="en-US"/>
          </a:p>
        </p:txBody>
      </p:sp>
    </p:spTree>
    <p:extLst>
      <p:ext uri="{BB962C8B-B14F-4D97-AF65-F5344CB8AC3E}">
        <p14:creationId xmlns:p14="http://schemas.microsoft.com/office/powerpoint/2010/main" val="108540202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3</a:t>
            </a:fld>
            <a:endParaRPr kumimoji="1" lang="ja-JP" altLang="en-US"/>
          </a:p>
        </p:txBody>
      </p:sp>
    </p:spTree>
    <p:extLst>
      <p:ext uri="{BB962C8B-B14F-4D97-AF65-F5344CB8AC3E}">
        <p14:creationId xmlns:p14="http://schemas.microsoft.com/office/powerpoint/2010/main" val="2491883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https://qiita.com/nohanaga/items/803c09b5a3a4e2d1776f</a:t>
            </a:r>
            <a:endParaRPr kumimoji="1" lang="ja-JP" altLang="en-US" dirty="0"/>
          </a:p>
        </p:txBody>
      </p:sp>
      <p:sp>
        <p:nvSpPr>
          <p:cNvPr id="4" name="スライド番号プレースホルダー 3"/>
          <p:cNvSpPr>
            <a:spLocks noGrp="1"/>
          </p:cNvSpPr>
          <p:nvPr>
            <p:ph type="sldNum" sz="quarter" idx="5"/>
          </p:nvPr>
        </p:nvSpPr>
        <p:spPr/>
        <p:txBody>
          <a:bodyPr/>
          <a:lstStyle/>
          <a:p>
            <a:fld id="{895D80C7-2FDF-4350-81FB-519563792DC6}" type="slidenum">
              <a:rPr kumimoji="1" lang="ja-JP" altLang="en-US" smtClean="0"/>
              <a:t>10</a:t>
            </a:fld>
            <a:endParaRPr kumimoji="1" lang="ja-JP" altLang="en-US"/>
          </a:p>
        </p:txBody>
      </p:sp>
    </p:spTree>
    <p:extLst>
      <p:ext uri="{BB962C8B-B14F-4D97-AF65-F5344CB8AC3E}">
        <p14:creationId xmlns:p14="http://schemas.microsoft.com/office/powerpoint/2010/main" val="141985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6193F5-6FD6-4CF3-A603-5C1491056FA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AEEDBB8-C76B-441E-AA0E-C20014691C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61FDA2-39C0-4061-8B8A-6A850E56B119}"/>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836FE259-710A-4AA4-ACFE-72349D6CE29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F3CCE6-A186-4FA0-8750-F46153AC1E2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49572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5924D8-A076-4393-A226-E93266DADF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205AF01-0FAB-4F19-88E3-BEA67712178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AAACEC-B91E-4553-BEE7-22E062166675}"/>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9B45B746-37C7-4F79-AC68-1AA697003E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35AC855-2F63-4D7D-B6AD-92A24090B76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904387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AACF9E-8AB0-4A1F-B4B7-5632D38F53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2D3F06-11A8-4BA3-8EC3-22BE58947E3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F3CC0E-1F01-4268-97FA-A961EDC1958A}"/>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758C64EF-E810-4D0B-9462-9D10F1F5FD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667119-1138-4795-AB86-2C0309CD2909}"/>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694587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58977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latin typeface="Yu Gothic UI Semibold" panose="020B0700000000000000" pitchFamily="50" charset="-128"/>
                <a:ea typeface="Yu Gothic UI Semibold" panose="020B0700000000000000" pitchFamily="50" charset="-128"/>
              </a:defRPr>
            </a:lvl1pPr>
          </a:lstStyle>
          <a:p>
            <a:r>
              <a:rPr lang="ja-JP" altLang="en-US" dirty="0"/>
              <a:t>マスター タイトルの書式設定</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5550040"/>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83ABD-961E-4562-B5FC-68C25E91439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BB585C-8F13-488C-90BC-F67A12FC03F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7DD4D6-CA6A-4D91-BEBB-03E4ADF9E119}"/>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7C34088A-2C8F-4478-ACE0-DFABD4D1B7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BD8D0F1-0F1B-4059-A74E-C739246AF9B7}"/>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477030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F1F22D-AC12-49D2-A543-6C7BBF0E153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0AEAD2-24B8-4FFD-89CE-E0D7EC6026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8686D28-3615-4AC4-8521-0A9BCD3E3113}"/>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AA4BFCA0-A78F-40E6-AF16-6ECB961E0FE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9373D4-D378-4F5B-8932-A259967DB89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316326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1C2C10-66F2-420B-B9A9-DD481152E6A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F76DA6-3F94-43FB-A81C-C22A0505209F}"/>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9894D1D-DF46-42A3-B411-5AEA27125DF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2B99754-E676-434C-9AF4-16B6EF1E3B74}"/>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43703050-152C-433F-99CD-6C691BFDF6E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44C02A-8E8D-4CB1-BD52-FAA60688605B}"/>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4229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8D263-C0E4-4CDE-BFDD-C774266001D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FF112A-2289-4117-A217-8B376EF7F3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7E77A21-155F-406B-8CAE-74F5DE7FAB5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1D6B8C1-0503-46F5-BB8A-B3B37540B2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5872990-0647-4BD5-B2A8-339048C6539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31FD49-2D63-4E4C-97B5-D634FF6023FD}"/>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8" name="フッター プレースホルダー 7">
            <a:extLst>
              <a:ext uri="{FF2B5EF4-FFF2-40B4-BE49-F238E27FC236}">
                <a16:creationId xmlns:a16="http://schemas.microsoft.com/office/drawing/2014/main" id="{8449D497-0CF4-4380-AC5E-F7B82419B29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4536F75-CF5D-4A86-9E47-6A3A583C6F1D}"/>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163430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EF90C9F-4419-4C90-BC3A-F465AE8224A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45BB5DF-7531-4586-9477-8A16339ACB50}"/>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4" name="フッター プレースホルダー 3">
            <a:extLst>
              <a:ext uri="{FF2B5EF4-FFF2-40B4-BE49-F238E27FC236}">
                <a16:creationId xmlns:a16="http://schemas.microsoft.com/office/drawing/2014/main" id="{90C41EE4-61FE-45CE-90B8-7DA17FFB296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EBCA036-442A-4DA8-B8D3-BA3608DE4196}"/>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306845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2E060E2-AFA4-4833-94DF-DA6D2C7918D3}"/>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3" name="フッター プレースホルダー 2">
            <a:extLst>
              <a:ext uri="{FF2B5EF4-FFF2-40B4-BE49-F238E27FC236}">
                <a16:creationId xmlns:a16="http://schemas.microsoft.com/office/drawing/2014/main" id="{46F587D1-E87A-4201-8413-EEC83530FBE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AE20247-2AC5-4DB6-AA38-86472F31C321}"/>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234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719F26-2D8B-4626-9991-4589981C6D3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CD4760-A837-4AB6-AB2D-DC646A5FD4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EDEB61E-6610-4FBD-A12E-673D12AD12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3338F8D-F062-4C1E-BFD1-6344AB2113A5}"/>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AC23850D-E9F2-407E-8A05-E9BF64C5F04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4CBA461-0AE8-4697-BAE8-B68458846BB4}"/>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425305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B6AB76-8F5E-44ED-A46E-05686AE3F1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C5502A-CA13-4DA0-B429-F1E6508D8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840701-E8A4-435A-924C-AEA9C2BE2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36F199B-14AF-434C-A532-71E2FF6B3CC8}"/>
              </a:ext>
            </a:extLst>
          </p:cNvPr>
          <p:cNvSpPr>
            <a:spLocks noGrp="1"/>
          </p:cNvSpPr>
          <p:nvPr>
            <p:ph type="dt" sz="half" idx="10"/>
          </p:nvPr>
        </p:nvSpPr>
        <p:spPr/>
        <p:txBody>
          <a:bodyPr/>
          <a:lstStyle/>
          <a:p>
            <a:fld id="{24D7686E-F428-4795-A070-8AB1B0A30AE4}" type="datetimeFigureOut">
              <a:rPr kumimoji="1" lang="ja-JP" altLang="en-US" smtClean="0"/>
              <a:t>2023/6/1</a:t>
            </a:fld>
            <a:endParaRPr kumimoji="1" lang="ja-JP" altLang="en-US"/>
          </a:p>
        </p:txBody>
      </p:sp>
      <p:sp>
        <p:nvSpPr>
          <p:cNvPr id="6" name="フッター プレースホルダー 5">
            <a:extLst>
              <a:ext uri="{FF2B5EF4-FFF2-40B4-BE49-F238E27FC236}">
                <a16:creationId xmlns:a16="http://schemas.microsoft.com/office/drawing/2014/main" id="{80B4956C-9FB5-4B05-8F7A-B2350366DF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2274C47-0AC6-41C3-8BE5-1A98D7D94710}"/>
              </a:ext>
            </a:extLst>
          </p:cNvPr>
          <p:cNvSpPr>
            <a:spLocks noGrp="1"/>
          </p:cNvSpPr>
          <p:nvPr>
            <p:ph type="sldNum" sz="quarter" idx="12"/>
          </p:nvPr>
        </p:nvSpPr>
        <p:spPr/>
        <p:txBody>
          <a:body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215609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BF966D9-34DC-4221-BFD7-B999229C26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49B2ECB-9B06-473A-82A4-7BE880B29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E0CB3B-54C1-47A6-B8A1-10FC7DCF1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7686E-F428-4795-A070-8AB1B0A30AE4}" type="datetimeFigureOut">
              <a:rPr kumimoji="1" lang="ja-JP" altLang="en-US" smtClean="0"/>
              <a:t>2023/6/1</a:t>
            </a:fld>
            <a:endParaRPr kumimoji="1" lang="ja-JP" altLang="en-US"/>
          </a:p>
        </p:txBody>
      </p:sp>
      <p:sp>
        <p:nvSpPr>
          <p:cNvPr id="5" name="フッター プレースホルダー 4">
            <a:extLst>
              <a:ext uri="{FF2B5EF4-FFF2-40B4-BE49-F238E27FC236}">
                <a16:creationId xmlns:a16="http://schemas.microsoft.com/office/drawing/2014/main" id="{D6C1D7FE-E259-4DC9-94CB-2F4ACE07C3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9EBE99-097C-4CBB-9FD4-9D44922E29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158E28-9604-4EE3-92C1-0F0886754B75}" type="slidenum">
              <a:rPr kumimoji="1" lang="ja-JP" altLang="en-US" smtClean="0"/>
              <a:t>‹#›</a:t>
            </a:fld>
            <a:endParaRPr kumimoji="1" lang="ja-JP" altLang="en-US"/>
          </a:p>
        </p:txBody>
      </p:sp>
    </p:spTree>
    <p:extLst>
      <p:ext uri="{BB962C8B-B14F-4D97-AF65-F5344CB8AC3E}">
        <p14:creationId xmlns:p14="http://schemas.microsoft.com/office/powerpoint/2010/main" val="7286865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6.png"/><Relationship Id="rId18" Type="http://schemas.openxmlformats.org/officeDocument/2006/relationships/image" Target="../media/image30.png"/><Relationship Id="rId3" Type="http://schemas.openxmlformats.org/officeDocument/2006/relationships/image" Target="../media/image9.png"/><Relationship Id="rId21" Type="http://schemas.openxmlformats.org/officeDocument/2006/relationships/image" Target="../media/image15.svg"/><Relationship Id="rId7" Type="http://schemas.openxmlformats.org/officeDocument/2006/relationships/image" Target="../media/image11.png"/><Relationship Id="rId12" Type="http://schemas.openxmlformats.org/officeDocument/2006/relationships/image" Target="../media/image13.png"/><Relationship Id="rId17" Type="http://schemas.openxmlformats.org/officeDocument/2006/relationships/image" Target="../media/image29.svg"/><Relationship Id="rId2" Type="http://schemas.openxmlformats.org/officeDocument/2006/relationships/image" Target="../media/image5.png"/><Relationship Id="rId16" Type="http://schemas.openxmlformats.org/officeDocument/2006/relationships/image" Target="../media/image28.png"/><Relationship Id="rId20"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25.svg"/><Relationship Id="rId11" Type="http://schemas.microsoft.com/office/2007/relationships/hdphoto" Target="../media/hdphoto2.wdp"/><Relationship Id="rId5" Type="http://schemas.openxmlformats.org/officeDocument/2006/relationships/image" Target="../media/image24.png"/><Relationship Id="rId15" Type="http://schemas.microsoft.com/office/2007/relationships/hdphoto" Target="../media/hdphoto1.wdp"/><Relationship Id="rId23" Type="http://schemas.openxmlformats.org/officeDocument/2006/relationships/image" Target="../media/image17.svg"/><Relationship Id="rId10" Type="http://schemas.openxmlformats.org/officeDocument/2006/relationships/image" Target="../media/image41.png"/><Relationship Id="rId19" Type="http://schemas.openxmlformats.org/officeDocument/2006/relationships/image" Target="../media/image18.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7.png"/><Relationship Id="rId22"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12.sv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28.png"/><Relationship Id="rId18" Type="http://schemas.openxmlformats.org/officeDocument/2006/relationships/image" Target="../media/image16.png"/><Relationship Id="rId26" Type="http://schemas.openxmlformats.org/officeDocument/2006/relationships/image" Target="../media/image36.sv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1.png"/><Relationship Id="rId12" Type="http://schemas.microsoft.com/office/2007/relationships/hdphoto" Target="../media/hdphoto1.wdp"/><Relationship Id="rId17" Type="http://schemas.openxmlformats.org/officeDocument/2006/relationships/image" Target="../media/image15.svg"/><Relationship Id="rId25" Type="http://schemas.openxmlformats.org/officeDocument/2006/relationships/image" Target="../media/image35.png"/><Relationship Id="rId2" Type="http://schemas.openxmlformats.org/officeDocument/2006/relationships/image" Target="../media/image5.png"/><Relationship Id="rId16" Type="http://schemas.openxmlformats.org/officeDocument/2006/relationships/image" Target="../media/image14.png"/><Relationship Id="rId20" Type="http://schemas.openxmlformats.org/officeDocument/2006/relationships/image" Target="../media/image20.png"/><Relationship Id="rId29" Type="http://schemas.openxmlformats.org/officeDocument/2006/relationships/image" Target="../media/image39.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7.png"/><Relationship Id="rId24" Type="http://schemas.openxmlformats.org/officeDocument/2006/relationships/image" Target="../media/image34.svg"/><Relationship Id="rId5" Type="http://schemas.openxmlformats.org/officeDocument/2006/relationships/image" Target="../media/image24.png"/><Relationship Id="rId15" Type="http://schemas.openxmlformats.org/officeDocument/2006/relationships/image" Target="../media/image30.png"/><Relationship Id="rId23" Type="http://schemas.openxmlformats.org/officeDocument/2006/relationships/image" Target="../media/image33.png"/><Relationship Id="rId28" Type="http://schemas.openxmlformats.org/officeDocument/2006/relationships/image" Target="../media/image38.png"/><Relationship Id="rId10" Type="http://schemas.openxmlformats.org/officeDocument/2006/relationships/image" Target="../media/image26.png"/><Relationship Id="rId19" Type="http://schemas.openxmlformats.org/officeDocument/2006/relationships/image" Target="../media/image17.svg"/><Relationship Id="rId31" Type="http://schemas.openxmlformats.org/officeDocument/2006/relationships/image" Target="../media/image40.png"/><Relationship Id="rId4" Type="http://schemas.openxmlformats.org/officeDocument/2006/relationships/image" Target="../media/image10.svg"/><Relationship Id="rId9" Type="http://schemas.openxmlformats.org/officeDocument/2006/relationships/image" Target="../media/image13.png"/><Relationship Id="rId14" Type="http://schemas.openxmlformats.org/officeDocument/2006/relationships/image" Target="../media/image29.svg"/><Relationship Id="rId22" Type="http://schemas.openxmlformats.org/officeDocument/2006/relationships/image" Target="../media/image32.svg"/><Relationship Id="rId27" Type="http://schemas.openxmlformats.org/officeDocument/2006/relationships/image" Target="../media/image37.png"/><Relationship Id="rId30"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31.png"/><Relationship Id="rId26" Type="http://schemas.openxmlformats.org/officeDocument/2006/relationships/image" Target="../media/image15.svg"/><Relationship Id="rId3" Type="http://schemas.openxmlformats.org/officeDocument/2006/relationships/image" Target="../media/image9.png"/><Relationship Id="rId21" Type="http://schemas.openxmlformats.org/officeDocument/2006/relationships/image" Target="../media/image34.sv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20.png"/><Relationship Id="rId25"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33.pn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7.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6.svg"/><Relationship Id="rId28" Type="http://schemas.openxmlformats.org/officeDocument/2006/relationships/image" Target="../media/image17.svg"/><Relationship Id="rId10" Type="http://schemas.openxmlformats.org/officeDocument/2006/relationships/image" Target="../media/image13.png"/><Relationship Id="rId19" Type="http://schemas.openxmlformats.org/officeDocument/2006/relationships/image" Target="../media/image32.sv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5.png"/><Relationship Id="rId27"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8.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5.png"/><Relationship Id="rId3" Type="http://schemas.openxmlformats.org/officeDocument/2006/relationships/image" Target="../media/image9.png"/><Relationship Id="rId21" Type="http://schemas.openxmlformats.org/officeDocument/2006/relationships/image" Target="../media/image20.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4.sv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3.pn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2.svg"/><Relationship Id="rId28" Type="http://schemas.openxmlformats.org/officeDocument/2006/relationships/image" Target="../media/image37.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1.png"/><Relationship Id="rId27" Type="http://schemas.openxmlformats.org/officeDocument/2006/relationships/image" Target="../media/image36.svg"/></Relationships>
</file>

<file path=ppt/slides/_rels/slide9.xml.rels><?xml version="1.0" encoding="UTF-8" standalone="yes"?>
<Relationships xmlns="http://schemas.openxmlformats.org/package/2006/relationships"><Relationship Id="rId8" Type="http://schemas.openxmlformats.org/officeDocument/2006/relationships/image" Target="../media/image12.svg"/><Relationship Id="rId13" Type="http://schemas.microsoft.com/office/2007/relationships/hdphoto" Target="../media/hdphoto1.wdp"/><Relationship Id="rId18" Type="http://schemas.openxmlformats.org/officeDocument/2006/relationships/image" Target="../media/image15.svg"/><Relationship Id="rId26" Type="http://schemas.openxmlformats.org/officeDocument/2006/relationships/image" Target="../media/image36.svg"/><Relationship Id="rId3" Type="http://schemas.openxmlformats.org/officeDocument/2006/relationships/image" Target="../media/image9.png"/><Relationship Id="rId21" Type="http://schemas.openxmlformats.org/officeDocument/2006/relationships/image" Target="../media/image31.png"/><Relationship Id="rId7" Type="http://schemas.openxmlformats.org/officeDocument/2006/relationships/image" Target="../media/image11.png"/><Relationship Id="rId12" Type="http://schemas.openxmlformats.org/officeDocument/2006/relationships/image" Target="../media/image27.png"/><Relationship Id="rId17" Type="http://schemas.openxmlformats.org/officeDocument/2006/relationships/image" Target="../media/image14.png"/><Relationship Id="rId25" Type="http://schemas.openxmlformats.org/officeDocument/2006/relationships/image" Target="../media/image35.png"/><Relationship Id="rId2" Type="http://schemas.openxmlformats.org/officeDocument/2006/relationships/image" Target="../media/image5.png"/><Relationship Id="rId16" Type="http://schemas.openxmlformats.org/officeDocument/2006/relationships/image" Target="../media/image30.png"/><Relationship Id="rId20" Type="http://schemas.openxmlformats.org/officeDocument/2006/relationships/image" Target="../media/image17.svg"/><Relationship Id="rId1" Type="http://schemas.openxmlformats.org/officeDocument/2006/relationships/slideLayout" Target="../slideLayouts/slideLayout6.xml"/><Relationship Id="rId6" Type="http://schemas.openxmlformats.org/officeDocument/2006/relationships/image" Target="../media/image25.svg"/><Relationship Id="rId11" Type="http://schemas.openxmlformats.org/officeDocument/2006/relationships/image" Target="../media/image26.png"/><Relationship Id="rId24" Type="http://schemas.openxmlformats.org/officeDocument/2006/relationships/image" Target="../media/image34.svg"/><Relationship Id="rId5" Type="http://schemas.openxmlformats.org/officeDocument/2006/relationships/image" Target="../media/image24.png"/><Relationship Id="rId15" Type="http://schemas.openxmlformats.org/officeDocument/2006/relationships/image" Target="../media/image29.svg"/><Relationship Id="rId23" Type="http://schemas.openxmlformats.org/officeDocument/2006/relationships/image" Target="../media/image33.png"/><Relationship Id="rId28" Type="http://schemas.openxmlformats.org/officeDocument/2006/relationships/image" Target="../media/image20.png"/><Relationship Id="rId10" Type="http://schemas.openxmlformats.org/officeDocument/2006/relationships/image" Target="../media/image13.png"/><Relationship Id="rId19" Type="http://schemas.openxmlformats.org/officeDocument/2006/relationships/image" Target="../media/image16.png"/><Relationship Id="rId4" Type="http://schemas.openxmlformats.org/officeDocument/2006/relationships/image" Target="../media/image10.sv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2.svg"/><Relationship Id="rId27" Type="http://schemas.openxmlformats.org/officeDocument/2006/relationships/image" Target="../media/image3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正方形/長方形 34">
            <a:extLst>
              <a:ext uri="{FF2B5EF4-FFF2-40B4-BE49-F238E27FC236}">
                <a16:creationId xmlns:a16="http://schemas.microsoft.com/office/drawing/2014/main" id="{5192AEBE-495E-4CFD-D169-B4E013DBAA5C}"/>
              </a:ext>
            </a:extLst>
          </p:cNvPr>
          <p:cNvSpPr/>
          <p:nvPr/>
        </p:nvSpPr>
        <p:spPr>
          <a:xfrm>
            <a:off x="8252466" y="3428348"/>
            <a:ext cx="1984444" cy="228429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グラフィックス 4" descr="仕事用の服装の男性">
            <a:extLst>
              <a:ext uri="{FF2B5EF4-FFF2-40B4-BE49-F238E27FC236}">
                <a16:creationId xmlns:a16="http://schemas.microsoft.com/office/drawing/2014/main" id="{9E1EC43F-3EB6-3609-59D1-6C21F28CA6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70529" y="952730"/>
            <a:ext cx="1304925" cy="1762125"/>
          </a:xfrm>
          <a:prstGeom prst="rect">
            <a:avLst/>
          </a:prstGeom>
        </p:spPr>
      </p:pic>
      <p:pic>
        <p:nvPicPr>
          <p:cNvPr id="7" name="グラフィックス 6" descr="ノート PC を持っている女性">
            <a:extLst>
              <a:ext uri="{FF2B5EF4-FFF2-40B4-BE49-F238E27FC236}">
                <a16:creationId xmlns:a16="http://schemas.microsoft.com/office/drawing/2014/main" id="{C0A0DC20-6454-ABC8-0F0E-EE6306B3CE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4534" y="1031557"/>
            <a:ext cx="1781175" cy="1809750"/>
          </a:xfrm>
          <a:prstGeom prst="rect">
            <a:avLst/>
          </a:prstGeom>
        </p:spPr>
      </p:pic>
      <p:sp>
        <p:nvSpPr>
          <p:cNvPr id="8" name="雲 7">
            <a:extLst>
              <a:ext uri="{FF2B5EF4-FFF2-40B4-BE49-F238E27FC236}">
                <a16:creationId xmlns:a16="http://schemas.microsoft.com/office/drawing/2014/main" id="{31141121-451A-135C-8B51-829EBF7F2D03}"/>
              </a:ext>
            </a:extLst>
          </p:cNvPr>
          <p:cNvSpPr/>
          <p:nvPr/>
        </p:nvSpPr>
        <p:spPr>
          <a:xfrm>
            <a:off x="4250987" y="496111"/>
            <a:ext cx="3229583" cy="2042808"/>
          </a:xfrm>
          <a:prstGeom prst="cloud">
            <a:avLst/>
          </a:prstGeom>
          <a:no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Picture 2" descr="openai&quot; Icon - Download for free – Iconduck">
            <a:extLst>
              <a:ext uri="{FF2B5EF4-FFF2-40B4-BE49-F238E27FC236}">
                <a16:creationId xmlns:a16="http://schemas.microsoft.com/office/drawing/2014/main" id="{844419D8-CD91-9808-A1D3-48DE535FDA1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1998" y="1548746"/>
            <a:ext cx="773071" cy="783788"/>
          </a:xfrm>
          <a:prstGeom prst="rect">
            <a:avLst/>
          </a:prstGeom>
          <a:noFill/>
          <a:extLst>
            <a:ext uri="{909E8E84-426E-40DD-AFC4-6F175D3DCCD1}">
              <a14:hiddenFill xmlns:a14="http://schemas.microsoft.com/office/drawing/2010/main">
                <a:solidFill>
                  <a:srgbClr val="FFFFFF"/>
                </a:solidFill>
              </a14:hiddenFill>
            </a:ext>
          </a:extLst>
        </p:spPr>
      </p:pic>
      <p:pic>
        <p:nvPicPr>
          <p:cNvPr id="16" name="グラフィックス 15" descr="スーツを着た女性">
            <a:extLst>
              <a:ext uri="{FF2B5EF4-FFF2-40B4-BE49-F238E27FC236}">
                <a16:creationId xmlns:a16="http://schemas.microsoft.com/office/drawing/2014/main" id="{85252C06-1CF3-145B-3838-866605470869}"/>
              </a:ext>
            </a:extLst>
          </p:cNvPr>
          <p:cNvPicPr>
            <a:picLocks noChangeAspect="1"/>
          </p:cNvPicPr>
          <p:nvPr/>
        </p:nvPicPr>
        <p:blipFill rotWithShape="1">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64233"/>
          <a:stretch/>
        </p:blipFill>
        <p:spPr>
          <a:xfrm>
            <a:off x="2467643" y="3860342"/>
            <a:ext cx="2162175" cy="1611417"/>
          </a:xfrm>
          <a:prstGeom prst="rect">
            <a:avLst/>
          </a:prstGeom>
        </p:spPr>
      </p:pic>
      <p:sp>
        <p:nvSpPr>
          <p:cNvPr id="17" name="テキスト ボックス 16">
            <a:extLst>
              <a:ext uri="{FF2B5EF4-FFF2-40B4-BE49-F238E27FC236}">
                <a16:creationId xmlns:a16="http://schemas.microsoft.com/office/drawing/2014/main" id="{EE6C3805-8BBD-403F-0C58-A7F3FC556746}"/>
              </a:ext>
            </a:extLst>
          </p:cNvPr>
          <p:cNvSpPr txBox="1"/>
          <p:nvPr/>
        </p:nvSpPr>
        <p:spPr>
          <a:xfrm>
            <a:off x="4931923" y="75876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18" name="テキスト ボックス 17">
            <a:extLst>
              <a:ext uri="{FF2B5EF4-FFF2-40B4-BE49-F238E27FC236}">
                <a16:creationId xmlns:a16="http://schemas.microsoft.com/office/drawing/2014/main" id="{F117897A-9188-0A67-022F-10ED8D292020}"/>
              </a:ext>
            </a:extLst>
          </p:cNvPr>
          <p:cNvSpPr txBox="1"/>
          <p:nvPr/>
        </p:nvSpPr>
        <p:spPr>
          <a:xfrm>
            <a:off x="5172071" y="1224248"/>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19" name="テキスト ボックス 18">
            <a:extLst>
              <a:ext uri="{FF2B5EF4-FFF2-40B4-BE49-F238E27FC236}">
                <a16:creationId xmlns:a16="http://schemas.microsoft.com/office/drawing/2014/main" id="{7F6476B0-F296-BB53-B2F7-0022BD1C1345}"/>
              </a:ext>
            </a:extLst>
          </p:cNvPr>
          <p:cNvSpPr txBox="1"/>
          <p:nvPr/>
        </p:nvSpPr>
        <p:spPr>
          <a:xfrm>
            <a:off x="6014934" y="83982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20" name="テキスト ボックス 19">
            <a:extLst>
              <a:ext uri="{FF2B5EF4-FFF2-40B4-BE49-F238E27FC236}">
                <a16:creationId xmlns:a16="http://schemas.microsoft.com/office/drawing/2014/main" id="{F1F65DCB-504D-7DC2-BF88-88AD1F3D0942}"/>
              </a:ext>
            </a:extLst>
          </p:cNvPr>
          <p:cNvSpPr txBox="1"/>
          <p:nvPr/>
        </p:nvSpPr>
        <p:spPr>
          <a:xfrm>
            <a:off x="5895260" y="1580496"/>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21" name="テキスト ボックス 20">
            <a:extLst>
              <a:ext uri="{FF2B5EF4-FFF2-40B4-BE49-F238E27FC236}">
                <a16:creationId xmlns:a16="http://schemas.microsoft.com/office/drawing/2014/main" id="{0CDD42EA-BEC8-B104-8F38-3BD5D1290A2E}"/>
              </a:ext>
            </a:extLst>
          </p:cNvPr>
          <p:cNvSpPr txBox="1"/>
          <p:nvPr/>
        </p:nvSpPr>
        <p:spPr>
          <a:xfrm>
            <a:off x="4743854" y="1718554"/>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sp>
        <p:nvSpPr>
          <p:cNvPr id="23" name="吹き出し: 角を丸めた四角形 22">
            <a:extLst>
              <a:ext uri="{FF2B5EF4-FFF2-40B4-BE49-F238E27FC236}">
                <a16:creationId xmlns:a16="http://schemas.microsoft.com/office/drawing/2014/main" id="{4F852DE9-E18C-3D60-7DA8-FA5BB82F016D}"/>
              </a:ext>
            </a:extLst>
          </p:cNvPr>
          <p:cNvSpPr/>
          <p:nvPr/>
        </p:nvSpPr>
        <p:spPr>
          <a:xfrm>
            <a:off x="449679" y="226143"/>
            <a:ext cx="1945531" cy="963038"/>
          </a:xfrm>
          <a:prstGeom prst="wedgeRoundRectCallout">
            <a:avLst>
              <a:gd name="adj1" fmla="val 70076"/>
              <a:gd name="adj2" fmla="val 5923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確か設計に役立つ情報が社内のどこかにあったはずだけど</a:t>
            </a:r>
          </a:p>
        </p:txBody>
      </p:sp>
      <p:cxnSp>
        <p:nvCxnSpPr>
          <p:cNvPr id="25" name="直線矢印コネクタ 24">
            <a:extLst>
              <a:ext uri="{FF2B5EF4-FFF2-40B4-BE49-F238E27FC236}">
                <a16:creationId xmlns:a16="http://schemas.microsoft.com/office/drawing/2014/main" id="{B902AD5F-5779-A45E-F355-D0B2CE7F4275}"/>
              </a:ext>
            </a:extLst>
          </p:cNvPr>
          <p:cNvCxnSpPr>
            <a:cxnSpLocks/>
          </p:cNvCxnSpPr>
          <p:nvPr/>
        </p:nvCxnSpPr>
        <p:spPr>
          <a:xfrm>
            <a:off x="9304636" y="198943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吹き出し: 角を丸めた四角形 26">
            <a:extLst>
              <a:ext uri="{FF2B5EF4-FFF2-40B4-BE49-F238E27FC236}">
                <a16:creationId xmlns:a16="http://schemas.microsoft.com/office/drawing/2014/main" id="{B14BD3D5-43E7-4530-6D6B-D00E38760F60}"/>
              </a:ext>
            </a:extLst>
          </p:cNvPr>
          <p:cNvSpPr/>
          <p:nvPr/>
        </p:nvSpPr>
        <p:spPr>
          <a:xfrm>
            <a:off x="9062636" y="805390"/>
            <a:ext cx="2032712" cy="794424"/>
          </a:xfrm>
          <a:prstGeom prst="wedgeRoundRectCallout">
            <a:avLst>
              <a:gd name="adj1" fmla="val -40424"/>
              <a:gd name="adj2" fmla="val 68330"/>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便利だけど汎用的な回答だな</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
        <p:nvSpPr>
          <p:cNvPr id="28" name="テキスト ボックス 27">
            <a:extLst>
              <a:ext uri="{FF2B5EF4-FFF2-40B4-BE49-F238E27FC236}">
                <a16:creationId xmlns:a16="http://schemas.microsoft.com/office/drawing/2014/main" id="{667FE7F8-0344-C68F-F467-F54966E37602}"/>
              </a:ext>
            </a:extLst>
          </p:cNvPr>
          <p:cNvSpPr txBox="1"/>
          <p:nvPr/>
        </p:nvSpPr>
        <p:spPr>
          <a:xfrm>
            <a:off x="10852065" y="2339163"/>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30" name="テキスト ボックス 29">
            <a:extLst>
              <a:ext uri="{FF2B5EF4-FFF2-40B4-BE49-F238E27FC236}">
                <a16:creationId xmlns:a16="http://schemas.microsoft.com/office/drawing/2014/main" id="{2E3E6991-FFCB-FFDE-7DAF-428CD1BBDE8F}"/>
              </a:ext>
            </a:extLst>
          </p:cNvPr>
          <p:cNvSpPr txBox="1"/>
          <p:nvPr/>
        </p:nvSpPr>
        <p:spPr>
          <a:xfrm>
            <a:off x="8654541" y="3580750"/>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仕様書</a:t>
            </a:r>
          </a:p>
        </p:txBody>
      </p:sp>
      <p:sp>
        <p:nvSpPr>
          <p:cNvPr id="31" name="テキスト ボックス 30">
            <a:extLst>
              <a:ext uri="{FF2B5EF4-FFF2-40B4-BE49-F238E27FC236}">
                <a16:creationId xmlns:a16="http://schemas.microsoft.com/office/drawing/2014/main" id="{831A50E2-5F2A-3443-3004-774A3D178F72}"/>
              </a:ext>
            </a:extLst>
          </p:cNvPr>
          <p:cNvSpPr txBox="1"/>
          <p:nvPr/>
        </p:nvSpPr>
        <p:spPr>
          <a:xfrm>
            <a:off x="8654541" y="43962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設計書</a:t>
            </a:r>
          </a:p>
        </p:txBody>
      </p:sp>
      <p:sp>
        <p:nvSpPr>
          <p:cNvPr id="32" name="テキスト ボックス 31">
            <a:extLst>
              <a:ext uri="{FF2B5EF4-FFF2-40B4-BE49-F238E27FC236}">
                <a16:creationId xmlns:a16="http://schemas.microsoft.com/office/drawing/2014/main" id="{7F78DBB5-8314-C116-9EF9-A56C175E793D}"/>
              </a:ext>
            </a:extLst>
          </p:cNvPr>
          <p:cNvSpPr txBox="1"/>
          <p:nvPr/>
        </p:nvSpPr>
        <p:spPr>
          <a:xfrm>
            <a:off x="8654541" y="3988501"/>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稟議書</a:t>
            </a:r>
          </a:p>
        </p:txBody>
      </p:sp>
      <p:sp>
        <p:nvSpPr>
          <p:cNvPr id="33" name="テキスト ボックス 32">
            <a:extLst>
              <a:ext uri="{FF2B5EF4-FFF2-40B4-BE49-F238E27FC236}">
                <a16:creationId xmlns:a16="http://schemas.microsoft.com/office/drawing/2014/main" id="{850E14C4-5423-7871-D651-D0EF28AD546F}"/>
              </a:ext>
            </a:extLst>
          </p:cNvPr>
          <p:cNvSpPr txBox="1"/>
          <p:nvPr/>
        </p:nvSpPr>
        <p:spPr>
          <a:xfrm>
            <a:off x="8654541" y="4804003"/>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議事メモ</a:t>
            </a:r>
          </a:p>
        </p:txBody>
      </p:sp>
      <p:sp>
        <p:nvSpPr>
          <p:cNvPr id="34" name="テキスト ボックス 33">
            <a:extLst>
              <a:ext uri="{FF2B5EF4-FFF2-40B4-BE49-F238E27FC236}">
                <a16:creationId xmlns:a16="http://schemas.microsoft.com/office/drawing/2014/main" id="{396CD6B5-CD0D-073A-B650-80D7A442A03E}"/>
              </a:ext>
            </a:extLst>
          </p:cNvPr>
          <p:cNvSpPr txBox="1"/>
          <p:nvPr/>
        </p:nvSpPr>
        <p:spPr>
          <a:xfrm>
            <a:off x="8654541" y="5211752"/>
            <a:ext cx="1215958" cy="369332"/>
          </a:xfrm>
          <a:prstGeom prst="rect">
            <a:avLst/>
          </a:prstGeom>
          <a:noFill/>
        </p:spPr>
        <p:txBody>
          <a:bodyPr wrap="square" rtlCol="0">
            <a:spAutoFit/>
          </a:bodyPr>
          <a:lstStyle/>
          <a:p>
            <a:r>
              <a:rPr kumimoji="1" lang="ja-JP" altLang="en-US" dirty="0">
                <a:latin typeface="Yu Gothic UI Semibold" panose="020B0700000000000000" pitchFamily="50" charset="-128"/>
                <a:ea typeface="Yu Gothic UI Semibold" panose="020B0700000000000000" pitchFamily="50" charset="-128"/>
              </a:rPr>
              <a:t>研究論文</a:t>
            </a:r>
          </a:p>
        </p:txBody>
      </p:sp>
      <p:pic>
        <p:nvPicPr>
          <p:cNvPr id="36" name="Picture 2" descr="openai&quot; Icon - Download for free – Iconduck">
            <a:extLst>
              <a:ext uri="{FF2B5EF4-FFF2-40B4-BE49-F238E27FC236}">
                <a16:creationId xmlns:a16="http://schemas.microsoft.com/office/drawing/2014/main" id="{9811BEB5-2933-B30C-45D6-141E0CAF4A9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32517" y="4155726"/>
            <a:ext cx="773071" cy="783788"/>
          </a:xfrm>
          <a:prstGeom prst="rect">
            <a:avLst/>
          </a:prstGeom>
          <a:noFill/>
          <a:extLst>
            <a:ext uri="{909E8E84-426E-40DD-AFC4-6F175D3DCCD1}">
              <a14:hiddenFill xmlns:a14="http://schemas.microsoft.com/office/drawing/2010/main">
                <a:solidFill>
                  <a:srgbClr val="FFFFFF"/>
                </a:solidFill>
              </a14:hiddenFill>
            </a:ext>
          </a:extLst>
        </p:spPr>
      </p:pic>
      <p:sp>
        <p:nvSpPr>
          <p:cNvPr id="37" name="テキスト ボックス 36">
            <a:extLst>
              <a:ext uri="{FF2B5EF4-FFF2-40B4-BE49-F238E27FC236}">
                <a16:creationId xmlns:a16="http://schemas.microsoft.com/office/drawing/2014/main" id="{6F8AB908-BE3A-03E9-288A-D7BB6B443F0F}"/>
              </a:ext>
            </a:extLst>
          </p:cNvPr>
          <p:cNvSpPr txBox="1"/>
          <p:nvPr/>
        </p:nvSpPr>
        <p:spPr>
          <a:xfrm>
            <a:off x="6254060" y="4937318"/>
            <a:ext cx="906569" cy="276999"/>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ChatGPT</a:t>
            </a:r>
            <a:endParaRPr kumimoji="1" lang="ja-JP" altLang="en-US" sz="1200" dirty="0">
              <a:latin typeface="Yu Gothic UI Semilight" panose="020B0400000000000000" pitchFamily="50" charset="-128"/>
              <a:ea typeface="Yu Gothic UI Semilight" panose="020B0400000000000000" pitchFamily="50" charset="-128"/>
            </a:endParaRPr>
          </a:p>
        </p:txBody>
      </p:sp>
      <p:cxnSp>
        <p:nvCxnSpPr>
          <p:cNvPr id="40" name="直線矢印コネクタ 39">
            <a:extLst>
              <a:ext uri="{FF2B5EF4-FFF2-40B4-BE49-F238E27FC236}">
                <a16:creationId xmlns:a16="http://schemas.microsoft.com/office/drawing/2014/main" id="{87072808-FD0F-F252-1109-93E78BECFEE3}"/>
              </a:ext>
            </a:extLst>
          </p:cNvPr>
          <p:cNvCxnSpPr>
            <a:cxnSpLocks/>
          </p:cNvCxnSpPr>
          <p:nvPr/>
        </p:nvCxnSpPr>
        <p:spPr>
          <a:xfrm>
            <a:off x="4658894" y="4473566"/>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吹き出し: 角を丸めた四角形 40">
            <a:extLst>
              <a:ext uri="{FF2B5EF4-FFF2-40B4-BE49-F238E27FC236}">
                <a16:creationId xmlns:a16="http://schemas.microsoft.com/office/drawing/2014/main" id="{A09927B5-05FA-B4BA-C546-C4713068E07D}"/>
              </a:ext>
            </a:extLst>
          </p:cNvPr>
          <p:cNvSpPr/>
          <p:nvPr/>
        </p:nvSpPr>
        <p:spPr>
          <a:xfrm>
            <a:off x="3628785" y="3262141"/>
            <a:ext cx="2960551" cy="963038"/>
          </a:xfrm>
          <a:prstGeom prst="wedgeRoundRectCallout">
            <a:avLst>
              <a:gd name="adj1" fmla="val -40924"/>
              <a:gd name="adj2" fmla="val 72370"/>
              <a:gd name="adj3" fmla="val 16667"/>
            </a:avLst>
          </a:prstGeom>
          <a:solidFill>
            <a:schemeClr val="tx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latin typeface="Yu Gothic UI Semilight" panose="020B0400000000000000" pitchFamily="50" charset="-128"/>
                <a:ea typeface="Yu Gothic UI Semilight" panose="020B0400000000000000" pitchFamily="50" charset="-128"/>
              </a:rPr>
              <a:t>水素ハイブリット電車の</a:t>
            </a:r>
            <a:br>
              <a:rPr kumimoji="1" lang="en-US" altLang="ja-JP" sz="1600" dirty="0">
                <a:solidFill>
                  <a:schemeClr val="tx1"/>
                </a:solidFill>
                <a:latin typeface="Yu Gothic UI Semilight" panose="020B0400000000000000" pitchFamily="50" charset="-128"/>
                <a:ea typeface="Yu Gothic UI Semilight" panose="020B0400000000000000" pitchFamily="50" charset="-128"/>
              </a:rPr>
            </a:br>
            <a:r>
              <a:rPr kumimoji="1" lang="ja-JP" altLang="en-US" sz="1600" dirty="0">
                <a:solidFill>
                  <a:schemeClr val="tx1"/>
                </a:solidFill>
                <a:latin typeface="Yu Gothic UI Semilight" panose="020B0400000000000000" pitchFamily="50" charset="-128"/>
                <a:ea typeface="Yu Gothic UI Semilight" panose="020B0400000000000000" pitchFamily="50" charset="-128"/>
              </a:rPr>
              <a:t>設計情報をまとめて。ただし、、、</a:t>
            </a:r>
          </a:p>
        </p:txBody>
      </p:sp>
      <p:cxnSp>
        <p:nvCxnSpPr>
          <p:cNvPr id="42" name="直線矢印コネクタ 41">
            <a:extLst>
              <a:ext uri="{FF2B5EF4-FFF2-40B4-BE49-F238E27FC236}">
                <a16:creationId xmlns:a16="http://schemas.microsoft.com/office/drawing/2014/main" id="{572B5DE0-3661-B75D-BD76-47571E8F4AB2}"/>
              </a:ext>
            </a:extLst>
          </p:cNvPr>
          <p:cNvCxnSpPr>
            <a:cxnSpLocks/>
          </p:cNvCxnSpPr>
          <p:nvPr/>
        </p:nvCxnSpPr>
        <p:spPr>
          <a:xfrm rot="10800000">
            <a:off x="4665379" y="4635694"/>
            <a:ext cx="1376032"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FFD6542E-2D92-E45D-D3EE-3C35EC8829F3}"/>
              </a:ext>
            </a:extLst>
          </p:cNvPr>
          <p:cNvCxnSpPr>
            <a:cxnSpLocks/>
          </p:cNvCxnSpPr>
          <p:nvPr/>
        </p:nvCxnSpPr>
        <p:spPr>
          <a:xfrm>
            <a:off x="7135604" y="4377661"/>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C4088771-683C-475E-C777-7F25D791AF76}"/>
              </a:ext>
            </a:extLst>
          </p:cNvPr>
          <p:cNvSpPr txBox="1"/>
          <p:nvPr/>
        </p:nvSpPr>
        <p:spPr>
          <a:xfrm>
            <a:off x="7287899" y="4018407"/>
            <a:ext cx="906569"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a:t>
            </a:r>
          </a:p>
        </p:txBody>
      </p:sp>
      <p:cxnSp>
        <p:nvCxnSpPr>
          <p:cNvPr id="46" name="直線矢印コネクタ 45">
            <a:extLst>
              <a:ext uri="{FF2B5EF4-FFF2-40B4-BE49-F238E27FC236}">
                <a16:creationId xmlns:a16="http://schemas.microsoft.com/office/drawing/2014/main" id="{286C41F8-F3B3-CBA3-86E6-F875691F7CAD}"/>
              </a:ext>
            </a:extLst>
          </p:cNvPr>
          <p:cNvCxnSpPr>
            <a:cxnSpLocks/>
          </p:cNvCxnSpPr>
          <p:nvPr/>
        </p:nvCxnSpPr>
        <p:spPr>
          <a:xfrm rot="10800000">
            <a:off x="7113508" y="4651908"/>
            <a:ext cx="10128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6E782BAB-D9FA-EBF0-C3AA-6C361AAF6C5F}"/>
              </a:ext>
            </a:extLst>
          </p:cNvPr>
          <p:cNvSpPr txBox="1"/>
          <p:nvPr/>
        </p:nvSpPr>
        <p:spPr>
          <a:xfrm>
            <a:off x="7157151" y="4731901"/>
            <a:ext cx="1014921" cy="338554"/>
          </a:xfrm>
          <a:prstGeom prst="rect">
            <a:avLst/>
          </a:prstGeom>
          <a:noFill/>
        </p:spPr>
        <p:txBody>
          <a:bodyPr wrap="square" rtlCol="0">
            <a:spAutoFit/>
          </a:bodyPr>
          <a:lstStyle/>
          <a:p>
            <a:pPr algn="l"/>
            <a:r>
              <a:rPr kumimoji="1" lang="ja-JP" altLang="en-US" sz="1600" dirty="0">
                <a:latin typeface="Yu Gothic UI Semibold" panose="020B0700000000000000" pitchFamily="50" charset="-128"/>
                <a:ea typeface="Yu Gothic UI Semibold" panose="020B0700000000000000" pitchFamily="50" charset="-128"/>
              </a:rPr>
              <a:t>検索結果</a:t>
            </a:r>
          </a:p>
        </p:txBody>
      </p:sp>
      <p:sp>
        <p:nvSpPr>
          <p:cNvPr id="49" name="テキスト ボックス 48">
            <a:extLst>
              <a:ext uri="{FF2B5EF4-FFF2-40B4-BE49-F238E27FC236}">
                <a16:creationId xmlns:a16="http://schemas.microsoft.com/office/drawing/2014/main" id="{040F7115-A6C6-FFF8-FF18-04E94364EEB4}"/>
              </a:ext>
            </a:extLst>
          </p:cNvPr>
          <p:cNvSpPr txBox="1"/>
          <p:nvPr/>
        </p:nvSpPr>
        <p:spPr>
          <a:xfrm>
            <a:off x="3603398" y="5412574"/>
            <a:ext cx="3768364" cy="1200329"/>
          </a:xfrm>
          <a:prstGeom prst="rect">
            <a:avLst/>
          </a:prstGeom>
          <a:solidFill>
            <a:schemeClr val="tx2">
              <a:lumMod val="20000"/>
              <a:lumOff val="80000"/>
            </a:schemeClr>
          </a:solidFill>
          <a:ln>
            <a:solidFill>
              <a:schemeClr val="bg1">
                <a:lumMod val="95000"/>
              </a:schemeClr>
            </a:solidFill>
          </a:ln>
        </p:spPr>
        <p:txBody>
          <a:bodyPr wrap="square">
            <a:spAutoFit/>
          </a:bodyPr>
          <a:lstStyle/>
          <a:p>
            <a:pPr algn="l"/>
            <a:r>
              <a:rPr lang="ja-JP" altLang="en-US" sz="1200" b="0" i="0" dirty="0">
                <a:solidFill>
                  <a:srgbClr val="000000"/>
                </a:solidFill>
                <a:effectLst/>
                <a:latin typeface="Yu Gothic UI Semilight" panose="020B0400000000000000" pitchFamily="50" charset="-128"/>
                <a:ea typeface="Yu Gothic UI Semilight" panose="020B0400000000000000" pitchFamily="50" charset="-128"/>
              </a:rPr>
              <a:t>水素供給システムは、燃料電池車両に水素を供給するためのシステムです。水素は高エネルギー密度を持つため、車両の長距離走行を可能にします。水素は圧縮されてタンクに保管され、必要な時に燃料電池スタックに供給されます。水素供給システムは、高い安全性と効率性が求められます。</a:t>
            </a:r>
            <a:r>
              <a:rPr lang="en-US" altLang="ja-JP" sz="1200" b="1" i="0" baseline="30000" dirty="0">
                <a:solidFill>
                  <a:srgbClr val="123BB6"/>
                </a:solidFill>
                <a:effectLst/>
                <a:latin typeface="Yu Gothic UI Semilight" panose="020B0400000000000000" pitchFamily="50" charset="-128"/>
                <a:ea typeface="Yu Gothic UI Semilight" panose="020B0400000000000000" pitchFamily="50" charset="-128"/>
              </a:rPr>
              <a:t>1</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a:p>
            <a:pPr algn="l"/>
            <a:r>
              <a:rPr lang="en-US" altLang="ja-JP" sz="1200" b="1" i="0" dirty="0">
                <a:solidFill>
                  <a:srgbClr val="000000"/>
                </a:solidFill>
                <a:effectLst/>
                <a:latin typeface="Yu Gothic UI Semilight" panose="020B0400000000000000" pitchFamily="50" charset="-128"/>
                <a:ea typeface="Yu Gothic UI Semilight" panose="020B0400000000000000" pitchFamily="50" charset="-128"/>
              </a:rPr>
              <a:t>Citations:</a:t>
            </a:r>
            <a:r>
              <a:rPr lang="en-US" altLang="ja-JP" sz="1200" b="0" i="0" u="none" strike="noStrike" dirty="0">
                <a:solidFill>
                  <a:srgbClr val="123BB6"/>
                </a:solidFill>
                <a:effectLst/>
                <a:latin typeface="Yu Gothic UI Semilight" panose="020B0400000000000000" pitchFamily="50" charset="-128"/>
                <a:ea typeface="Yu Gothic UI Semilight" panose="020B0400000000000000" pitchFamily="50" charset="-128"/>
              </a:rPr>
              <a:t>1. sample-data-4-0.txt</a:t>
            </a:r>
            <a:endParaRPr lang="ja-JP" altLang="en-US" sz="1200" b="0" i="0" dirty="0">
              <a:solidFill>
                <a:srgbClr val="000000"/>
              </a:solidFill>
              <a:effectLst/>
              <a:latin typeface="Yu Gothic UI Semilight" panose="020B0400000000000000" pitchFamily="50" charset="-128"/>
              <a:ea typeface="Yu Gothic UI Semilight" panose="020B0400000000000000" pitchFamily="50" charset="-128"/>
            </a:endParaRPr>
          </a:p>
        </p:txBody>
      </p:sp>
      <p:cxnSp>
        <p:nvCxnSpPr>
          <p:cNvPr id="51" name="直線コネクタ 50">
            <a:extLst>
              <a:ext uri="{FF2B5EF4-FFF2-40B4-BE49-F238E27FC236}">
                <a16:creationId xmlns:a16="http://schemas.microsoft.com/office/drawing/2014/main" id="{390547E7-9D3D-C0FF-A74F-CBD551B8A84D}"/>
              </a:ext>
            </a:extLst>
          </p:cNvPr>
          <p:cNvCxnSpPr/>
          <p:nvPr/>
        </p:nvCxnSpPr>
        <p:spPr>
          <a:xfrm flipV="1">
            <a:off x="716437" y="2884601"/>
            <a:ext cx="11142483" cy="6598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99A65D17-0E61-1F11-738C-2A292498973A}"/>
              </a:ext>
            </a:extLst>
          </p:cNvPr>
          <p:cNvSpPr txBox="1"/>
          <p:nvPr/>
        </p:nvSpPr>
        <p:spPr>
          <a:xfrm>
            <a:off x="644408" y="2623540"/>
            <a:ext cx="906569" cy="646331"/>
          </a:xfrm>
          <a:prstGeom prst="rect">
            <a:avLst/>
          </a:prstGeom>
          <a:noFill/>
        </p:spPr>
        <p:txBody>
          <a:bodyPr wrap="square" rtlCol="0">
            <a:spAutoFit/>
          </a:bodyPr>
          <a:lstStyle/>
          <a:p>
            <a:pPr algn="l"/>
            <a:r>
              <a:rPr kumimoji="1" lang="en-US" altLang="ja-JP" sz="1200" dirty="0">
                <a:latin typeface="Yu Gothic UI Semilight" panose="020B0400000000000000" pitchFamily="50" charset="-128"/>
                <a:ea typeface="Yu Gothic UI Semilight" panose="020B0400000000000000" pitchFamily="50" charset="-128"/>
              </a:rPr>
              <a:t>Before</a:t>
            </a:r>
          </a:p>
          <a:p>
            <a:pPr algn="l"/>
            <a:endParaRPr lang="en-US" altLang="ja-JP" sz="1200" dirty="0">
              <a:latin typeface="Yu Gothic UI Semilight" panose="020B0400000000000000" pitchFamily="50" charset="-128"/>
              <a:ea typeface="Yu Gothic UI Semilight" panose="020B0400000000000000" pitchFamily="50" charset="-128"/>
            </a:endParaRPr>
          </a:p>
          <a:p>
            <a:pPr algn="l"/>
            <a:r>
              <a:rPr kumimoji="1" lang="en-US" altLang="ja-JP" sz="1200" dirty="0">
                <a:latin typeface="Yu Gothic UI Semilight" panose="020B0400000000000000" pitchFamily="50" charset="-128"/>
                <a:ea typeface="Yu Gothic UI Semilight" panose="020B0400000000000000" pitchFamily="50" charset="-128"/>
              </a:rPr>
              <a:t>After</a:t>
            </a:r>
            <a:endParaRPr kumimoji="1" lang="ja-JP" altLang="en-US" sz="1200" dirty="0">
              <a:latin typeface="Yu Gothic UI Semilight" panose="020B0400000000000000" pitchFamily="50" charset="-128"/>
              <a:ea typeface="Yu Gothic UI Semilight" panose="020B0400000000000000" pitchFamily="50" charset="-128"/>
            </a:endParaRPr>
          </a:p>
        </p:txBody>
      </p:sp>
      <p:sp>
        <p:nvSpPr>
          <p:cNvPr id="55" name="吹き出し: 角を丸めた四角形 54">
            <a:extLst>
              <a:ext uri="{FF2B5EF4-FFF2-40B4-BE49-F238E27FC236}">
                <a16:creationId xmlns:a16="http://schemas.microsoft.com/office/drawing/2014/main" id="{8D99DADA-42CC-0F39-8174-8F8B84D02299}"/>
              </a:ext>
            </a:extLst>
          </p:cNvPr>
          <p:cNvSpPr/>
          <p:nvPr/>
        </p:nvSpPr>
        <p:spPr>
          <a:xfrm>
            <a:off x="432397" y="1368358"/>
            <a:ext cx="1945531" cy="963038"/>
          </a:xfrm>
          <a:prstGeom prst="wedgeRoundRectCallout">
            <a:avLst>
              <a:gd name="adj1" fmla="val 65231"/>
              <a:gd name="adj2" fmla="val -28859"/>
              <a:gd name="adj3" fmla="val 16667"/>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latin typeface="Yu Gothic UI Semilight" panose="020B0400000000000000" pitchFamily="50" charset="-128"/>
                <a:ea typeface="Yu Gothic UI Semilight" panose="020B0400000000000000" pitchFamily="50" charset="-128"/>
              </a:rPr>
              <a:t>機密情報なので</a:t>
            </a:r>
            <a:br>
              <a:rPr lang="en-US" altLang="ja-JP" sz="1600" dirty="0">
                <a:solidFill>
                  <a:schemeClr val="tx1"/>
                </a:solidFill>
                <a:latin typeface="Yu Gothic UI Semilight" panose="020B0400000000000000" pitchFamily="50" charset="-128"/>
                <a:ea typeface="Yu Gothic UI Semilight" panose="020B0400000000000000" pitchFamily="50" charset="-128"/>
              </a:rPr>
            </a:br>
            <a:r>
              <a:rPr lang="ja-JP" altLang="en-US" sz="1600" dirty="0">
                <a:solidFill>
                  <a:schemeClr val="tx1"/>
                </a:solidFill>
                <a:latin typeface="Yu Gothic UI Semilight" panose="020B0400000000000000" pitchFamily="50" charset="-128"/>
                <a:ea typeface="Yu Gothic UI Semilight" panose="020B0400000000000000" pitchFamily="50" charset="-128"/>
              </a:rPr>
              <a:t>社外には出せない</a:t>
            </a:r>
            <a:endParaRPr kumimoji="1" lang="ja-JP" altLang="en-US" sz="1600" dirty="0">
              <a:solidFill>
                <a:schemeClr val="tx1"/>
              </a:solidFill>
              <a:latin typeface="Yu Gothic UI Semilight" panose="020B0400000000000000" pitchFamily="50" charset="-128"/>
              <a:ea typeface="Yu Gothic UI Semilight" panose="020B0400000000000000" pitchFamily="50" charset="-128"/>
            </a:endParaRPr>
          </a:p>
        </p:txBody>
      </p:sp>
    </p:spTree>
    <p:extLst>
      <p:ext uri="{BB962C8B-B14F-4D97-AF65-F5344CB8AC3E}">
        <p14:creationId xmlns:p14="http://schemas.microsoft.com/office/powerpoint/2010/main" val="71131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3CD807AE-D510-0579-C924-98DD7EF6DF3C}"/>
              </a:ext>
            </a:extLst>
          </p:cNvPr>
          <p:cNvPicPr>
            <a:picLocks noChangeAspect="1"/>
          </p:cNvPicPr>
          <p:nvPr/>
        </p:nvPicPr>
        <p:blipFill rotWithShape="1">
          <a:blip r:embed="rId3"/>
          <a:srcRect l="1554" t="32887" r="2933" b="20069"/>
          <a:stretch/>
        </p:blipFill>
        <p:spPr>
          <a:xfrm>
            <a:off x="560718" y="1561383"/>
            <a:ext cx="6530196" cy="2053752"/>
          </a:xfrm>
          <a:prstGeom prst="rect">
            <a:avLst/>
          </a:prstGeom>
        </p:spPr>
      </p:pic>
      <p:pic>
        <p:nvPicPr>
          <p:cNvPr id="5" name="Picture 2" descr="openai&quot; Icon - Download for free – Iconduck">
            <a:extLst>
              <a:ext uri="{FF2B5EF4-FFF2-40B4-BE49-F238E27FC236}">
                <a16:creationId xmlns:a16="http://schemas.microsoft.com/office/drawing/2014/main" id="{8012FE79-28D1-D3FD-1E82-02C0101731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98360" y="1636491"/>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3360D2A1-9C5A-BCBC-F0BA-66A61C7DCDB7}"/>
              </a:ext>
            </a:extLst>
          </p:cNvPr>
          <p:cNvSpPr txBox="1"/>
          <p:nvPr/>
        </p:nvSpPr>
        <p:spPr>
          <a:xfrm>
            <a:off x="8992929" y="1998314"/>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11" name="テキスト ボックス 10">
            <a:extLst>
              <a:ext uri="{FF2B5EF4-FFF2-40B4-BE49-F238E27FC236}">
                <a16:creationId xmlns:a16="http://schemas.microsoft.com/office/drawing/2014/main" id="{6C4DA9A7-3A7B-D802-33D8-21F4BDDD5FA7}"/>
              </a:ext>
            </a:extLst>
          </p:cNvPr>
          <p:cNvSpPr txBox="1"/>
          <p:nvPr/>
        </p:nvSpPr>
        <p:spPr>
          <a:xfrm>
            <a:off x="7218320" y="1984075"/>
            <a:ext cx="1897811" cy="830997"/>
          </a:xfrm>
          <a:prstGeom prst="rect">
            <a:avLst/>
          </a:prstGeom>
          <a:noFill/>
        </p:spPr>
        <p:txBody>
          <a:bodyPr wrap="square" rtlCol="0">
            <a:spAutoFit/>
          </a:bodyPr>
          <a:lstStyle/>
          <a:p>
            <a:pPr algn="l"/>
            <a:r>
              <a:rPr kumimoji="1" lang="en-US" altLang="ja-JP" sz="1200" dirty="0">
                <a:solidFill>
                  <a:srgbClr val="C00000"/>
                </a:solidFill>
                <a:latin typeface="Yu Gothic UI Semibold" panose="020B0700000000000000" pitchFamily="50" charset="-128"/>
                <a:ea typeface="Yu Gothic UI Semibold" panose="020B0700000000000000" pitchFamily="50" charset="-128"/>
              </a:rPr>
              <a:t>{question}</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をコンテキストとして検索クエリを生成</a:t>
            </a:r>
          </a:p>
        </p:txBody>
      </p:sp>
      <p:pic>
        <p:nvPicPr>
          <p:cNvPr id="12" name="グラフィックス 11">
            <a:extLst>
              <a:ext uri="{FF2B5EF4-FFF2-40B4-BE49-F238E27FC236}">
                <a16:creationId xmlns:a16="http://schemas.microsoft.com/office/drawing/2014/main" id="{81EC5E16-0CA9-972E-522A-B9EF144C6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72602" y="2991659"/>
            <a:ext cx="469549" cy="469549"/>
          </a:xfrm>
          <a:prstGeom prst="rect">
            <a:avLst/>
          </a:prstGeom>
        </p:spPr>
      </p:pic>
      <p:sp>
        <p:nvSpPr>
          <p:cNvPr id="13" name="テキスト ボックス 12">
            <a:extLst>
              <a:ext uri="{FF2B5EF4-FFF2-40B4-BE49-F238E27FC236}">
                <a16:creationId xmlns:a16="http://schemas.microsoft.com/office/drawing/2014/main" id="{1ADC0992-631B-B032-4856-12660EC6AA35}"/>
              </a:ext>
            </a:extLst>
          </p:cNvPr>
          <p:cNvSpPr txBox="1"/>
          <p:nvPr/>
        </p:nvSpPr>
        <p:spPr>
          <a:xfrm>
            <a:off x="9248222" y="3393642"/>
            <a:ext cx="122381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Cognitive Search</a:t>
            </a:r>
          </a:p>
        </p:txBody>
      </p:sp>
      <p:cxnSp>
        <p:nvCxnSpPr>
          <p:cNvPr id="14" name="直線矢印コネクタ 13">
            <a:extLst>
              <a:ext uri="{FF2B5EF4-FFF2-40B4-BE49-F238E27FC236}">
                <a16:creationId xmlns:a16="http://schemas.microsoft.com/office/drawing/2014/main" id="{97BAB339-E5EF-B83E-CE44-444E94C4FCE1}"/>
              </a:ext>
            </a:extLst>
          </p:cNvPr>
          <p:cNvCxnSpPr>
            <a:cxnSpLocks/>
            <a:stCxn id="6" idx="2"/>
            <a:endCxn id="12" idx="0"/>
          </p:cNvCxnSpPr>
          <p:nvPr/>
        </p:nvCxnSpPr>
        <p:spPr>
          <a:xfrm>
            <a:off x="9807377" y="2244535"/>
            <a:ext cx="0" cy="747124"/>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995B1C8-4562-483D-AF36-CBC9405A8CEA}"/>
              </a:ext>
            </a:extLst>
          </p:cNvPr>
          <p:cNvSpPr txBox="1"/>
          <p:nvPr/>
        </p:nvSpPr>
        <p:spPr>
          <a:xfrm>
            <a:off x="8959970" y="2490159"/>
            <a:ext cx="1897811" cy="276999"/>
          </a:xfrm>
          <a:prstGeom prst="rect">
            <a:avLst/>
          </a:prstGeom>
          <a:noFill/>
        </p:spPr>
        <p:txBody>
          <a:bodyPr wrap="square" rtlCol="0">
            <a:spAutoFit/>
          </a:bodyPr>
          <a:lstStyle/>
          <a:p>
            <a:pPr algn="l"/>
            <a:r>
              <a:rPr kumimoji="1" lang="en-US" altLang="ja-JP" sz="1200" dirty="0">
                <a:solidFill>
                  <a:srgbClr val="C00000"/>
                </a:solidFill>
                <a:latin typeface="Yu Gothic UI Semilight" panose="020B0400000000000000" pitchFamily="50" charset="-128"/>
                <a:ea typeface="Yu Gothic UI Semilight" panose="020B0400000000000000" pitchFamily="50" charset="-128"/>
              </a:rPr>
              <a:t>{question}</a:t>
            </a:r>
            <a:endParaRPr kumimoji="1" lang="ja-JP" altLang="en-US" sz="1200" dirty="0">
              <a:solidFill>
                <a:srgbClr val="C00000"/>
              </a:solidFill>
              <a:latin typeface="Yu Gothic UI Semilight" panose="020B0400000000000000" pitchFamily="50" charset="-128"/>
              <a:ea typeface="Yu Gothic UI Semilight" panose="020B0400000000000000" pitchFamily="50" charset="-128"/>
            </a:endParaRPr>
          </a:p>
        </p:txBody>
      </p:sp>
      <p:sp>
        <p:nvSpPr>
          <p:cNvPr id="20" name="テキスト ボックス 19">
            <a:extLst>
              <a:ext uri="{FF2B5EF4-FFF2-40B4-BE49-F238E27FC236}">
                <a16:creationId xmlns:a16="http://schemas.microsoft.com/office/drawing/2014/main" id="{EA8BF9F9-C7AD-DBE5-A5DB-43D9CFC749B8}"/>
              </a:ext>
            </a:extLst>
          </p:cNvPr>
          <p:cNvSpPr txBox="1"/>
          <p:nvPr/>
        </p:nvSpPr>
        <p:spPr>
          <a:xfrm>
            <a:off x="9793857" y="2495910"/>
            <a:ext cx="1897811" cy="276999"/>
          </a:xfrm>
          <a:prstGeom prst="rect">
            <a:avLst/>
          </a:prstGeom>
          <a:noFill/>
        </p:spPr>
        <p:txBody>
          <a:bodyPr wrap="square" rtlCol="0">
            <a:spAutoFit/>
          </a:bodyPr>
          <a:lstStyle/>
          <a:p>
            <a:pPr algn="l"/>
            <a:r>
              <a:rPr kumimoji="1" lang="ja-JP" altLang="en-US" sz="1200" dirty="0">
                <a:latin typeface="Yu Gothic UI Semilight" panose="020B0400000000000000" pitchFamily="50" charset="-128"/>
                <a:ea typeface="Yu Gothic UI Semilight" panose="020B0400000000000000" pitchFamily="50" charset="-128"/>
              </a:rPr>
              <a:t>水素ハイブリット電車 鉄道</a:t>
            </a:r>
          </a:p>
        </p:txBody>
      </p:sp>
      <p:sp>
        <p:nvSpPr>
          <p:cNvPr id="21" name="四角形: 角を丸くする 20">
            <a:extLst>
              <a:ext uri="{FF2B5EF4-FFF2-40B4-BE49-F238E27FC236}">
                <a16:creationId xmlns:a16="http://schemas.microsoft.com/office/drawing/2014/main" id="{BC80E557-9CDC-2663-B17C-F6480E3F4065}"/>
              </a:ext>
            </a:extLst>
          </p:cNvPr>
          <p:cNvSpPr/>
          <p:nvPr/>
        </p:nvSpPr>
        <p:spPr>
          <a:xfrm>
            <a:off x="10179170" y="1647646"/>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検索クエリ生成</a:t>
            </a:r>
          </a:p>
        </p:txBody>
      </p:sp>
      <p:sp>
        <p:nvSpPr>
          <p:cNvPr id="22" name="四角形: 角を丸くする 21">
            <a:extLst>
              <a:ext uri="{FF2B5EF4-FFF2-40B4-BE49-F238E27FC236}">
                <a16:creationId xmlns:a16="http://schemas.microsoft.com/office/drawing/2014/main" id="{CFB9BA73-741E-2A14-2553-D8CDE89830F7}"/>
              </a:ext>
            </a:extLst>
          </p:cNvPr>
          <p:cNvSpPr/>
          <p:nvPr/>
        </p:nvSpPr>
        <p:spPr>
          <a:xfrm>
            <a:off x="10184921" y="3076755"/>
            <a:ext cx="1526875" cy="319177"/>
          </a:xfrm>
          <a:prstGeom prst="round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r>
              <a:rPr kumimoji="0" lang="ja-JP" altLang="en-US" sz="1400" i="0" u="none" strike="noStrike" kern="1200" cap="none" spc="0" normalizeH="0" baseline="0" noProof="0" dirty="0">
                <a:ln>
                  <a:noFill/>
                </a:ln>
                <a:solidFill>
                  <a:schemeClr val="bg1"/>
                </a:solidFill>
                <a:effectLst/>
                <a:uLnTx/>
                <a:uFillTx/>
                <a:latin typeface="Yu Gothic UI Semilight" panose="020B0400000000000000" pitchFamily="50" charset="-128"/>
                <a:ea typeface="Yu Gothic UI Semilight" panose="020B0400000000000000" pitchFamily="50" charset="-128"/>
              </a:rPr>
              <a:t>ドキュメント検索</a:t>
            </a:r>
          </a:p>
        </p:txBody>
      </p:sp>
      <p:sp>
        <p:nvSpPr>
          <p:cNvPr id="24" name="正方形/長方形 23">
            <a:extLst>
              <a:ext uri="{FF2B5EF4-FFF2-40B4-BE49-F238E27FC236}">
                <a16:creationId xmlns:a16="http://schemas.microsoft.com/office/drawing/2014/main" id="{8426B30A-7A52-3A81-193E-85EC9DE71F82}"/>
              </a:ext>
            </a:extLst>
          </p:cNvPr>
          <p:cNvSpPr/>
          <p:nvPr/>
        </p:nvSpPr>
        <p:spPr>
          <a:xfrm>
            <a:off x="8423030" y="3648809"/>
            <a:ext cx="3015762" cy="1195754"/>
          </a:xfrm>
          <a:prstGeom prst="rect">
            <a:avLst/>
          </a:prstGeom>
          <a:noFill/>
          <a:ln>
            <a:solidFill>
              <a:schemeClr val="tx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367" rtl="0" eaLnBrk="1" fontAlgn="auto" latinLnBrk="0" hangingPunct="1">
              <a:lnSpc>
                <a:spcPct val="100000"/>
              </a:lnSpc>
              <a:spcBef>
                <a:spcPts val="0"/>
              </a:spcBef>
              <a:spcAft>
                <a:spcPts val="0"/>
              </a:spcAft>
              <a:buClrTx/>
              <a:buSzTx/>
              <a:buFontTx/>
              <a:buNone/>
              <a:tabLst/>
            </a:pPr>
            <a:endParaRPr kumimoji="0" lang="ja-JP" altLang="en-US" sz="1600" i="0" u="none" strike="noStrike" kern="1200" cap="none" spc="0" normalizeH="0" baseline="0" noProof="0" dirty="0">
              <a:ln>
                <a:noFill/>
              </a:ln>
              <a:solidFill>
                <a:srgbClr val="525252"/>
              </a:solidFill>
              <a:effectLst/>
              <a:uLnTx/>
              <a:uFillTx/>
              <a:latin typeface="Yu Gothic UI" panose="020B0500000000000000" pitchFamily="50" charset="-128"/>
              <a:ea typeface="Yu Gothic UI" panose="020B0500000000000000" pitchFamily="50" charset="-128"/>
            </a:endParaRPr>
          </a:p>
        </p:txBody>
      </p:sp>
      <p:sp>
        <p:nvSpPr>
          <p:cNvPr id="25" name="テキスト ボックス 24">
            <a:extLst>
              <a:ext uri="{FF2B5EF4-FFF2-40B4-BE49-F238E27FC236}">
                <a16:creationId xmlns:a16="http://schemas.microsoft.com/office/drawing/2014/main" id="{A865B579-5467-5E21-867F-B0EEA587B121}"/>
              </a:ext>
            </a:extLst>
          </p:cNvPr>
          <p:cNvSpPr txBox="1"/>
          <p:nvPr/>
        </p:nvSpPr>
        <p:spPr>
          <a:xfrm>
            <a:off x="8625254" y="3720972"/>
            <a:ext cx="2726446" cy="276999"/>
          </a:xfrm>
          <a:prstGeom prst="rect">
            <a:avLst/>
          </a:prstGeom>
          <a:noFill/>
        </p:spPr>
        <p:txBody>
          <a:bodyPr wrap="square" rtlCol="0">
            <a:spAutoFit/>
          </a:bodyPr>
          <a:lstStyle/>
          <a:p>
            <a:pPr algn="l"/>
            <a:r>
              <a:rPr kumimoji="1" lang="ja-JP" altLang="en-US" sz="1200" b="1" dirty="0">
                <a:latin typeface="Yu Gothic UI Semilight" panose="020B0400000000000000" pitchFamily="50" charset="-128"/>
                <a:ea typeface="Yu Gothic UI Semilight" panose="020B0400000000000000" pitchFamily="50" charset="-128"/>
              </a:rPr>
              <a:t>検索結果 </a:t>
            </a:r>
            <a:r>
              <a:rPr kumimoji="1" lang="en-US" altLang="ja-JP" sz="1200" b="1" dirty="0">
                <a:latin typeface="Yu Gothic UI Semilight" panose="020B0400000000000000" pitchFamily="50" charset="-128"/>
                <a:ea typeface="Yu Gothic UI Semilight" panose="020B0400000000000000" pitchFamily="50" charset="-128"/>
              </a:rPr>
              <a:t>[Tech-69.05-10-all-0.txt]</a:t>
            </a:r>
            <a:endParaRPr kumimoji="1" lang="ja-JP" altLang="en-US" sz="1200" b="1" dirty="0">
              <a:latin typeface="Yu Gothic UI Semilight" panose="020B0400000000000000" pitchFamily="50" charset="-128"/>
              <a:ea typeface="Yu Gothic UI Semilight" panose="020B0400000000000000" pitchFamily="50" charset="-128"/>
            </a:endParaRPr>
          </a:p>
        </p:txBody>
      </p:sp>
      <p:sp>
        <p:nvSpPr>
          <p:cNvPr id="26" name="テキスト ボックス 25">
            <a:extLst>
              <a:ext uri="{FF2B5EF4-FFF2-40B4-BE49-F238E27FC236}">
                <a16:creationId xmlns:a16="http://schemas.microsoft.com/office/drawing/2014/main" id="{0A0E0CF8-3E36-C656-14EC-4A64690CAEC8}"/>
              </a:ext>
            </a:extLst>
          </p:cNvPr>
          <p:cNvSpPr txBox="1"/>
          <p:nvPr/>
        </p:nvSpPr>
        <p:spPr>
          <a:xfrm>
            <a:off x="8586381" y="4066803"/>
            <a:ext cx="2729319" cy="646331"/>
          </a:xfrm>
          <a:prstGeom prst="rect">
            <a:avLst/>
          </a:prstGeom>
          <a:solidFill>
            <a:schemeClr val="bg1">
              <a:lumMod val="95000"/>
            </a:schemeClr>
          </a:solidFill>
          <a:ln>
            <a:solidFill>
              <a:schemeClr val="bg1">
                <a:lumMod val="85000"/>
              </a:schemeClr>
            </a:solidFill>
          </a:ln>
        </p:spPr>
        <p:txBody>
          <a:bodyPr wrap="square" rtlCol="0">
            <a:spAutoFit/>
          </a:bodyPr>
          <a:lstStyle/>
          <a:p>
            <a:pPr algn="l"/>
            <a:r>
              <a:rPr kumimoji="1" lang="ja-JP" altLang="en-US" sz="900" dirty="0">
                <a:latin typeface="Yu Gothic UI Semilight" panose="020B0400000000000000" pitchFamily="50" charset="-128"/>
                <a:ea typeface="Yu Gothic UI Semilight" panose="020B0400000000000000" pitchFamily="50" charset="-128"/>
              </a:rPr>
              <a:t>水素をエネルギー源とする燃料電池は、エネルギー変換効率が高く、かつ発電時の</a:t>
            </a:r>
            <a:r>
              <a:rPr kumimoji="1" lang="en-US" altLang="ja-JP" sz="900" dirty="0">
                <a:latin typeface="Yu Gothic UI Semilight" panose="020B0400000000000000" pitchFamily="50" charset="-128"/>
                <a:ea typeface="Yu Gothic UI Semilight" panose="020B0400000000000000" pitchFamily="50" charset="-128"/>
              </a:rPr>
              <a:t>CO2</a:t>
            </a:r>
            <a:r>
              <a:rPr kumimoji="1" lang="ja-JP" altLang="en-US" sz="900" dirty="0">
                <a:latin typeface="Yu Gothic UI Semilight" panose="020B0400000000000000" pitchFamily="50" charset="-128"/>
                <a:ea typeface="Yu Gothic UI Semilight" panose="020B0400000000000000" pitchFamily="50" charset="-128"/>
              </a:rPr>
              <a:t>排出がなく環境負荷への影響が たいへん小さいため、燃料電池自動車やバスで実用化されている</a:t>
            </a:r>
            <a:r>
              <a:rPr kumimoji="1" lang="en-US" altLang="ja-JP" sz="900" dirty="0">
                <a:latin typeface="Yu Gothic UI Semilight" panose="020B0400000000000000" pitchFamily="50" charset="-128"/>
                <a:ea typeface="Yu Gothic UI Semilight" panose="020B0400000000000000" pitchFamily="50" charset="-128"/>
              </a:rPr>
              <a:t>……</a:t>
            </a:r>
            <a:endParaRPr kumimoji="1" lang="ja-JP" altLang="en-US" sz="900" dirty="0">
              <a:latin typeface="Yu Gothic UI Semilight" panose="020B0400000000000000" pitchFamily="50" charset="-128"/>
              <a:ea typeface="Yu Gothic UI Semilight" panose="020B0400000000000000" pitchFamily="50" charset="-128"/>
            </a:endParaRPr>
          </a:p>
        </p:txBody>
      </p:sp>
      <p:sp>
        <p:nvSpPr>
          <p:cNvPr id="27" name="テキスト ボックス 26">
            <a:extLst>
              <a:ext uri="{FF2B5EF4-FFF2-40B4-BE49-F238E27FC236}">
                <a16:creationId xmlns:a16="http://schemas.microsoft.com/office/drawing/2014/main" id="{39E48DC6-D869-8DB9-3DD8-EAD15D357C39}"/>
              </a:ext>
            </a:extLst>
          </p:cNvPr>
          <p:cNvSpPr txBox="1"/>
          <p:nvPr/>
        </p:nvSpPr>
        <p:spPr>
          <a:xfrm>
            <a:off x="7608886" y="4225174"/>
            <a:ext cx="1897811" cy="276999"/>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light" panose="020B0400000000000000" pitchFamily="50" charset="-128"/>
                <a:ea typeface="Yu Gothic UI Semilight" panose="020B0400000000000000" pitchFamily="50" charset="-128"/>
              </a:rPr>
              <a:t>{sources}</a:t>
            </a:r>
            <a:endParaRPr kumimoji="1" lang="ja-JP" altLang="en-US" sz="1200" dirty="0">
              <a:solidFill>
                <a:schemeClr val="accent1">
                  <a:lumMod val="75000"/>
                </a:schemeClr>
              </a:solidFill>
              <a:latin typeface="Yu Gothic UI Semilight" panose="020B0400000000000000" pitchFamily="50" charset="-128"/>
              <a:ea typeface="Yu Gothic UI Semilight" panose="020B0400000000000000" pitchFamily="50" charset="-128"/>
            </a:endParaRPr>
          </a:p>
        </p:txBody>
      </p:sp>
      <p:pic>
        <p:nvPicPr>
          <p:cNvPr id="29" name="Picture 2" descr="openai&quot; Icon - Download for free – Iconduck">
            <a:extLst>
              <a:ext uri="{FF2B5EF4-FFF2-40B4-BE49-F238E27FC236}">
                <a16:creationId xmlns:a16="http://schemas.microsoft.com/office/drawing/2014/main" id="{A762B291-A0CF-A817-F8EE-E7AFD357AF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45252" y="5490453"/>
            <a:ext cx="418033" cy="423828"/>
          </a:xfrm>
          <a:prstGeom prst="rect">
            <a:avLst/>
          </a:prstGeom>
          <a:noFill/>
          <a:extLst>
            <a:ext uri="{909E8E84-426E-40DD-AFC4-6F175D3DCCD1}">
              <a14:hiddenFill xmlns:a14="http://schemas.microsoft.com/office/drawing/2010/main">
                <a:solidFill>
                  <a:srgbClr val="FFFFFF"/>
                </a:solidFill>
              </a14:hiddenFill>
            </a:ext>
          </a:extLst>
        </p:spPr>
      </p:pic>
      <p:sp>
        <p:nvSpPr>
          <p:cNvPr id="30" name="テキスト ボックス 29">
            <a:extLst>
              <a:ext uri="{FF2B5EF4-FFF2-40B4-BE49-F238E27FC236}">
                <a16:creationId xmlns:a16="http://schemas.microsoft.com/office/drawing/2014/main" id="{F809A8E9-16EA-BECA-87FD-A80B4ADB1281}"/>
              </a:ext>
            </a:extLst>
          </p:cNvPr>
          <p:cNvSpPr txBox="1"/>
          <p:nvPr/>
        </p:nvSpPr>
        <p:spPr>
          <a:xfrm>
            <a:off x="9039821" y="5852276"/>
            <a:ext cx="1628895"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2F2F2F"/>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31" name="テキスト ボックス 30">
            <a:extLst>
              <a:ext uri="{FF2B5EF4-FFF2-40B4-BE49-F238E27FC236}">
                <a16:creationId xmlns:a16="http://schemas.microsoft.com/office/drawing/2014/main" id="{95FC8693-663F-29D5-BB18-A135FEF24C89}"/>
              </a:ext>
            </a:extLst>
          </p:cNvPr>
          <p:cNvSpPr txBox="1"/>
          <p:nvPr/>
        </p:nvSpPr>
        <p:spPr>
          <a:xfrm>
            <a:off x="7537774" y="4976390"/>
            <a:ext cx="2186518" cy="646331"/>
          </a:xfrm>
          <a:prstGeom prst="rect">
            <a:avLst/>
          </a:prstGeom>
          <a:noFill/>
        </p:spPr>
        <p:txBody>
          <a:bodyPr wrap="square" rtlCol="0">
            <a:spAutoFit/>
          </a:bodyPr>
          <a:lstStyle/>
          <a:p>
            <a:pPr algn="l"/>
            <a:r>
              <a:rPr kumimoji="1" lang="en-US" altLang="ja-JP" sz="1200" dirty="0">
                <a:solidFill>
                  <a:schemeClr val="accent1">
                    <a:lumMod val="75000"/>
                  </a:schemeClr>
                </a:solidFill>
                <a:latin typeface="Yu Gothic UI Semibold" panose="020B0700000000000000" pitchFamily="50" charset="-128"/>
                <a:ea typeface="Yu Gothic UI Semibold" panose="020B0700000000000000" pitchFamily="50" charset="-128"/>
              </a:rPr>
              <a:t>{sources}</a:t>
            </a:r>
            <a:r>
              <a:rPr kumimoji="1" lang="ja-JP" altLang="en-US" sz="1200" dirty="0">
                <a:latin typeface="Yu Gothic UI Semibold" panose="020B0700000000000000" pitchFamily="50" charset="-128"/>
                <a:ea typeface="Yu Gothic UI Semibold" panose="020B0700000000000000" pitchFamily="50" charset="-128"/>
              </a:rPr>
              <a:t>および過去のチャット履歴</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en-US" altLang="ja-JP" sz="1200" dirty="0" err="1">
                <a:solidFill>
                  <a:schemeClr val="accent6">
                    <a:lumMod val="75000"/>
                  </a:schemeClr>
                </a:solidFill>
                <a:latin typeface="Yu Gothic UI Semibold" panose="020B0700000000000000" pitchFamily="50" charset="-128"/>
                <a:ea typeface="Yu Gothic UI Semibold" panose="020B0700000000000000" pitchFamily="50" charset="-128"/>
              </a:rPr>
              <a:t>chat_history</a:t>
            </a:r>
            <a:r>
              <a:rPr kumimoji="1" lang="en-US" altLang="ja-JP" sz="1200" dirty="0">
                <a:solidFill>
                  <a:schemeClr val="accent6">
                    <a:lumMod val="75000"/>
                  </a:schemeClr>
                </a:solidFill>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をコンテキストとして回答を生成</a:t>
            </a:r>
          </a:p>
        </p:txBody>
      </p:sp>
      <p:cxnSp>
        <p:nvCxnSpPr>
          <p:cNvPr id="32" name="直線矢印コネクタ 31">
            <a:extLst>
              <a:ext uri="{FF2B5EF4-FFF2-40B4-BE49-F238E27FC236}">
                <a16:creationId xmlns:a16="http://schemas.microsoft.com/office/drawing/2014/main" id="{BCB2502E-F201-2A75-27D7-8A1A683C853B}"/>
              </a:ext>
            </a:extLst>
          </p:cNvPr>
          <p:cNvCxnSpPr>
            <a:cxnSpLocks/>
          </p:cNvCxnSpPr>
          <p:nvPr/>
        </p:nvCxnSpPr>
        <p:spPr>
          <a:xfrm>
            <a:off x="9827892" y="4849989"/>
            <a:ext cx="0" cy="601242"/>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4DF14A53-C73D-0EAF-AC29-F6C36A21EA55}"/>
              </a:ext>
            </a:extLst>
          </p:cNvPr>
          <p:cNvCxnSpPr>
            <a:cxnSpLocks/>
          </p:cNvCxnSpPr>
          <p:nvPr/>
        </p:nvCxnSpPr>
        <p:spPr>
          <a:xfrm>
            <a:off x="7156938" y="1820008"/>
            <a:ext cx="2268416" cy="0"/>
          </a:xfrm>
          <a:prstGeom prst="straightConnector1">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5457D102-6FD1-B56D-01BD-9F7839D57426}"/>
              </a:ext>
            </a:extLst>
          </p:cNvPr>
          <p:cNvCxnSpPr>
            <a:cxnSpLocks/>
            <a:stCxn id="30" idx="2"/>
          </p:cNvCxnSpPr>
          <p:nvPr/>
        </p:nvCxnSpPr>
        <p:spPr>
          <a:xfrm rot="5400000" flipH="1">
            <a:off x="4431304" y="675533"/>
            <a:ext cx="2518535" cy="8327394"/>
          </a:xfrm>
          <a:prstGeom prst="bentConnector4">
            <a:avLst>
              <a:gd name="adj1" fmla="val -5309"/>
              <a:gd name="adj2" fmla="val 99952"/>
            </a:avLst>
          </a:prstGeom>
          <a:ln w="19050">
            <a:solidFill>
              <a:schemeClr val="bg1">
                <a:lumMod val="5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BF75B7E-D8F1-73BB-43D0-D97249627791}"/>
              </a:ext>
            </a:extLst>
          </p:cNvPr>
          <p:cNvSpPr txBox="1"/>
          <p:nvPr/>
        </p:nvSpPr>
        <p:spPr>
          <a:xfrm>
            <a:off x="1745743" y="5554802"/>
            <a:ext cx="4276987"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情報を統合して回答</a:t>
            </a:r>
            <a:br>
              <a:rPr kumimoji="1" lang="en-US" altLang="ja-JP" sz="1200" dirty="0">
                <a:latin typeface="Yu Gothic UI Semibold" panose="020B0700000000000000" pitchFamily="50" charset="-128"/>
                <a:ea typeface="Yu Gothic UI Semibold" panose="020B0700000000000000" pitchFamily="50" charset="-128"/>
              </a:rPr>
            </a:b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プロンプトの中で参照元のファイルを引用として参照するよう指示</a:t>
            </a:r>
            <a:r>
              <a:rPr kumimoji="1" lang="en-US" altLang="ja-JP" sz="1200" dirty="0">
                <a:latin typeface="Yu Gothic UI Semibold" panose="020B0700000000000000" pitchFamily="50" charset="-128"/>
                <a:ea typeface="Yu Gothic UI Semibold" panose="020B0700000000000000" pitchFamily="50" charset="-128"/>
              </a:rPr>
              <a:t>)</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28113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テキスト ボックス 40">
            <a:extLst>
              <a:ext uri="{FF2B5EF4-FFF2-40B4-BE49-F238E27FC236}">
                <a16:creationId xmlns:a16="http://schemas.microsoft.com/office/drawing/2014/main" id="{E41A2300-04E9-E6C1-D4BD-9F34CA9A9F66}"/>
              </a:ext>
            </a:extLst>
          </p:cNvPr>
          <p:cNvSpPr txBox="1"/>
          <p:nvPr/>
        </p:nvSpPr>
        <p:spPr>
          <a:xfrm>
            <a:off x="3107612" y="4235603"/>
            <a:ext cx="1160396" cy="261610"/>
          </a:xfrm>
          <a:prstGeom prst="rect">
            <a:avLst/>
          </a:prstGeom>
          <a:solidFill>
            <a:schemeClr val="bg1"/>
          </a:solid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カスタムコネクタ</a:t>
            </a:r>
          </a:p>
        </p:txBody>
      </p:sp>
      <p:cxnSp>
        <p:nvCxnSpPr>
          <p:cNvPr id="11" name="直線矢印コネクタ 10">
            <a:extLst>
              <a:ext uri="{FF2B5EF4-FFF2-40B4-BE49-F238E27FC236}">
                <a16:creationId xmlns:a16="http://schemas.microsoft.com/office/drawing/2014/main" id="{5A7B61B4-4BBA-8C0E-AE09-2BA08B2D0B5E}"/>
              </a:ext>
            </a:extLst>
          </p:cNvPr>
          <p:cNvCxnSpPr>
            <a:cxnSpLocks/>
          </p:cNvCxnSpPr>
          <p:nvPr/>
        </p:nvCxnSpPr>
        <p:spPr>
          <a:xfrm flipV="1">
            <a:off x="3172075" y="1235854"/>
            <a:ext cx="0" cy="4693605"/>
          </a:xfrm>
          <a:prstGeom prst="straightConnector1">
            <a:avLst/>
          </a:prstGeom>
          <a:ln w="28575">
            <a:solidFill>
              <a:schemeClr val="bg1">
                <a:lumMod val="75000"/>
                <a:alpha val="50196"/>
              </a:schemeClr>
            </a:solidFill>
            <a:headEnd type="none" w="med" len="med"/>
            <a:tailEnd type="none" w="med" len="med"/>
          </a:ln>
        </p:spPr>
        <p:style>
          <a:lnRef idx="1">
            <a:schemeClr val="accent4"/>
          </a:lnRef>
          <a:fillRef idx="0">
            <a:schemeClr val="accent4"/>
          </a:fillRef>
          <a:effectRef idx="0">
            <a:schemeClr val="accent4"/>
          </a:effectRef>
          <a:fontRef idx="minor">
            <a:schemeClr val="tx1"/>
          </a:fontRef>
        </p:style>
      </p:cxnSp>
      <p:sp>
        <p:nvSpPr>
          <p:cNvPr id="5" name="テキスト ボックス 4">
            <a:extLst>
              <a:ext uri="{FF2B5EF4-FFF2-40B4-BE49-F238E27FC236}">
                <a16:creationId xmlns:a16="http://schemas.microsoft.com/office/drawing/2014/main" id="{D8A5DF86-7FEB-530C-DC1A-ECDFC79EA2C2}"/>
              </a:ext>
            </a:extLst>
          </p:cNvPr>
          <p:cNvSpPr txBox="1"/>
          <p:nvPr/>
        </p:nvSpPr>
        <p:spPr>
          <a:xfrm>
            <a:off x="734895" y="3891514"/>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7030A0"/>
                </a:solidFill>
                <a:effectLst/>
                <a:uLnTx/>
                <a:uFillTx/>
                <a:latin typeface="Yu Gothic UI Semibold" panose="020B0700000000000000" pitchFamily="50" charset="-128"/>
                <a:ea typeface="Yu Gothic UI Semibold" panose="020B0700000000000000" pitchFamily="50" charset="-128"/>
                <a:cs typeface="+mn-cs"/>
              </a:rPr>
              <a:t>Power Apps</a:t>
            </a:r>
          </a:p>
        </p:txBody>
      </p:sp>
      <p:sp>
        <p:nvSpPr>
          <p:cNvPr id="7" name="正方形/長方形 6">
            <a:extLst>
              <a:ext uri="{FF2B5EF4-FFF2-40B4-BE49-F238E27FC236}">
                <a16:creationId xmlns:a16="http://schemas.microsoft.com/office/drawing/2014/main" id="{EFC5B664-7411-6FA8-4720-00A19622DC82}"/>
              </a:ext>
            </a:extLst>
          </p:cNvPr>
          <p:cNvSpPr/>
          <p:nvPr/>
        </p:nvSpPr>
        <p:spPr>
          <a:xfrm>
            <a:off x="5528707" y="3303472"/>
            <a:ext cx="1529751" cy="1733909"/>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7" name="テキスト ボックス 46">
            <a:extLst>
              <a:ext uri="{FF2B5EF4-FFF2-40B4-BE49-F238E27FC236}">
                <a16:creationId xmlns:a16="http://schemas.microsoft.com/office/drawing/2014/main" id="{7E489CB3-3230-E466-2C48-47771EB476B1}"/>
              </a:ext>
            </a:extLst>
          </p:cNvPr>
          <p:cNvSpPr txBox="1"/>
          <p:nvPr/>
        </p:nvSpPr>
        <p:spPr>
          <a:xfrm>
            <a:off x="8461527" y="445701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 name="テキスト ボックス 1">
            <a:extLst>
              <a:ext uri="{FF2B5EF4-FFF2-40B4-BE49-F238E27FC236}">
                <a16:creationId xmlns:a16="http://schemas.microsoft.com/office/drawing/2014/main" id="{AEEEF81A-654F-C711-2934-24240C743B4E}"/>
              </a:ext>
            </a:extLst>
          </p:cNvPr>
          <p:cNvSpPr txBox="1"/>
          <p:nvPr/>
        </p:nvSpPr>
        <p:spPr>
          <a:xfrm>
            <a:off x="5514457" y="296223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OpenAI</a:t>
            </a:r>
            <a:r>
              <a:rPr kumimoji="1" lang="ja-JP" altLang="en-US"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 </a:t>
            </a: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Proxy</a:t>
            </a: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76198" y="469587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コネクタ: カギ線 16">
            <a:extLst>
              <a:ext uri="{FF2B5EF4-FFF2-40B4-BE49-F238E27FC236}">
                <a16:creationId xmlns:a16="http://schemas.microsoft.com/office/drawing/2014/main" id="{F3F4DC1F-F89F-128E-F887-CBCA5FE4F9E3}"/>
              </a:ext>
            </a:extLst>
          </p:cNvPr>
          <p:cNvCxnSpPr>
            <a:cxnSpLocks/>
            <a:stCxn id="38" idx="6"/>
            <a:endCxn id="54" idx="1"/>
          </p:cNvCxnSpPr>
          <p:nvPr/>
        </p:nvCxnSpPr>
        <p:spPr>
          <a:xfrm flipV="1">
            <a:off x="3246539" y="3288224"/>
            <a:ext cx="492976" cy="841759"/>
          </a:xfrm>
          <a:prstGeom prst="bentConnector3">
            <a:avLst>
              <a:gd name="adj1" fmla="val 13253"/>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7058458" y="417042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4" name="正方形/長方形 23">
            <a:extLst>
              <a:ext uri="{FF2B5EF4-FFF2-40B4-BE49-F238E27FC236}">
                <a16:creationId xmlns:a16="http://schemas.microsoft.com/office/drawing/2014/main" id="{E474D0BD-0E15-19DB-145D-BA0F9B351F13}"/>
              </a:ext>
            </a:extLst>
          </p:cNvPr>
          <p:cNvSpPr/>
          <p:nvPr/>
        </p:nvSpPr>
        <p:spPr>
          <a:xfrm>
            <a:off x="824625" y="4183367"/>
            <a:ext cx="1841886" cy="1440611"/>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5" name="テキスト ボックス 24">
            <a:extLst>
              <a:ext uri="{FF2B5EF4-FFF2-40B4-BE49-F238E27FC236}">
                <a16:creationId xmlns:a16="http://schemas.microsoft.com/office/drawing/2014/main" id="{6BDB754C-2DCA-C837-5673-5219637EA37E}"/>
              </a:ext>
            </a:extLst>
          </p:cNvPr>
          <p:cNvSpPr txBox="1"/>
          <p:nvPr/>
        </p:nvSpPr>
        <p:spPr>
          <a:xfrm>
            <a:off x="885391" y="4189960"/>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sp>
        <p:nvSpPr>
          <p:cNvPr id="26" name="正方形/長方形 25">
            <a:extLst>
              <a:ext uri="{FF2B5EF4-FFF2-40B4-BE49-F238E27FC236}">
                <a16:creationId xmlns:a16="http://schemas.microsoft.com/office/drawing/2014/main" id="{5992A07E-106C-E065-F082-ACCF772A03B1}"/>
              </a:ext>
            </a:extLst>
          </p:cNvPr>
          <p:cNvSpPr/>
          <p:nvPr/>
        </p:nvSpPr>
        <p:spPr>
          <a:xfrm>
            <a:off x="5224282" y="2815328"/>
            <a:ext cx="2026503"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5126540" y="250193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6" name="テキスト ボックス 5">
            <a:extLst>
              <a:ext uri="{FF2B5EF4-FFF2-40B4-BE49-F238E27FC236}">
                <a16:creationId xmlns:a16="http://schemas.microsoft.com/office/drawing/2014/main" id="{4F2FDEBC-BCA2-40C7-3F6A-AE7725888B28}"/>
              </a:ext>
            </a:extLst>
          </p:cNvPr>
          <p:cNvSpPr txBox="1"/>
          <p:nvPr/>
        </p:nvSpPr>
        <p:spPr>
          <a:xfrm>
            <a:off x="3433864" y="2573490"/>
            <a:ext cx="1555836" cy="4616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API Management</a:t>
            </a: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7809" y="2323379"/>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7058458" y="263586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B44F138B-21BF-3098-2576-B94B934A91DB}"/>
              </a:ext>
            </a:extLst>
          </p:cNvPr>
          <p:cNvSpPr txBox="1"/>
          <p:nvPr/>
        </p:nvSpPr>
        <p:spPr>
          <a:xfrm>
            <a:off x="7548350" y="220057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54" name="グラフィックス 53">
            <a:extLst>
              <a:ext uri="{FF2B5EF4-FFF2-40B4-BE49-F238E27FC236}">
                <a16:creationId xmlns:a16="http://schemas.microsoft.com/office/drawing/2014/main" id="{F2181CFA-B86E-E1A8-7900-1A13460149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39515" y="3054180"/>
            <a:ext cx="468087" cy="468087"/>
          </a:xfrm>
          <a:prstGeom prst="rect">
            <a:avLst/>
          </a:prstGeom>
        </p:spPr>
      </p:pic>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97282" y="2813046"/>
            <a:ext cx="635454" cy="635454"/>
          </a:xfrm>
          <a:prstGeom prst="rect">
            <a:avLst/>
          </a:prstGeom>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4062" y="1897570"/>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770795" y="316031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2" name="テキスト ボックス 1041">
            <a:extLst>
              <a:ext uri="{FF2B5EF4-FFF2-40B4-BE49-F238E27FC236}">
                <a16:creationId xmlns:a16="http://schemas.microsoft.com/office/drawing/2014/main" id="{8D0CB328-1E55-958B-1EC9-7DF919CA4A9B}"/>
              </a:ext>
            </a:extLst>
          </p:cNvPr>
          <p:cNvSpPr txBox="1"/>
          <p:nvPr/>
        </p:nvSpPr>
        <p:spPr>
          <a:xfrm>
            <a:off x="10254086" y="2489434"/>
            <a:ext cx="1969337"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Form Recognizer</a:t>
            </a:r>
          </a:p>
        </p:txBody>
      </p: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10406654" y="1501501"/>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1046" name="テキスト ボックス 1045">
            <a:extLst>
              <a:ext uri="{FF2B5EF4-FFF2-40B4-BE49-F238E27FC236}">
                <a16:creationId xmlns:a16="http://schemas.microsoft.com/office/drawing/2014/main" id="{A6683FD3-77BB-46ED-18A9-A7920CD4D50F}"/>
              </a:ext>
            </a:extLst>
          </p:cNvPr>
          <p:cNvSpPr txBox="1"/>
          <p:nvPr/>
        </p:nvSpPr>
        <p:spPr>
          <a:xfrm>
            <a:off x="8352787" y="287253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1052" name="テキスト ボックス 1051">
            <a:extLst>
              <a:ext uri="{FF2B5EF4-FFF2-40B4-BE49-F238E27FC236}">
                <a16:creationId xmlns:a16="http://schemas.microsoft.com/office/drawing/2014/main" id="{D708F7D5-AE1A-769F-BC3D-F22502617DC5}"/>
              </a:ext>
            </a:extLst>
          </p:cNvPr>
          <p:cNvSpPr txBox="1"/>
          <p:nvPr/>
        </p:nvSpPr>
        <p:spPr>
          <a:xfrm>
            <a:off x="9847513" y="386349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8" name="Picture 2" descr="Power Apps - Google Play のアプリ">
            <a:extLst>
              <a:ext uri="{FF2B5EF4-FFF2-40B4-BE49-F238E27FC236}">
                <a16:creationId xmlns:a16="http://schemas.microsoft.com/office/drawing/2014/main" id="{AADAD118-84A0-FFA7-B8F3-50DF32C84ED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foregroundMark x1="42773" y1="48438" x2="42773" y2="48438"/>
                        <a14:foregroundMark x1="58008" y1="28320" x2="58008" y2="28320"/>
                        <a14:foregroundMark x1="71484" y1="46484" x2="71484" y2="46484"/>
                        <a14:foregroundMark x1="58203" y1="67578" x2="58203" y2="67578"/>
                      </a14:backgroundRemoval>
                    </a14:imgEffect>
                  </a14:imgLayer>
                </a14:imgProps>
              </a:ext>
              <a:ext uri="{28A0092B-C50C-407E-A947-70E740481C1C}">
                <a14:useLocalDpi xmlns:a14="http://schemas.microsoft.com/office/drawing/2010/main" val="0"/>
              </a:ext>
            </a:extLst>
          </a:blip>
          <a:srcRect/>
          <a:stretch>
            <a:fillRect/>
          </a:stretch>
        </p:blipFill>
        <p:spPr bwMode="auto">
          <a:xfrm>
            <a:off x="2273892" y="3848779"/>
            <a:ext cx="596919" cy="596919"/>
          </a:xfrm>
          <a:prstGeom prst="rect">
            <a:avLst/>
          </a:prstGeom>
          <a:noFill/>
          <a:extLst>
            <a:ext uri="{909E8E84-426E-40DD-AFC4-6F175D3DCCD1}">
              <a14:hiddenFill xmlns:a14="http://schemas.microsoft.com/office/drawing/2010/main">
                <a:solidFill>
                  <a:srgbClr val="FFFFFF"/>
                </a:solidFill>
              </a14:hiddenFill>
            </a:ext>
          </a:extLst>
        </p:spPr>
      </p:pic>
      <p:sp>
        <p:nvSpPr>
          <p:cNvPr id="19" name="テキスト ボックス 18">
            <a:extLst>
              <a:ext uri="{FF2B5EF4-FFF2-40B4-BE49-F238E27FC236}">
                <a16:creationId xmlns:a16="http://schemas.microsoft.com/office/drawing/2014/main" id="{66DB50AA-18A3-198D-57E1-E190BC1DFF84}"/>
              </a:ext>
            </a:extLst>
          </p:cNvPr>
          <p:cNvSpPr txBox="1"/>
          <p:nvPr/>
        </p:nvSpPr>
        <p:spPr>
          <a:xfrm>
            <a:off x="3460045" y="354398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29" name="テキスト ボックス 28">
            <a:extLst>
              <a:ext uri="{FF2B5EF4-FFF2-40B4-BE49-F238E27FC236}">
                <a16:creationId xmlns:a16="http://schemas.microsoft.com/office/drawing/2014/main" id="{6C93761C-13FB-0328-7AD8-592DB75FA787}"/>
              </a:ext>
            </a:extLst>
          </p:cNvPr>
          <p:cNvSpPr txBox="1"/>
          <p:nvPr/>
        </p:nvSpPr>
        <p:spPr>
          <a:xfrm>
            <a:off x="1472532" y="1186448"/>
            <a:ext cx="1983329"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フロントエンド開発者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30" name="直線矢印コネクタ 29">
            <a:extLst>
              <a:ext uri="{FF2B5EF4-FFF2-40B4-BE49-F238E27FC236}">
                <a16:creationId xmlns:a16="http://schemas.microsoft.com/office/drawing/2014/main" id="{E6958063-9242-94B3-5E71-0B679DA20003}"/>
              </a:ext>
            </a:extLst>
          </p:cNvPr>
          <p:cNvCxnSpPr>
            <a:cxnSpLocks/>
          </p:cNvCxnSpPr>
          <p:nvPr/>
        </p:nvCxnSpPr>
        <p:spPr>
          <a:xfrm>
            <a:off x="1549110" y="1549492"/>
            <a:ext cx="3083713" cy="0"/>
          </a:xfrm>
          <a:prstGeom prst="straightConnector1">
            <a:avLst/>
          </a:prstGeom>
          <a:ln w="28575">
            <a:solidFill>
              <a:schemeClr val="bg1">
                <a:lumMod val="75000"/>
                <a:alpha val="50196"/>
              </a:schemeClr>
            </a:solidFill>
            <a:headEnd type="arrow" w="med" len="med"/>
            <a:tailEnd type="arrow" w="med" len="med"/>
          </a:ln>
        </p:spPr>
        <p:style>
          <a:lnRef idx="1">
            <a:schemeClr val="accent4"/>
          </a:lnRef>
          <a:fillRef idx="0">
            <a:schemeClr val="accent4"/>
          </a:fillRef>
          <a:effectRef idx="0">
            <a:schemeClr val="accent4"/>
          </a:effectRef>
          <a:fontRef idx="minor">
            <a:schemeClr val="tx1"/>
          </a:fontRef>
        </p:style>
      </p:cxnSp>
      <p:sp>
        <p:nvSpPr>
          <p:cNvPr id="37" name="テキスト ボックス 36">
            <a:extLst>
              <a:ext uri="{FF2B5EF4-FFF2-40B4-BE49-F238E27FC236}">
                <a16:creationId xmlns:a16="http://schemas.microsoft.com/office/drawing/2014/main" id="{733741A1-B0D8-ED58-1704-04C6C560AE79}"/>
              </a:ext>
            </a:extLst>
          </p:cNvPr>
          <p:cNvSpPr txBox="1"/>
          <p:nvPr/>
        </p:nvSpPr>
        <p:spPr>
          <a:xfrm>
            <a:off x="3237325" y="1188848"/>
            <a:ext cx="2314076" cy="307777"/>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バックエンド開発者</a:t>
            </a:r>
            <a:endParaRPr kumimoji="1" lang="en-US" altLang="ja-JP" sz="14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楕円 37">
            <a:extLst>
              <a:ext uri="{FF2B5EF4-FFF2-40B4-BE49-F238E27FC236}">
                <a16:creationId xmlns:a16="http://schemas.microsoft.com/office/drawing/2014/main" id="{5DF14462-EE76-C6A5-D56A-DCC3D417F662}"/>
              </a:ext>
            </a:extLst>
          </p:cNvPr>
          <p:cNvSpPr/>
          <p:nvPr/>
        </p:nvSpPr>
        <p:spPr bwMode="auto">
          <a:xfrm>
            <a:off x="3095537" y="4062871"/>
            <a:ext cx="151002" cy="134224"/>
          </a:xfrm>
          <a:prstGeom prst="ellipse">
            <a:avLst/>
          </a:prstGeom>
          <a:solidFill>
            <a:srgbClr val="8661C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1" lang="ja-JP" alt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84669" y="350271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48" name="テキスト ボックス 47">
            <a:extLst>
              <a:ext uri="{FF2B5EF4-FFF2-40B4-BE49-F238E27FC236}">
                <a16:creationId xmlns:a16="http://schemas.microsoft.com/office/drawing/2014/main" id="{9033CAE9-A654-6031-BD2C-E423A3030F3A}"/>
              </a:ext>
            </a:extLst>
          </p:cNvPr>
          <p:cNvSpPr txBox="1"/>
          <p:nvPr/>
        </p:nvSpPr>
        <p:spPr>
          <a:xfrm>
            <a:off x="5572442" y="395424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5" name="テキスト ボックス 54">
            <a:extLst>
              <a:ext uri="{FF2B5EF4-FFF2-40B4-BE49-F238E27FC236}">
                <a16:creationId xmlns:a16="http://schemas.microsoft.com/office/drawing/2014/main" id="{FAF59D95-52B0-D284-F65C-240BECD032B3}"/>
              </a:ext>
            </a:extLst>
          </p:cNvPr>
          <p:cNvSpPr txBox="1"/>
          <p:nvPr/>
        </p:nvSpPr>
        <p:spPr>
          <a:xfrm>
            <a:off x="4226694" y="454761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56" name="Picture 10" descr="Swagger (software) - Wikipedia">
            <a:extLst>
              <a:ext uri="{FF2B5EF4-FFF2-40B4-BE49-F238E27FC236}">
                <a16:creationId xmlns:a16="http://schemas.microsoft.com/office/drawing/2014/main" id="{D33AA115-49CD-0519-CEC9-FBF262C883A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8068" y="419287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57" name="テキスト ボックス 56">
            <a:extLst>
              <a:ext uri="{FF2B5EF4-FFF2-40B4-BE49-F238E27FC236}">
                <a16:creationId xmlns:a16="http://schemas.microsoft.com/office/drawing/2014/main" id="{DCF22550-DBEF-A4EB-07D1-584B7DFF96EF}"/>
              </a:ext>
            </a:extLst>
          </p:cNvPr>
          <p:cNvSpPr txBox="1"/>
          <p:nvPr/>
        </p:nvSpPr>
        <p:spPr>
          <a:xfrm>
            <a:off x="4570751" y="3033326"/>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25" name="テキスト ボックス 1024">
            <a:extLst>
              <a:ext uri="{FF2B5EF4-FFF2-40B4-BE49-F238E27FC236}">
                <a16:creationId xmlns:a16="http://schemas.microsoft.com/office/drawing/2014/main" id="{224183B8-538A-C38A-07AD-0DC98B2FD92A}"/>
              </a:ext>
            </a:extLst>
          </p:cNvPr>
          <p:cNvSpPr txBox="1"/>
          <p:nvPr/>
        </p:nvSpPr>
        <p:spPr>
          <a:xfrm>
            <a:off x="3437552" y="5177615"/>
            <a:ext cx="197096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1027" name="Picture 2" descr="GitHub Logos and Usage · GitHub">
            <a:extLst>
              <a:ext uri="{FF2B5EF4-FFF2-40B4-BE49-F238E27FC236}">
                <a16:creationId xmlns:a16="http://schemas.microsoft.com/office/drawing/2014/main" id="{09A0D18E-2B0E-ADB5-FA59-DD94998A363C}"/>
              </a:ext>
            </a:extLst>
          </p:cNvPr>
          <p:cNvPicPr>
            <a:picLocks noChangeAspect="1" noChangeArrowheads="1"/>
          </p:cNvPicPr>
          <p:nvPr/>
        </p:nvPicPr>
        <p:blipFill>
          <a:blip r:embed="rId14">
            <a:extLst>
              <a:ext uri="{BEBA8EAE-BF5A-486C-A8C5-ECC9F3942E4B}">
                <a14:imgProps xmlns:a14="http://schemas.microsoft.com/office/drawing/2010/main">
                  <a14:imgLayer r:embed="rId15">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356916" y="5304325"/>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22" name="正方形/長方形 21">
            <a:extLst>
              <a:ext uri="{FF2B5EF4-FFF2-40B4-BE49-F238E27FC236}">
                <a16:creationId xmlns:a16="http://schemas.microsoft.com/office/drawing/2014/main" id="{15B88BE6-AFCF-9048-640F-DCA01120877C}"/>
              </a:ext>
            </a:extLst>
          </p:cNvPr>
          <p:cNvSpPr/>
          <p:nvPr/>
        </p:nvSpPr>
        <p:spPr>
          <a:xfrm>
            <a:off x="966542" y="2523348"/>
            <a:ext cx="1529751" cy="902898"/>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3" name="正方形/長方形 22">
            <a:extLst>
              <a:ext uri="{FF2B5EF4-FFF2-40B4-BE49-F238E27FC236}">
                <a16:creationId xmlns:a16="http://schemas.microsoft.com/office/drawing/2014/main" id="{A00444E7-1F12-D9E6-F2EC-DAEDB7F62921}"/>
              </a:ext>
            </a:extLst>
          </p:cNvPr>
          <p:cNvSpPr/>
          <p:nvPr/>
        </p:nvSpPr>
        <p:spPr>
          <a:xfrm>
            <a:off x="813123" y="2182038"/>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2" name="テキスト ボックス 31">
            <a:extLst>
              <a:ext uri="{FF2B5EF4-FFF2-40B4-BE49-F238E27FC236}">
                <a16:creationId xmlns:a16="http://schemas.microsoft.com/office/drawing/2014/main" id="{94F950BE-A7DE-1B84-AC52-AF4DEDB5BF7E}"/>
              </a:ext>
            </a:extLst>
          </p:cNvPr>
          <p:cNvSpPr txBox="1"/>
          <p:nvPr/>
        </p:nvSpPr>
        <p:spPr>
          <a:xfrm>
            <a:off x="733620" y="1879305"/>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33" name="テキスト ボックス 32">
            <a:extLst>
              <a:ext uri="{FF2B5EF4-FFF2-40B4-BE49-F238E27FC236}">
                <a16:creationId xmlns:a16="http://schemas.microsoft.com/office/drawing/2014/main" id="{FB5E77C1-66F1-D883-EC7F-8C0334044A27}"/>
              </a:ext>
            </a:extLst>
          </p:cNvPr>
          <p:cNvSpPr txBox="1"/>
          <p:nvPr/>
        </p:nvSpPr>
        <p:spPr>
          <a:xfrm>
            <a:off x="848010" y="222026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0" name="グラフィックス 39">
            <a:extLst>
              <a:ext uri="{FF2B5EF4-FFF2-40B4-BE49-F238E27FC236}">
                <a16:creationId xmlns:a16="http://schemas.microsoft.com/office/drawing/2014/main" id="{2B8EFA30-C8C2-DF3A-8C16-B9B1F0D3B49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63033" y="1971231"/>
            <a:ext cx="442284" cy="442284"/>
          </a:xfrm>
          <a:prstGeom prst="rect">
            <a:avLst/>
          </a:prstGeom>
        </p:spPr>
      </p:pic>
      <p:pic>
        <p:nvPicPr>
          <p:cNvPr id="42" name="図 41">
            <a:extLst>
              <a:ext uri="{FF2B5EF4-FFF2-40B4-BE49-F238E27FC236}">
                <a16:creationId xmlns:a16="http://schemas.microsoft.com/office/drawing/2014/main" id="{F812E8FA-D5E2-2B95-3782-154E5907DC33}"/>
              </a:ext>
            </a:extLst>
          </p:cNvPr>
          <p:cNvPicPr>
            <a:picLocks noChangeAspect="1"/>
          </p:cNvPicPr>
          <p:nvPr/>
        </p:nvPicPr>
        <p:blipFill>
          <a:blip r:embed="rId18"/>
          <a:stretch>
            <a:fillRect/>
          </a:stretch>
        </p:blipFill>
        <p:spPr>
          <a:xfrm>
            <a:off x="1287054" y="2635651"/>
            <a:ext cx="865184" cy="486666"/>
          </a:xfrm>
          <a:prstGeom prst="rect">
            <a:avLst/>
          </a:prstGeom>
        </p:spPr>
      </p:pic>
      <p:sp>
        <p:nvSpPr>
          <p:cNvPr id="43" name="テキスト ボックス 42">
            <a:extLst>
              <a:ext uri="{FF2B5EF4-FFF2-40B4-BE49-F238E27FC236}">
                <a16:creationId xmlns:a16="http://schemas.microsoft.com/office/drawing/2014/main" id="{2F73B411-A9C1-BFC9-598D-6D750B1C256E}"/>
              </a:ext>
            </a:extLst>
          </p:cNvPr>
          <p:cNvSpPr txBox="1"/>
          <p:nvPr/>
        </p:nvSpPr>
        <p:spPr>
          <a:xfrm>
            <a:off x="1385754" y="3114605"/>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9"/>
          <a:srcRect l="520" t="7657" r="7921" b="1386"/>
          <a:stretch/>
        </p:blipFill>
        <p:spPr>
          <a:xfrm>
            <a:off x="977689" y="4562847"/>
            <a:ext cx="1551527" cy="8669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46" name="コネクタ: カギ線 45">
            <a:extLst>
              <a:ext uri="{FF2B5EF4-FFF2-40B4-BE49-F238E27FC236}">
                <a16:creationId xmlns:a16="http://schemas.microsoft.com/office/drawing/2014/main" id="{040EDFEA-3535-0A76-DEAC-1ADADF52A706}"/>
              </a:ext>
            </a:extLst>
          </p:cNvPr>
          <p:cNvCxnSpPr>
            <a:cxnSpLocks/>
            <a:stCxn id="22" idx="3"/>
            <a:endCxn id="54" idx="1"/>
          </p:cNvCxnSpPr>
          <p:nvPr/>
        </p:nvCxnSpPr>
        <p:spPr>
          <a:xfrm>
            <a:off x="2496293" y="2974797"/>
            <a:ext cx="1243222" cy="313427"/>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3" name="コネクタ: カギ線 62">
            <a:extLst>
              <a:ext uri="{FF2B5EF4-FFF2-40B4-BE49-F238E27FC236}">
                <a16:creationId xmlns:a16="http://schemas.microsoft.com/office/drawing/2014/main" id="{156EDC14-B1A9-F97F-AF5D-D81D98420FF3}"/>
              </a:ext>
            </a:extLst>
          </p:cNvPr>
          <p:cNvCxnSpPr>
            <a:cxnSpLocks/>
            <a:stCxn id="54" idx="3"/>
            <a:endCxn id="7" idx="1"/>
          </p:cNvCxnSpPr>
          <p:nvPr/>
        </p:nvCxnSpPr>
        <p:spPr>
          <a:xfrm>
            <a:off x="4207602" y="328822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41252" y="333384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9392778" y="263586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8269516" y="527794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173093" y="4074736"/>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495175" y="4085734"/>
            <a:ext cx="402996" cy="402996"/>
          </a:xfrm>
          <a:prstGeom prst="rect">
            <a:avLst/>
          </a:prstGeom>
        </p:spPr>
      </p:pic>
      <p:pic>
        <p:nvPicPr>
          <p:cNvPr id="58" name="グラフィックス 57" descr="ドキュメント 枠線">
            <a:extLst>
              <a:ext uri="{FF2B5EF4-FFF2-40B4-BE49-F238E27FC236}">
                <a16:creationId xmlns:a16="http://schemas.microsoft.com/office/drawing/2014/main" id="{77D5BA8A-A23E-E14D-B859-59A8C1B62176}"/>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0826684" y="4087305"/>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1112276" y="417614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10133812" y="449628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1030" name="コネクタ: カギ線 1029">
            <a:extLst>
              <a:ext uri="{FF2B5EF4-FFF2-40B4-BE49-F238E27FC236}">
                <a16:creationId xmlns:a16="http://schemas.microsoft.com/office/drawing/2014/main" id="{AA140977-D5A0-637B-E475-24A6C1C3870F}"/>
              </a:ext>
            </a:extLst>
          </p:cNvPr>
          <p:cNvCxnSpPr>
            <a:cxnSpLocks/>
            <a:stCxn id="44" idx="3"/>
            <a:endCxn id="38" idx="2"/>
          </p:cNvCxnSpPr>
          <p:nvPr/>
        </p:nvCxnSpPr>
        <p:spPr>
          <a:xfrm flipV="1">
            <a:off x="2529216" y="4129983"/>
            <a:ext cx="566321" cy="866361"/>
          </a:xfrm>
          <a:prstGeom prst="bentConnector3">
            <a:avLst>
              <a:gd name="adj1" fmla="val 61652"/>
            </a:avLst>
          </a:prstGeom>
          <a:ln w="19050">
            <a:solidFill>
              <a:srgbClr val="7030A0"/>
            </a:solidFill>
            <a:headEnd type="none" w="lg"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3723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descr="テキスト&#10;&#10;自動的に生成された説明">
            <a:extLst>
              <a:ext uri="{FF2B5EF4-FFF2-40B4-BE49-F238E27FC236}">
                <a16:creationId xmlns:a16="http://schemas.microsoft.com/office/drawing/2014/main" id="{81214E85-6813-00E3-45CE-534FF43ACF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601"/>
            <a:ext cx="12192000" cy="6832798"/>
          </a:xfrm>
          <a:prstGeom prst="rect">
            <a:avLst/>
          </a:prstGeom>
        </p:spPr>
      </p:pic>
    </p:spTree>
    <p:extLst>
      <p:ext uri="{BB962C8B-B14F-4D97-AF65-F5344CB8AC3E}">
        <p14:creationId xmlns:p14="http://schemas.microsoft.com/office/powerpoint/2010/main" val="41105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EFC5B664-7411-6FA8-4720-00A19622DC82}"/>
              </a:ext>
            </a:extLst>
          </p:cNvPr>
          <p:cNvSpPr/>
          <p:nvPr/>
        </p:nvSpPr>
        <p:spPr>
          <a:xfrm>
            <a:off x="4354903" y="2933820"/>
            <a:ext cx="1529751" cy="675140"/>
          </a:xfrm>
          <a:prstGeom prst="rect">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6" name="Picture 2" descr="openai&quot; Icon - Download for free – Iconduck">
            <a:extLst>
              <a:ext uri="{FF2B5EF4-FFF2-40B4-BE49-F238E27FC236}">
                <a16:creationId xmlns:a16="http://schemas.microsoft.com/office/drawing/2014/main" id="{AC36807A-80C5-E837-1E75-4266A73C55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17960" y="4822338"/>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コネクタ: カギ線 12">
            <a:extLst>
              <a:ext uri="{FF2B5EF4-FFF2-40B4-BE49-F238E27FC236}">
                <a16:creationId xmlns:a16="http://schemas.microsoft.com/office/drawing/2014/main" id="{CD72461D-C10C-6F4B-BDCD-9C5AB5923602}"/>
              </a:ext>
            </a:extLst>
          </p:cNvPr>
          <p:cNvCxnSpPr>
            <a:cxnSpLocks/>
            <a:stCxn id="7" idx="3"/>
            <a:endCxn id="1026" idx="1"/>
          </p:cNvCxnSpPr>
          <p:nvPr/>
        </p:nvCxnSpPr>
        <p:spPr>
          <a:xfrm>
            <a:off x="5884654" y="3271390"/>
            <a:ext cx="2233306" cy="183300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a:extLst>
              <a:ext uri="{FF2B5EF4-FFF2-40B4-BE49-F238E27FC236}">
                <a16:creationId xmlns:a16="http://schemas.microsoft.com/office/drawing/2014/main" id="{5992A07E-106C-E065-F082-ACCF772A03B1}"/>
              </a:ext>
            </a:extLst>
          </p:cNvPr>
          <p:cNvSpPr/>
          <p:nvPr/>
        </p:nvSpPr>
        <p:spPr>
          <a:xfrm>
            <a:off x="4212077" y="573932"/>
            <a:ext cx="7902102" cy="5282118"/>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BD63DD4D-3D8F-F5FA-3DA4-B39D2DDD6101}"/>
              </a:ext>
            </a:extLst>
          </p:cNvPr>
          <p:cNvSpPr txBox="1"/>
          <p:nvPr/>
        </p:nvSpPr>
        <p:spPr>
          <a:xfrm>
            <a:off x="4283478" y="2647848"/>
            <a:ext cx="1806038"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バックエンドプログラム</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28" name="グラフィックス 27">
            <a:extLst>
              <a:ext uri="{FF2B5EF4-FFF2-40B4-BE49-F238E27FC236}">
                <a16:creationId xmlns:a16="http://schemas.microsoft.com/office/drawing/2014/main" id="{40B882F5-E7B1-5588-C69F-5B66BDB9234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09571" y="1953727"/>
            <a:ext cx="624969" cy="624969"/>
          </a:xfrm>
          <a:prstGeom prst="rect">
            <a:avLst/>
          </a:prstGeom>
        </p:spPr>
      </p:pic>
      <p:cxnSp>
        <p:nvCxnSpPr>
          <p:cNvPr id="34" name="コネクタ: カギ線 33">
            <a:extLst>
              <a:ext uri="{FF2B5EF4-FFF2-40B4-BE49-F238E27FC236}">
                <a16:creationId xmlns:a16="http://schemas.microsoft.com/office/drawing/2014/main" id="{BEBEF0CF-406E-2DC1-E659-0C54442075BA}"/>
              </a:ext>
            </a:extLst>
          </p:cNvPr>
          <p:cNvCxnSpPr>
            <a:cxnSpLocks/>
            <a:stCxn id="7" idx="3"/>
            <a:endCxn id="28" idx="1"/>
          </p:cNvCxnSpPr>
          <p:nvPr/>
        </p:nvCxnSpPr>
        <p:spPr>
          <a:xfrm flipV="1">
            <a:off x="5884654" y="2266212"/>
            <a:ext cx="2224917" cy="1005178"/>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24" name="グラフィックス 1023">
            <a:extLst>
              <a:ext uri="{FF2B5EF4-FFF2-40B4-BE49-F238E27FC236}">
                <a16:creationId xmlns:a16="http://schemas.microsoft.com/office/drawing/2014/main" id="{E75518EC-3C38-93B2-BDDE-3F2AEA9D5A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19980" y="2939505"/>
            <a:ext cx="635454" cy="635454"/>
          </a:xfrm>
          <a:prstGeom prst="rect">
            <a:avLst/>
          </a:prstGeom>
        </p:spPr>
      </p:pic>
      <p:cxnSp>
        <p:nvCxnSpPr>
          <p:cNvPr id="1040" name="コネクタ: カギ線 1039">
            <a:extLst>
              <a:ext uri="{FF2B5EF4-FFF2-40B4-BE49-F238E27FC236}">
                <a16:creationId xmlns:a16="http://schemas.microsoft.com/office/drawing/2014/main" id="{C8BEDE6D-7CCF-5D31-87D8-32B59F7E3C8D}"/>
              </a:ext>
            </a:extLst>
          </p:cNvPr>
          <p:cNvCxnSpPr>
            <a:cxnSpLocks/>
            <a:stCxn id="1024" idx="2"/>
            <a:endCxn id="18" idx="3"/>
          </p:cNvCxnSpPr>
          <p:nvPr/>
        </p:nvCxnSpPr>
        <p:spPr>
          <a:xfrm rot="5400000">
            <a:off x="10506527" y="2999805"/>
            <a:ext cx="156027" cy="130633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20009D21-DE9E-D31E-5A54-E93AC3070882}"/>
              </a:ext>
            </a:extLst>
          </p:cNvPr>
          <p:cNvSpPr txBox="1"/>
          <p:nvPr/>
        </p:nvSpPr>
        <p:spPr>
          <a:xfrm>
            <a:off x="9941667" y="703832"/>
            <a:ext cx="2091447" cy="64633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学術論文</a:t>
            </a:r>
            <a:br>
              <a:rPr kumimoji="1" lang="en-US" altLang="ja-JP" sz="12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機密性の高い</a:t>
            </a:r>
            <a:br>
              <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br>
            <a:r>
              <a:rPr kumimoji="1" lang="ja-JP" altLang="en-US"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rPr>
              <a:t>独自のデータなど</a:t>
            </a:r>
            <a:endParaRPr kumimoji="1" lang="en-US" altLang="ja-JP" sz="1200" b="0" i="0" u="none" strike="noStrike" kern="1200" cap="none" spc="0" normalizeH="0" baseline="0" noProof="0" dirty="0">
              <a:ln>
                <a:noFill/>
              </a:ln>
              <a:solidFill>
                <a:schemeClr val="tx2">
                  <a:lumMod val="60000"/>
                  <a:lumOff val="40000"/>
                </a:scheme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2" name="Picture 8" descr="The Python Logo | Python Software Foundation">
            <a:extLst>
              <a:ext uri="{FF2B5EF4-FFF2-40B4-BE49-F238E27FC236}">
                <a16:creationId xmlns:a16="http://schemas.microsoft.com/office/drawing/2014/main" id="{A254B5C4-30A5-28D7-401F-66D340E1C2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8958" y="3074699"/>
            <a:ext cx="1271150" cy="429357"/>
          </a:xfrm>
          <a:prstGeom prst="rect">
            <a:avLst/>
          </a:prstGeom>
          <a:noFill/>
          <a:extLst>
            <a:ext uri="{909E8E84-426E-40DD-AFC4-6F175D3DCCD1}">
              <a14:hiddenFill xmlns:a14="http://schemas.microsoft.com/office/drawing/2010/main">
                <a:solidFill>
                  <a:srgbClr val="FFFFFF"/>
                </a:solidFill>
              </a14:hiddenFill>
            </a:ext>
          </a:extLst>
        </p:spPr>
      </p:pic>
      <p:pic>
        <p:nvPicPr>
          <p:cNvPr id="18" name="グラフィックス 17">
            <a:extLst>
              <a:ext uri="{FF2B5EF4-FFF2-40B4-BE49-F238E27FC236}">
                <a16:creationId xmlns:a16="http://schemas.microsoft.com/office/drawing/2014/main" id="{42D1BC7C-1419-22CC-B0CC-40FC717F5A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90018" y="3460309"/>
            <a:ext cx="541354" cy="541354"/>
          </a:xfrm>
          <a:prstGeom prst="rect">
            <a:avLst/>
          </a:prstGeom>
        </p:spPr>
      </p:pic>
      <p:cxnSp>
        <p:nvCxnSpPr>
          <p:cNvPr id="31" name="コネクタ: カギ線 30">
            <a:extLst>
              <a:ext uri="{FF2B5EF4-FFF2-40B4-BE49-F238E27FC236}">
                <a16:creationId xmlns:a16="http://schemas.microsoft.com/office/drawing/2014/main" id="{9DC4AD61-243E-5987-3463-47CA52ADA636}"/>
              </a:ext>
            </a:extLst>
          </p:cNvPr>
          <p:cNvCxnSpPr>
            <a:cxnSpLocks/>
            <a:stCxn id="28" idx="3"/>
            <a:endCxn id="18" idx="0"/>
          </p:cNvCxnSpPr>
          <p:nvPr/>
        </p:nvCxnSpPr>
        <p:spPr>
          <a:xfrm>
            <a:off x="8734540" y="2266212"/>
            <a:ext cx="926155" cy="1194097"/>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50" name="テキスト ボックス 49">
            <a:extLst>
              <a:ext uri="{FF2B5EF4-FFF2-40B4-BE49-F238E27FC236}">
                <a16:creationId xmlns:a16="http://schemas.microsoft.com/office/drawing/2014/main" id="{6E17F9D7-77F1-146A-E20E-AC049A87888C}"/>
              </a:ext>
            </a:extLst>
          </p:cNvPr>
          <p:cNvSpPr txBox="1"/>
          <p:nvPr/>
        </p:nvSpPr>
        <p:spPr>
          <a:xfrm>
            <a:off x="7611278" y="5404403"/>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2" name="グラフィックス 51" descr="ドキュメント 枠線">
            <a:extLst>
              <a:ext uri="{FF2B5EF4-FFF2-40B4-BE49-F238E27FC236}">
                <a16:creationId xmlns:a16="http://schemas.microsoft.com/office/drawing/2014/main" id="{67B387D7-B978-7ED8-FCBF-52558638E22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553766" y="4045553"/>
            <a:ext cx="402996" cy="402996"/>
          </a:xfrm>
          <a:prstGeom prst="rect">
            <a:avLst/>
          </a:prstGeom>
        </p:spPr>
      </p:pic>
      <p:pic>
        <p:nvPicPr>
          <p:cNvPr id="53" name="グラフィックス 52" descr="ドキュメント 枠線">
            <a:extLst>
              <a:ext uri="{FF2B5EF4-FFF2-40B4-BE49-F238E27FC236}">
                <a16:creationId xmlns:a16="http://schemas.microsoft.com/office/drawing/2014/main" id="{CC981ED5-F8DE-771A-CECB-049DCF970F1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875848" y="4056551"/>
            <a:ext cx="402996" cy="402996"/>
          </a:xfrm>
          <a:prstGeom prst="rect">
            <a:avLst/>
          </a:prstGeom>
        </p:spPr>
      </p:pic>
      <p:sp>
        <p:nvSpPr>
          <p:cNvPr id="59" name="テキスト ボックス 58">
            <a:extLst>
              <a:ext uri="{FF2B5EF4-FFF2-40B4-BE49-F238E27FC236}">
                <a16:creationId xmlns:a16="http://schemas.microsoft.com/office/drawing/2014/main" id="{861DFCB5-615B-ACA0-FAE5-B4CB3AE72807}"/>
              </a:ext>
            </a:extLst>
          </p:cNvPr>
          <p:cNvSpPr txBox="1"/>
          <p:nvPr/>
        </p:nvSpPr>
        <p:spPr>
          <a:xfrm>
            <a:off x="10191391" y="413723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60" name="テキスト ボックス 59">
            <a:extLst>
              <a:ext uri="{FF2B5EF4-FFF2-40B4-BE49-F238E27FC236}">
                <a16:creationId xmlns:a16="http://schemas.microsoft.com/office/drawing/2014/main" id="{C6E292D0-E9A8-3EA4-6891-E550B3A01CD1}"/>
              </a:ext>
            </a:extLst>
          </p:cNvPr>
          <p:cNvSpPr txBox="1"/>
          <p:nvPr/>
        </p:nvSpPr>
        <p:spPr>
          <a:xfrm>
            <a:off x="9339388" y="4515743"/>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cxnSp>
        <p:nvCxnSpPr>
          <p:cNvPr id="9" name="コネクタ: カギ線 8">
            <a:extLst>
              <a:ext uri="{FF2B5EF4-FFF2-40B4-BE49-F238E27FC236}">
                <a16:creationId xmlns:a16="http://schemas.microsoft.com/office/drawing/2014/main" id="{67AC5D29-381E-6D14-BEE4-FE1C3B385E07}"/>
              </a:ext>
            </a:extLst>
          </p:cNvPr>
          <p:cNvCxnSpPr>
            <a:cxnSpLocks/>
          </p:cNvCxnSpPr>
          <p:nvPr/>
        </p:nvCxnSpPr>
        <p:spPr>
          <a:xfrm flipV="1">
            <a:off x="2222574" y="3222752"/>
            <a:ext cx="212260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4" name="図 43">
            <a:extLst>
              <a:ext uri="{FF2B5EF4-FFF2-40B4-BE49-F238E27FC236}">
                <a16:creationId xmlns:a16="http://schemas.microsoft.com/office/drawing/2014/main" id="{9745E555-12C2-5199-676B-584D005AC3D4}"/>
              </a:ext>
            </a:extLst>
          </p:cNvPr>
          <p:cNvPicPr>
            <a:picLocks noChangeAspect="1"/>
          </p:cNvPicPr>
          <p:nvPr/>
        </p:nvPicPr>
        <p:blipFill rotWithShape="1">
          <a:blip r:embed="rId13"/>
          <a:srcRect l="520" t="7657" r="7921" b="1386"/>
          <a:stretch/>
        </p:blipFill>
        <p:spPr>
          <a:xfrm>
            <a:off x="144354" y="2688018"/>
            <a:ext cx="2087948" cy="11667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9" name="テキスト ボックス 48">
            <a:extLst>
              <a:ext uri="{FF2B5EF4-FFF2-40B4-BE49-F238E27FC236}">
                <a16:creationId xmlns:a16="http://schemas.microsoft.com/office/drawing/2014/main" id="{EE9B0AF3-82E7-DBA9-6584-C4483B121462}"/>
              </a:ext>
            </a:extLst>
          </p:cNvPr>
          <p:cNvSpPr txBox="1"/>
          <p:nvPr/>
        </p:nvSpPr>
        <p:spPr>
          <a:xfrm>
            <a:off x="282499" y="2136476"/>
            <a:ext cx="1897811" cy="461665"/>
          </a:xfrm>
          <a:prstGeom prst="rect">
            <a:avLst/>
          </a:prstGeom>
          <a:noFill/>
        </p:spPr>
        <p:txBody>
          <a:bodyPr wrap="square" rtlCol="0">
            <a:spAutoFit/>
          </a:bodyPr>
          <a:lstStyle/>
          <a:p>
            <a:pPr algn="ctr"/>
            <a:r>
              <a:rPr kumimoji="1" lang="ja-JP" altLang="en-US" sz="1200" dirty="0">
                <a:latin typeface="Yu Gothic UI Semibold" panose="020B0700000000000000" pitchFamily="50" charset="-128"/>
                <a:ea typeface="Yu Gothic UI Semibold" panose="020B0700000000000000" pitchFamily="50" charset="-128"/>
              </a:rPr>
              <a:t>学術論文に基づいた情報をベースにした</a:t>
            </a:r>
            <a:r>
              <a:rPr lang="en-US" altLang="ja-JP" sz="1200" dirty="0">
                <a:latin typeface="Yu Gothic UI Semibold" panose="020B0700000000000000" pitchFamily="50" charset="-128"/>
                <a:ea typeface="Yu Gothic UI Semibold" panose="020B0700000000000000" pitchFamily="50" charset="-128"/>
              </a:rPr>
              <a:t>AI</a:t>
            </a:r>
            <a:r>
              <a:rPr lang="ja-JP" altLang="en-US" sz="1200" dirty="0">
                <a:latin typeface="Yu Gothic UI Semibold" panose="020B0700000000000000" pitchFamily="50" charset="-128"/>
                <a:ea typeface="Yu Gothic UI Semibold" panose="020B0700000000000000" pitchFamily="50" charset="-128"/>
              </a:rPr>
              <a:t>チャット</a:t>
            </a:r>
            <a:endParaRPr kumimoji="1" lang="en-US" altLang="ja-JP" sz="1200" dirty="0">
              <a:latin typeface="Yu Gothic UI Semibold" panose="020B0700000000000000" pitchFamily="50" charset="-128"/>
              <a:ea typeface="Yu Gothic UI Semibold" panose="020B0700000000000000" pitchFamily="50" charset="-128"/>
            </a:endParaRPr>
          </a:p>
        </p:txBody>
      </p:sp>
      <p:pic>
        <p:nvPicPr>
          <p:cNvPr id="61" name="図 60">
            <a:extLst>
              <a:ext uri="{FF2B5EF4-FFF2-40B4-BE49-F238E27FC236}">
                <a16:creationId xmlns:a16="http://schemas.microsoft.com/office/drawing/2014/main" id="{ED6749F1-F842-87C7-2DB1-04A65EE60CCA}"/>
              </a:ext>
            </a:extLst>
          </p:cNvPr>
          <p:cNvPicPr>
            <a:picLocks noChangeAspect="1"/>
          </p:cNvPicPr>
          <p:nvPr/>
        </p:nvPicPr>
        <p:blipFill rotWithShape="1">
          <a:blip r:embed="rId14"/>
          <a:srcRect l="64671" t="35604" r="4440" b="55427"/>
          <a:stretch/>
        </p:blipFill>
        <p:spPr>
          <a:xfrm>
            <a:off x="2383277" y="2821020"/>
            <a:ext cx="1731524" cy="321013"/>
          </a:xfrm>
          <a:prstGeom prst="rect">
            <a:avLst/>
          </a:prstGeom>
        </p:spPr>
      </p:pic>
      <p:cxnSp>
        <p:nvCxnSpPr>
          <p:cNvPr id="1035" name="コネクタ: カギ線 1034">
            <a:extLst>
              <a:ext uri="{FF2B5EF4-FFF2-40B4-BE49-F238E27FC236}">
                <a16:creationId xmlns:a16="http://schemas.microsoft.com/office/drawing/2014/main" id="{57E99D55-D07E-E515-7368-4EA67DD9179F}"/>
              </a:ext>
            </a:extLst>
          </p:cNvPr>
          <p:cNvCxnSpPr>
            <a:cxnSpLocks/>
          </p:cNvCxnSpPr>
          <p:nvPr/>
        </p:nvCxnSpPr>
        <p:spPr>
          <a:xfrm rot="10800000">
            <a:off x="2287427" y="3443247"/>
            <a:ext cx="2064081"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45" name="テキスト ボックス 1044">
            <a:extLst>
              <a:ext uri="{FF2B5EF4-FFF2-40B4-BE49-F238E27FC236}">
                <a16:creationId xmlns:a16="http://schemas.microsoft.com/office/drawing/2014/main" id="{8488F53D-8FBD-D11B-495D-AB20C28F8F62}"/>
              </a:ext>
            </a:extLst>
          </p:cNvPr>
          <p:cNvSpPr txBox="1"/>
          <p:nvPr/>
        </p:nvSpPr>
        <p:spPr>
          <a:xfrm>
            <a:off x="7997142" y="4564583"/>
            <a:ext cx="88745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GPT</a:t>
            </a: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モデル</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7" name="テキスト ボックス 1046">
            <a:extLst>
              <a:ext uri="{FF2B5EF4-FFF2-40B4-BE49-F238E27FC236}">
                <a16:creationId xmlns:a16="http://schemas.microsoft.com/office/drawing/2014/main" id="{2CB7290C-C3BD-E94B-69FD-85F0C59A9C5C}"/>
              </a:ext>
            </a:extLst>
          </p:cNvPr>
          <p:cNvSpPr txBox="1"/>
          <p:nvPr/>
        </p:nvSpPr>
        <p:spPr>
          <a:xfrm>
            <a:off x="7916078" y="1779228"/>
            <a:ext cx="103661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ナレッジ検索</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48" name="吹き出し: 四角形 1047">
            <a:extLst>
              <a:ext uri="{FF2B5EF4-FFF2-40B4-BE49-F238E27FC236}">
                <a16:creationId xmlns:a16="http://schemas.microsoft.com/office/drawing/2014/main" id="{6BF95266-A6A0-5E27-CB4E-B6FA0D869A2E}"/>
              </a:ext>
            </a:extLst>
          </p:cNvPr>
          <p:cNvSpPr/>
          <p:nvPr/>
        </p:nvSpPr>
        <p:spPr>
          <a:xfrm>
            <a:off x="6335950" y="1177046"/>
            <a:ext cx="1896894" cy="593387"/>
          </a:xfrm>
          <a:prstGeom prst="wedgeRectCallout">
            <a:avLst>
              <a:gd name="adj1" fmla="val 15065"/>
              <a:gd name="adj2" fmla="val 806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F6BAF898-C2C6-98F6-FC07-2D2AE4860CE6}"/>
              </a:ext>
            </a:extLst>
          </p:cNvPr>
          <p:cNvSpPr txBox="1"/>
          <p:nvPr/>
        </p:nvSpPr>
        <p:spPr>
          <a:xfrm>
            <a:off x="6365530" y="1244772"/>
            <a:ext cx="1897811"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質問</a:t>
            </a:r>
            <a:r>
              <a:rPr kumimoji="1" lang="en-US" altLang="ja-JP" sz="1200" dirty="0">
                <a:latin typeface="Yu Gothic UI Semibold" panose="020B0700000000000000" pitchFamily="50" charset="-128"/>
                <a:ea typeface="Yu Gothic UI Semibold" panose="020B0700000000000000" pitchFamily="50" charset="-128"/>
              </a:rPr>
              <a:t>/</a:t>
            </a:r>
            <a:r>
              <a:rPr kumimoji="1" lang="ja-JP" altLang="en-US" sz="1200" dirty="0">
                <a:latin typeface="Yu Gothic UI Semibold" panose="020B0700000000000000" pitchFamily="50" charset="-128"/>
                <a:ea typeface="Yu Gothic UI Semibold" panose="020B0700000000000000" pitchFamily="50" charset="-128"/>
              </a:rPr>
              <a:t>過去のチャット履歴をもとに検索クエリを生成</a:t>
            </a:r>
          </a:p>
        </p:txBody>
      </p:sp>
      <p:sp>
        <p:nvSpPr>
          <p:cNvPr id="1049" name="吹き出し: 四角形 1048">
            <a:extLst>
              <a:ext uri="{FF2B5EF4-FFF2-40B4-BE49-F238E27FC236}">
                <a16:creationId xmlns:a16="http://schemas.microsoft.com/office/drawing/2014/main" id="{BA0F4DB2-B8AF-AA55-C9B9-B872ABD1AB02}"/>
              </a:ext>
            </a:extLst>
          </p:cNvPr>
          <p:cNvSpPr/>
          <p:nvPr/>
        </p:nvSpPr>
        <p:spPr>
          <a:xfrm>
            <a:off x="7143345" y="3800271"/>
            <a:ext cx="1806102" cy="593387"/>
          </a:xfrm>
          <a:prstGeom prst="wedgeRectCallout">
            <a:avLst>
              <a:gd name="adj1" fmla="val 13526"/>
              <a:gd name="adj2" fmla="val 82270"/>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テキスト ボックス 1032">
            <a:extLst>
              <a:ext uri="{FF2B5EF4-FFF2-40B4-BE49-F238E27FC236}">
                <a16:creationId xmlns:a16="http://schemas.microsoft.com/office/drawing/2014/main" id="{8CBC43E1-F4AC-849A-7469-4609A0A06875}"/>
              </a:ext>
            </a:extLst>
          </p:cNvPr>
          <p:cNvSpPr txBox="1"/>
          <p:nvPr/>
        </p:nvSpPr>
        <p:spPr>
          <a:xfrm>
            <a:off x="7211438" y="3877727"/>
            <a:ext cx="1690685"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検索結果をもとに</a:t>
            </a:r>
            <a:endParaRPr kumimoji="1" lang="en-US" altLang="ja-JP" sz="1200" dirty="0">
              <a:latin typeface="Yu Gothic UI Semibold" panose="020B0700000000000000" pitchFamily="50" charset="-128"/>
              <a:ea typeface="Yu Gothic UI Semibold" panose="020B0700000000000000" pitchFamily="50" charset="-128"/>
            </a:endParaRPr>
          </a:p>
          <a:p>
            <a:pPr algn="l"/>
            <a:r>
              <a:rPr lang="ja-JP" altLang="en-US" sz="1200" dirty="0">
                <a:latin typeface="Yu Gothic UI Semibold" panose="020B0700000000000000" pitchFamily="50" charset="-128"/>
                <a:ea typeface="Yu Gothic UI Semibold" panose="020B0700000000000000" pitchFamily="50" charset="-128"/>
              </a:rPr>
              <a:t>自然言語で回答を作成</a:t>
            </a:r>
            <a:endParaRPr kumimoji="1" lang="ja-JP" altLang="en-US" sz="1200" dirty="0">
              <a:latin typeface="Yu Gothic UI Semibold" panose="020B0700000000000000" pitchFamily="50" charset="-128"/>
              <a:ea typeface="Yu Gothic UI Semibold" panose="020B0700000000000000" pitchFamily="50" charset="-128"/>
            </a:endParaRPr>
          </a:p>
        </p:txBody>
      </p:sp>
      <p:sp>
        <p:nvSpPr>
          <p:cNvPr id="1050" name="吹き出し: 四角形 1049">
            <a:extLst>
              <a:ext uri="{FF2B5EF4-FFF2-40B4-BE49-F238E27FC236}">
                <a16:creationId xmlns:a16="http://schemas.microsoft.com/office/drawing/2014/main" id="{61918D37-3615-F557-89A0-F6D1281FD813}"/>
              </a:ext>
            </a:extLst>
          </p:cNvPr>
          <p:cNvSpPr/>
          <p:nvPr/>
        </p:nvSpPr>
        <p:spPr>
          <a:xfrm>
            <a:off x="10635574" y="3855396"/>
            <a:ext cx="1284051" cy="473412"/>
          </a:xfrm>
          <a:prstGeom prst="wedgeRectCallout">
            <a:avLst>
              <a:gd name="adj1" fmla="val 4269"/>
              <a:gd name="adj2" fmla="val -89136"/>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4" name="テキスト ボックス 1043">
            <a:extLst>
              <a:ext uri="{FF2B5EF4-FFF2-40B4-BE49-F238E27FC236}">
                <a16:creationId xmlns:a16="http://schemas.microsoft.com/office/drawing/2014/main" id="{498B4D2D-9EA8-6FC2-CA89-D9119D5464B0}"/>
              </a:ext>
            </a:extLst>
          </p:cNvPr>
          <p:cNvSpPr txBox="1"/>
          <p:nvPr/>
        </p:nvSpPr>
        <p:spPr>
          <a:xfrm>
            <a:off x="10657357" y="3877727"/>
            <a:ext cx="1223360" cy="461665"/>
          </a:xfrm>
          <a:prstGeom prst="rect">
            <a:avLst/>
          </a:prstGeom>
          <a:noFill/>
        </p:spPr>
        <p:txBody>
          <a:bodyPr wrap="square" rtlCol="0">
            <a:spAutoFit/>
          </a:bodyPr>
          <a:lstStyle/>
          <a:p>
            <a:pPr algn="l"/>
            <a:r>
              <a:rPr kumimoji="1" lang="ja-JP" altLang="en-US" sz="1200" dirty="0">
                <a:latin typeface="Yu Gothic UI Semibold" panose="020B0700000000000000" pitchFamily="50" charset="-128"/>
                <a:ea typeface="Yu Gothic UI Semibold" panose="020B0700000000000000" pitchFamily="50" charset="-128"/>
              </a:rPr>
              <a:t>情報をテキストとして抽出</a:t>
            </a:r>
          </a:p>
        </p:txBody>
      </p:sp>
      <p:pic>
        <p:nvPicPr>
          <p:cNvPr id="1054" name="Picture 2" descr="App Service の料金 | Microsoft Azure">
            <a:extLst>
              <a:ext uri="{FF2B5EF4-FFF2-40B4-BE49-F238E27FC236}">
                <a16:creationId xmlns:a16="http://schemas.microsoft.com/office/drawing/2014/main" id="{DFBA8350-6F85-2178-6AFA-1C01B8886C0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124528" y="742038"/>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3" name="図 2">
            <a:extLst>
              <a:ext uri="{FF2B5EF4-FFF2-40B4-BE49-F238E27FC236}">
                <a16:creationId xmlns:a16="http://schemas.microsoft.com/office/drawing/2014/main" id="{1CC7E4BF-506E-AD05-FECB-18677195423C}"/>
              </a:ext>
            </a:extLst>
          </p:cNvPr>
          <p:cNvPicPr>
            <a:picLocks noChangeAspect="1"/>
          </p:cNvPicPr>
          <p:nvPr/>
        </p:nvPicPr>
        <p:blipFill rotWithShape="1">
          <a:blip r:embed="rId16"/>
          <a:srcRect l="2691" t="34959" r="62187" b="39512"/>
          <a:stretch/>
        </p:blipFill>
        <p:spPr>
          <a:xfrm>
            <a:off x="1795346" y="3992137"/>
            <a:ext cx="3813717" cy="1750742"/>
          </a:xfrm>
          <a:prstGeom prst="rect">
            <a:avLst/>
          </a:prstGeom>
        </p:spPr>
      </p:pic>
      <p:pic>
        <p:nvPicPr>
          <p:cNvPr id="4" name="図 3">
            <a:extLst>
              <a:ext uri="{FF2B5EF4-FFF2-40B4-BE49-F238E27FC236}">
                <a16:creationId xmlns:a16="http://schemas.microsoft.com/office/drawing/2014/main" id="{B170ABA3-B1C9-8189-F157-0CE951C3D446}"/>
              </a:ext>
            </a:extLst>
          </p:cNvPr>
          <p:cNvPicPr>
            <a:picLocks noChangeAspect="1"/>
          </p:cNvPicPr>
          <p:nvPr/>
        </p:nvPicPr>
        <p:blipFill rotWithShape="1">
          <a:blip r:embed="rId17"/>
          <a:srcRect l="2432" r="1"/>
          <a:stretch/>
        </p:blipFill>
        <p:spPr>
          <a:xfrm>
            <a:off x="10228083" y="1385741"/>
            <a:ext cx="1621497" cy="144230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4" name="Picture 2" descr="Adobe Acrobat Reader: Edit PDF - Google Play のアプリ">
            <a:extLst>
              <a:ext uri="{FF2B5EF4-FFF2-40B4-BE49-F238E27FC236}">
                <a16:creationId xmlns:a16="http://schemas.microsoft.com/office/drawing/2014/main" id="{8576A2BA-30BD-A087-5783-95077575C19B}"/>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704973" y="1187451"/>
            <a:ext cx="330064" cy="330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5325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Tree>
    <p:extLst>
      <p:ext uri="{BB962C8B-B14F-4D97-AF65-F5344CB8AC3E}">
        <p14:creationId xmlns:p14="http://schemas.microsoft.com/office/powerpoint/2010/main" val="106391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730729" y="3011642"/>
            <a:ext cx="1441869" cy="1358657"/>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9334320" y="4495938"/>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750790"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8991" y="4664635"/>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7" idx="1"/>
          </p:cNvCxnSpPr>
          <p:nvPr/>
        </p:nvCxnSpPr>
        <p:spPr>
          <a:xfrm>
            <a:off x="7172598" y="3690971"/>
            <a:ext cx="1176522" cy="125572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652463" y="2523498"/>
            <a:ext cx="1606716"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579187" y="2210103"/>
            <a:ext cx="3133643"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2363345"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43169" y="1757716"/>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032" idx="1"/>
          </p:cNvCxnSpPr>
          <p:nvPr/>
        </p:nvCxnSpPr>
        <p:spPr>
          <a:xfrm flipV="1">
            <a:off x="7172598" y="2070200"/>
            <a:ext cx="1176522" cy="162077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8314698" y="1696025"/>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14911"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940271" y="2332226"/>
            <a:ext cx="635454" cy="635454"/>
          </a:xfrm>
          <a:prstGeom prst="rect">
            <a:avLst/>
          </a:prstGeom>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538747" y="2538239"/>
            <a:ext cx="289811" cy="114869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41073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480129" y="3458980"/>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2535441"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691"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774464"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3171789" y="4137881"/>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751087" y="374085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4" name="テキスト ボックス 33">
            <a:extLst>
              <a:ext uri="{FF2B5EF4-FFF2-40B4-BE49-F238E27FC236}">
                <a16:creationId xmlns:a16="http://schemas.microsoft.com/office/drawing/2014/main" id="{46CA1631-1ABA-A777-035B-AECBFF2071F5}"/>
              </a:ext>
            </a:extLst>
          </p:cNvPr>
          <p:cNvSpPr txBox="1"/>
          <p:nvPr/>
        </p:nvSpPr>
        <p:spPr>
          <a:xfrm>
            <a:off x="3509245"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848765"/>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6043569"/>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485067"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331648"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271600"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444357"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981558"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5"/>
          <a:stretch>
            <a:fillRect/>
          </a:stretch>
        </p:blipFill>
        <p:spPr>
          <a:xfrm>
            <a:off x="805579"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996439"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014818" y="2994252"/>
            <a:ext cx="800093"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1027" idx="1"/>
          </p:cNvCxnSpPr>
          <p:nvPr/>
        </p:nvCxnSpPr>
        <p:spPr>
          <a:xfrm>
            <a:off x="3282998" y="2996394"/>
            <a:ext cx="1116426" cy="694576"/>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567951" y="2986814"/>
            <a:ext cx="541354" cy="541354"/>
          </a:xfrm>
          <a:prstGeom prst="rect">
            <a:avLst/>
          </a:prstGeom>
        </p:spPr>
      </p:pic>
      <p:sp>
        <p:nvSpPr>
          <p:cNvPr id="49" name="テキスト ボックス 48">
            <a:extLst>
              <a:ext uri="{FF2B5EF4-FFF2-40B4-BE49-F238E27FC236}">
                <a16:creationId xmlns:a16="http://schemas.microsoft.com/office/drawing/2014/main" id="{10D87108-7123-2735-3A05-97B3441831FB}"/>
              </a:ext>
            </a:extLst>
          </p:cNvPr>
          <p:cNvSpPr txBox="1"/>
          <p:nvPr/>
        </p:nvSpPr>
        <p:spPr>
          <a:xfrm>
            <a:off x="9142309" y="522757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9805709" y="3670225"/>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127791" y="3681223"/>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459300" y="3682794"/>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830157" y="3771636"/>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9766428" y="4091777"/>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223737" y="943583"/>
            <a:ext cx="11780195" cy="490518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988242"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546625" y="2908131"/>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6155930"/>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822825"/>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DAAC0F0-165A-E411-8149-31B6227897A1}"/>
              </a:ext>
            </a:extLst>
          </p:cNvPr>
          <p:cNvSpPr/>
          <p:nvPr/>
        </p:nvSpPr>
        <p:spPr>
          <a:xfrm>
            <a:off x="4174373" y="1161033"/>
            <a:ext cx="7706290" cy="4593499"/>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 name="テキスト ボックス 2">
            <a:extLst>
              <a:ext uri="{FF2B5EF4-FFF2-40B4-BE49-F238E27FC236}">
                <a16:creationId xmlns:a16="http://schemas.microsoft.com/office/drawing/2014/main" id="{9F1B3E15-CBA9-A078-F6B2-74FF2B801AA7}"/>
              </a:ext>
            </a:extLst>
          </p:cNvPr>
          <p:cNvSpPr txBox="1"/>
          <p:nvPr/>
        </p:nvSpPr>
        <p:spPr>
          <a:xfrm>
            <a:off x="4176864" y="953282"/>
            <a:ext cx="640561"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err="1">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Vnet</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30" name="Picture 6" descr="Virtual Network | Microsoft Azure Color">
            <a:extLst>
              <a:ext uri="{FF2B5EF4-FFF2-40B4-BE49-F238E27FC236}">
                <a16:creationId xmlns:a16="http://schemas.microsoft.com/office/drawing/2014/main" id="{F20BF9B4-B79E-6102-5559-56D4FA425FCD}"/>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1517045" y="1048309"/>
            <a:ext cx="387613" cy="225448"/>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AD59D6AA-D241-DE74-D806-5E4D8C2F79FC}"/>
              </a:ext>
            </a:extLst>
          </p:cNvPr>
          <p:cNvSpPr/>
          <p:nvPr/>
        </p:nvSpPr>
        <p:spPr>
          <a:xfrm>
            <a:off x="4285056" y="1677388"/>
            <a:ext cx="1018616" cy="3960266"/>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正方形/長方形 10">
            <a:extLst>
              <a:ext uri="{FF2B5EF4-FFF2-40B4-BE49-F238E27FC236}">
                <a16:creationId xmlns:a16="http://schemas.microsoft.com/office/drawing/2014/main" id="{58D765F0-B9BC-E8F3-860E-A881C3D99DD0}"/>
              </a:ext>
            </a:extLst>
          </p:cNvPr>
          <p:cNvSpPr/>
          <p:nvPr/>
        </p:nvSpPr>
        <p:spPr>
          <a:xfrm>
            <a:off x="7818903" y="1677388"/>
            <a:ext cx="1246838" cy="3960266"/>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28" name="Picture 4" descr="IPv6 in Azure">
            <a:extLst>
              <a:ext uri="{FF2B5EF4-FFF2-40B4-BE49-F238E27FC236}">
                <a16:creationId xmlns:a16="http://schemas.microsoft.com/office/drawing/2014/main" id="{10FEEAFF-3A88-6B92-003C-D8A1ED962B1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871508" y="1448281"/>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IPv6 in Azure">
            <a:extLst>
              <a:ext uri="{FF2B5EF4-FFF2-40B4-BE49-F238E27FC236}">
                <a16:creationId xmlns:a16="http://schemas.microsoft.com/office/drawing/2014/main" id="{B4043DCF-FB69-2F86-78E2-9BB83C8DBB72}"/>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652214" y="1448281"/>
            <a:ext cx="440112" cy="44011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090814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a:extLst>
              <a:ext uri="{FF2B5EF4-FFF2-40B4-BE49-F238E27FC236}">
                <a16:creationId xmlns:a16="http://schemas.microsoft.com/office/drawing/2014/main" id="{8D88749F-F630-DB39-D76D-0558402374FA}"/>
              </a:ext>
            </a:extLst>
          </p:cNvPr>
          <p:cNvSpPr txBox="1"/>
          <p:nvPr/>
        </p:nvSpPr>
        <p:spPr>
          <a:xfrm>
            <a:off x="4236859" y="1453028"/>
            <a:ext cx="82365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a:solidFill>
                  <a:schemeClr val="accent1"/>
                </a:solidFill>
                <a:latin typeface="Yu Gothic UI Semibold" panose="020B0700000000000000" pitchFamily="50" charset="-128"/>
                <a:ea typeface="Yu Gothic UI Semibold" panose="020B0700000000000000" pitchFamily="50" charset="-128"/>
              </a:rPr>
              <a:t>Subnet0</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8" name="テキスト ボックス 27">
            <a:extLst>
              <a:ext uri="{FF2B5EF4-FFF2-40B4-BE49-F238E27FC236}">
                <a16:creationId xmlns:a16="http://schemas.microsoft.com/office/drawing/2014/main" id="{6D098E31-42A8-7F9F-2B5A-7C20C4D845A1}"/>
              </a:ext>
            </a:extLst>
          </p:cNvPr>
          <p:cNvSpPr txBox="1"/>
          <p:nvPr/>
        </p:nvSpPr>
        <p:spPr>
          <a:xfrm>
            <a:off x="7768180" y="1453028"/>
            <a:ext cx="82365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a:solidFill>
                  <a:schemeClr val="accent1"/>
                </a:solidFill>
                <a:latin typeface="Yu Gothic UI Semibold" panose="020B0700000000000000" pitchFamily="50" charset="-128"/>
                <a:ea typeface="Yu Gothic UI Semibold" panose="020B0700000000000000" pitchFamily="50" charset="-128"/>
              </a:rPr>
              <a:t>Subnet2</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9" name="テキスト ボックス 28">
            <a:extLst>
              <a:ext uri="{FF2B5EF4-FFF2-40B4-BE49-F238E27FC236}">
                <a16:creationId xmlns:a16="http://schemas.microsoft.com/office/drawing/2014/main" id="{520E0D7F-85C7-DA9F-CD84-20041B834B32}"/>
              </a:ext>
            </a:extLst>
          </p:cNvPr>
          <p:cNvSpPr txBox="1"/>
          <p:nvPr/>
        </p:nvSpPr>
        <p:spPr>
          <a:xfrm>
            <a:off x="4221924" y="5391494"/>
            <a:ext cx="1125302" cy="246221"/>
          </a:xfrm>
          <a:prstGeom prst="rect">
            <a:avLst/>
          </a:prstGeom>
          <a:noFill/>
          <a:ln w="19050">
            <a:noFill/>
          </a:ln>
        </p:spPr>
        <p:txBody>
          <a:bodyPr wrap="square" lIns="91440" tIns="45720" rIns="91440" bIns="45720" rtlCol="0" anchor="t">
            <a:spAutoFit/>
          </a:bodyPr>
          <a:lstStyle/>
          <a:p>
            <a:r>
              <a:rPr lang="en-US" altLang="ja-JP" sz="1000" b="0" dirty="0">
                <a:effectLst/>
                <a:latin typeface="Consolas" panose="020B0609020204030204" pitchFamily="49" charset="0"/>
              </a:rPr>
              <a:t>172.16.0.0/24</a:t>
            </a:r>
            <a:endParaRPr lang="ja-JP" altLang="en-US" sz="1000" b="0" dirty="0">
              <a:effectLst/>
              <a:latin typeface="Consolas" panose="020B0609020204030204" pitchFamily="49" charset="0"/>
            </a:endParaRPr>
          </a:p>
        </p:txBody>
      </p:sp>
      <p:sp>
        <p:nvSpPr>
          <p:cNvPr id="44" name="テキスト ボックス 43">
            <a:extLst>
              <a:ext uri="{FF2B5EF4-FFF2-40B4-BE49-F238E27FC236}">
                <a16:creationId xmlns:a16="http://schemas.microsoft.com/office/drawing/2014/main" id="{14021367-A228-C0CB-99EF-D2489F0E9CD7}"/>
              </a:ext>
            </a:extLst>
          </p:cNvPr>
          <p:cNvSpPr txBox="1"/>
          <p:nvPr/>
        </p:nvSpPr>
        <p:spPr>
          <a:xfrm>
            <a:off x="7993011" y="5391494"/>
            <a:ext cx="1125302" cy="246221"/>
          </a:xfrm>
          <a:prstGeom prst="rect">
            <a:avLst/>
          </a:prstGeom>
          <a:noFill/>
          <a:ln w="19050">
            <a:noFill/>
          </a:ln>
        </p:spPr>
        <p:txBody>
          <a:bodyPr wrap="square" lIns="91440" tIns="45720" rIns="91440" bIns="45720" rtlCol="0" anchor="t">
            <a:spAutoFit/>
          </a:bodyPr>
          <a:lstStyle/>
          <a:p>
            <a:r>
              <a:rPr lang="en-US" altLang="ja-JP" sz="1000" b="0" dirty="0">
                <a:effectLst/>
                <a:latin typeface="Consolas" panose="020B0609020204030204" pitchFamily="49" charset="0"/>
              </a:rPr>
              <a:t>172.16.2.0/24</a:t>
            </a:r>
            <a:endParaRPr lang="ja-JP" altLang="en-US" sz="1000" b="0" dirty="0">
              <a:effectLst/>
              <a:latin typeface="Consolas" panose="020B0609020204030204" pitchFamily="49" charset="0"/>
            </a:endParaRP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9119135" y="2301802"/>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cxnSp>
        <p:nvCxnSpPr>
          <p:cNvPr id="81" name="コネクタ: カギ線 80">
            <a:extLst>
              <a:ext uri="{FF2B5EF4-FFF2-40B4-BE49-F238E27FC236}">
                <a16:creationId xmlns:a16="http://schemas.microsoft.com/office/drawing/2014/main" id="{D552F845-C921-7212-98C8-3A692EB4B08A}"/>
              </a:ext>
            </a:extLst>
          </p:cNvPr>
          <p:cNvCxnSpPr>
            <a:cxnSpLocks/>
            <a:stCxn id="16" idx="2"/>
            <a:endCxn id="86" idx="1"/>
          </p:cNvCxnSpPr>
          <p:nvPr/>
        </p:nvCxnSpPr>
        <p:spPr>
          <a:xfrm rot="5400000">
            <a:off x="8662868" y="2068937"/>
            <a:ext cx="879039" cy="1506534"/>
          </a:xfrm>
          <a:prstGeom prst="bentConnector4">
            <a:avLst>
              <a:gd name="adj1" fmla="val 39170"/>
              <a:gd name="adj2" fmla="val 115174"/>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1032" name="Picture 8" descr="There isn't Azure Private Endpoint icon · Issue #1143 · jgraph/drawio ·  GitHub">
            <a:extLst>
              <a:ext uri="{FF2B5EF4-FFF2-40B4-BE49-F238E27FC236}">
                <a16:creationId xmlns:a16="http://schemas.microsoft.com/office/drawing/2014/main" id="{DA02204D-4371-FE5D-0106-97F3CDC89DB6}"/>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1879799"/>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8" descr="There isn't Azure Private Endpoint icon · Issue #1143 · jgraph/drawio ·  GitHub">
            <a:extLst>
              <a:ext uri="{FF2B5EF4-FFF2-40B4-BE49-F238E27FC236}">
                <a16:creationId xmlns:a16="http://schemas.microsoft.com/office/drawing/2014/main" id="{93E04E3D-66EB-9532-CEEB-BEE8C813F5B5}"/>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3071323"/>
            <a:ext cx="380802" cy="380802"/>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8" descr="There isn't Azure Private Endpoint icon · Issue #1143 · jgraph/drawio ·  GitHub">
            <a:extLst>
              <a:ext uri="{FF2B5EF4-FFF2-40B4-BE49-F238E27FC236}">
                <a16:creationId xmlns:a16="http://schemas.microsoft.com/office/drawing/2014/main" id="{249C396A-5079-2A17-FCC8-EEF25F02D45F}"/>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8349120" y="4756291"/>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88" name="テキスト ボックス 87">
            <a:extLst>
              <a:ext uri="{FF2B5EF4-FFF2-40B4-BE49-F238E27FC236}">
                <a16:creationId xmlns:a16="http://schemas.microsoft.com/office/drawing/2014/main" id="{7DB6000F-F8A9-3622-3E7D-F4F34695319B}"/>
              </a:ext>
            </a:extLst>
          </p:cNvPr>
          <p:cNvSpPr txBox="1"/>
          <p:nvPr/>
        </p:nvSpPr>
        <p:spPr>
          <a:xfrm>
            <a:off x="8156526" y="2183329"/>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89" name="テキスト ボックス 88">
            <a:extLst>
              <a:ext uri="{FF2B5EF4-FFF2-40B4-BE49-F238E27FC236}">
                <a16:creationId xmlns:a16="http://schemas.microsoft.com/office/drawing/2014/main" id="{2C154ED9-3AE2-039D-F7A1-F16176B3BA7E}"/>
              </a:ext>
            </a:extLst>
          </p:cNvPr>
          <p:cNvSpPr txBox="1"/>
          <p:nvPr/>
        </p:nvSpPr>
        <p:spPr>
          <a:xfrm>
            <a:off x="8161436" y="3352091"/>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90" name="テキスト ボックス 89">
            <a:extLst>
              <a:ext uri="{FF2B5EF4-FFF2-40B4-BE49-F238E27FC236}">
                <a16:creationId xmlns:a16="http://schemas.microsoft.com/office/drawing/2014/main" id="{928137A5-F14F-2752-6089-EAB788AA457B}"/>
              </a:ext>
            </a:extLst>
          </p:cNvPr>
          <p:cNvSpPr txBox="1"/>
          <p:nvPr/>
        </p:nvSpPr>
        <p:spPr>
          <a:xfrm>
            <a:off x="8156526" y="5058872"/>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96" name="コネクタ: カギ線 95">
            <a:extLst>
              <a:ext uri="{FF2B5EF4-FFF2-40B4-BE49-F238E27FC236}">
                <a16:creationId xmlns:a16="http://schemas.microsoft.com/office/drawing/2014/main" id="{37813CEC-9E40-AE0A-FB1B-39467B88D87A}"/>
              </a:ext>
            </a:extLst>
          </p:cNvPr>
          <p:cNvCxnSpPr>
            <a:cxnSpLocks/>
            <a:stCxn id="1032" idx="3"/>
            <a:endCxn id="16" idx="1"/>
          </p:cNvCxnSpPr>
          <p:nvPr/>
        </p:nvCxnSpPr>
        <p:spPr>
          <a:xfrm>
            <a:off x="8729922" y="2070200"/>
            <a:ext cx="813247"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1" name="コネクタ: カギ線 100">
            <a:extLst>
              <a:ext uri="{FF2B5EF4-FFF2-40B4-BE49-F238E27FC236}">
                <a16:creationId xmlns:a16="http://schemas.microsoft.com/office/drawing/2014/main" id="{57806E78-9D51-19B4-9CBE-37BFA453B6DC}"/>
              </a:ext>
            </a:extLst>
          </p:cNvPr>
          <p:cNvCxnSpPr>
            <a:cxnSpLocks/>
            <a:stCxn id="87" idx="3"/>
            <a:endCxn id="8" idx="1"/>
          </p:cNvCxnSpPr>
          <p:nvPr/>
        </p:nvCxnSpPr>
        <p:spPr>
          <a:xfrm>
            <a:off x="8729922" y="4946692"/>
            <a:ext cx="919069"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38CFC5BC-B1DF-312E-AADD-868133F3F82B}"/>
              </a:ext>
            </a:extLst>
          </p:cNvPr>
          <p:cNvCxnSpPr>
            <a:cxnSpLocks/>
            <a:stCxn id="86" idx="3"/>
            <a:endCxn id="47" idx="1"/>
          </p:cNvCxnSpPr>
          <p:nvPr/>
        </p:nvCxnSpPr>
        <p:spPr>
          <a:xfrm flipV="1">
            <a:off x="8729922" y="3257491"/>
            <a:ext cx="838029" cy="4233"/>
          </a:xfrm>
          <a:prstGeom prst="bentConnector3">
            <a:avLst>
              <a:gd name="adj1" fmla="val 50000"/>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19" name="吹き出し: 四角形 118">
            <a:extLst>
              <a:ext uri="{FF2B5EF4-FFF2-40B4-BE49-F238E27FC236}">
                <a16:creationId xmlns:a16="http://schemas.microsoft.com/office/drawing/2014/main" id="{94DA991A-5287-3305-508C-C6B5F95C2BD5}"/>
              </a:ext>
            </a:extLst>
          </p:cNvPr>
          <p:cNvSpPr/>
          <p:nvPr/>
        </p:nvSpPr>
        <p:spPr>
          <a:xfrm>
            <a:off x="5451400" y="842317"/>
            <a:ext cx="1896894" cy="593387"/>
          </a:xfrm>
          <a:prstGeom prst="wedgeRectCallout">
            <a:avLst>
              <a:gd name="adj1" fmla="val 21638"/>
              <a:gd name="adj2" fmla="val 110089"/>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0" name="テキスト ボックス 119">
            <a:extLst>
              <a:ext uri="{FF2B5EF4-FFF2-40B4-BE49-F238E27FC236}">
                <a16:creationId xmlns:a16="http://schemas.microsoft.com/office/drawing/2014/main" id="{FB6B666C-7A1F-6C12-6CEF-606589781965}"/>
              </a:ext>
            </a:extLst>
          </p:cNvPr>
          <p:cNvSpPr txBox="1"/>
          <p:nvPr/>
        </p:nvSpPr>
        <p:spPr>
          <a:xfrm>
            <a:off x="5451322" y="910037"/>
            <a:ext cx="1896894" cy="461665"/>
          </a:xfrm>
          <a:prstGeom prst="rect">
            <a:avLst/>
          </a:prstGeom>
          <a:noFill/>
        </p:spPr>
        <p:txBody>
          <a:bodyPr wrap="square" rtlCol="0">
            <a:spAutoFit/>
          </a:bodyPr>
          <a:lstStyle/>
          <a:p>
            <a:pPr algn="l"/>
            <a:r>
              <a:rPr kumimoji="1" lang="en-US" altLang="ja-JP" sz="1200" dirty="0" err="1">
                <a:latin typeface="Yu Gothic UI Semibold" panose="020B0700000000000000" pitchFamily="50" charset="-128"/>
                <a:ea typeface="Yu Gothic UI Semibold" panose="020B0700000000000000" pitchFamily="50" charset="-128"/>
              </a:rPr>
              <a:t>AppService</a:t>
            </a:r>
            <a:r>
              <a:rPr kumimoji="1" lang="ja-JP" altLang="en-US" sz="1200" dirty="0">
                <a:latin typeface="Yu Gothic UI Semibold" panose="020B0700000000000000" pitchFamily="50" charset="-128"/>
                <a:ea typeface="Yu Gothic UI Semibold" panose="020B0700000000000000" pitchFamily="50" charset="-128"/>
              </a:rPr>
              <a:t>を</a:t>
            </a:r>
            <a:r>
              <a:rPr kumimoji="1" lang="en-US" altLang="ja-JP" sz="1200" dirty="0" err="1">
                <a:latin typeface="Yu Gothic UI Semibold" panose="020B0700000000000000" pitchFamily="50" charset="-128"/>
                <a:ea typeface="Yu Gothic UI Semibold" panose="020B0700000000000000" pitchFamily="50" charset="-128"/>
              </a:rPr>
              <a:t>Vnet</a:t>
            </a:r>
            <a:r>
              <a:rPr kumimoji="1" lang="ja-JP" altLang="en-US" sz="1200" dirty="0">
                <a:latin typeface="Yu Gothic UI Semibold" panose="020B0700000000000000" pitchFamily="50" charset="-128"/>
                <a:ea typeface="Yu Gothic UI Semibold" panose="020B0700000000000000" pitchFamily="50" charset="-128"/>
              </a:rPr>
              <a:t>統合しプライベートにアクセスさせる</a:t>
            </a:r>
          </a:p>
        </p:txBody>
      </p:sp>
      <p:sp>
        <p:nvSpPr>
          <p:cNvPr id="121" name="吹き出し: 四角形 120">
            <a:extLst>
              <a:ext uri="{FF2B5EF4-FFF2-40B4-BE49-F238E27FC236}">
                <a16:creationId xmlns:a16="http://schemas.microsoft.com/office/drawing/2014/main" id="{6D76603E-FA63-B0FC-9BF2-36C676FA1DB9}"/>
              </a:ext>
            </a:extLst>
          </p:cNvPr>
          <p:cNvSpPr/>
          <p:nvPr/>
        </p:nvSpPr>
        <p:spPr>
          <a:xfrm>
            <a:off x="6888487" y="5714934"/>
            <a:ext cx="1896894" cy="593387"/>
          </a:xfrm>
          <a:prstGeom prst="wedgeRectCallout">
            <a:avLst>
              <a:gd name="adj1" fmla="val 23903"/>
              <a:gd name="adj2" fmla="val -70899"/>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pic>
        <p:nvPicPr>
          <p:cNvPr id="1027" name="Picture 8" descr="There isn't Azure Private Endpoint icon · Issue #1143 · jgraph/drawio ·  GitHub">
            <a:extLst>
              <a:ext uri="{FF2B5EF4-FFF2-40B4-BE49-F238E27FC236}">
                <a16:creationId xmlns:a16="http://schemas.microsoft.com/office/drawing/2014/main" id="{5ACFF41E-3F65-3551-751C-1CFC0B927CDC}"/>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99424" y="3500569"/>
            <a:ext cx="380802" cy="380802"/>
          </a:xfrm>
          <a:prstGeom prst="rect">
            <a:avLst/>
          </a:prstGeom>
          <a:noFill/>
          <a:extLst>
            <a:ext uri="{909E8E84-426E-40DD-AFC4-6F175D3DCCD1}">
              <a14:hiddenFill xmlns:a14="http://schemas.microsoft.com/office/drawing/2010/main">
                <a:solidFill>
                  <a:srgbClr val="FFFFFF"/>
                </a:solidFill>
              </a14:hiddenFill>
            </a:ext>
          </a:extLst>
        </p:spPr>
      </p:pic>
      <p:sp>
        <p:nvSpPr>
          <p:cNvPr id="1029" name="テキスト ボックス 1028">
            <a:extLst>
              <a:ext uri="{FF2B5EF4-FFF2-40B4-BE49-F238E27FC236}">
                <a16:creationId xmlns:a16="http://schemas.microsoft.com/office/drawing/2014/main" id="{B3ABB80B-8241-45ED-992C-F21624E2402A}"/>
              </a:ext>
            </a:extLst>
          </p:cNvPr>
          <p:cNvSpPr txBox="1"/>
          <p:nvPr/>
        </p:nvSpPr>
        <p:spPr>
          <a:xfrm>
            <a:off x="4211740" y="3775022"/>
            <a:ext cx="823656" cy="430887"/>
          </a:xfrm>
          <a:prstGeom prst="rect">
            <a:avLst/>
          </a:prstGeom>
          <a:noFill/>
          <a:ln w="19050">
            <a:noFill/>
          </a:ln>
        </p:spPr>
        <p:txBody>
          <a:bodyPr wrap="square"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altLang="ja-JP" sz="1100" dirty="0">
                <a:solidFill>
                  <a:schemeClr val="accent1"/>
                </a:solidFill>
                <a:latin typeface="Yu Gothic UI Semibold" panose="020B0700000000000000" pitchFamily="50" charset="-128"/>
                <a:ea typeface="Yu Gothic UI Semibold" panose="020B0700000000000000" pitchFamily="50" charset="-128"/>
              </a:rPr>
              <a:t>Private</a:t>
            </a:r>
            <a:br>
              <a:rPr lang="en-US" altLang="ja-JP" sz="1100" dirty="0">
                <a:solidFill>
                  <a:schemeClr val="accent1"/>
                </a:solidFill>
                <a:latin typeface="Yu Gothic UI Semibold" panose="020B0700000000000000" pitchFamily="50" charset="-128"/>
                <a:ea typeface="Yu Gothic UI Semibold" panose="020B0700000000000000" pitchFamily="50" charset="-128"/>
              </a:rPr>
            </a:br>
            <a:r>
              <a:rPr lang="en-US" altLang="ja-JP" sz="1100" dirty="0">
                <a:solidFill>
                  <a:schemeClr val="accent1"/>
                </a:solidFill>
                <a:latin typeface="Yu Gothic UI Semibold" panose="020B0700000000000000" pitchFamily="50" charset="-128"/>
                <a:ea typeface="Yu Gothic UI Semibold" panose="020B0700000000000000" pitchFamily="50" charset="-128"/>
              </a:rPr>
              <a:t>Endpoint</a:t>
            </a:r>
            <a:endParaRPr kumimoji="1" lang="en-US" altLang="ja-JP" sz="11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1034" name="コネクタ: カギ線 1033">
            <a:extLst>
              <a:ext uri="{FF2B5EF4-FFF2-40B4-BE49-F238E27FC236}">
                <a16:creationId xmlns:a16="http://schemas.microsoft.com/office/drawing/2014/main" id="{A7334722-9C9A-D734-C7ED-005AB37E08B3}"/>
              </a:ext>
            </a:extLst>
          </p:cNvPr>
          <p:cNvCxnSpPr>
            <a:cxnSpLocks/>
            <a:stCxn id="1027" idx="3"/>
            <a:endCxn id="5" idx="1"/>
          </p:cNvCxnSpPr>
          <p:nvPr/>
        </p:nvCxnSpPr>
        <p:spPr>
          <a:xfrm>
            <a:off x="4780226" y="3690970"/>
            <a:ext cx="950503" cy="1"/>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52" name="正方形/長方形 1051">
            <a:extLst>
              <a:ext uri="{FF2B5EF4-FFF2-40B4-BE49-F238E27FC236}">
                <a16:creationId xmlns:a16="http://schemas.microsoft.com/office/drawing/2014/main" id="{B4FE6AEC-F338-C2E5-4E7D-B51D910C2B92}"/>
              </a:ext>
            </a:extLst>
          </p:cNvPr>
          <p:cNvSpPr/>
          <p:nvPr/>
        </p:nvSpPr>
        <p:spPr>
          <a:xfrm>
            <a:off x="5499598" y="1677388"/>
            <a:ext cx="2039174" cy="3960266"/>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1053" name="Picture 4" descr="IPv6 in Azure">
            <a:extLst>
              <a:ext uri="{FF2B5EF4-FFF2-40B4-BE49-F238E27FC236}">
                <a16:creationId xmlns:a16="http://schemas.microsoft.com/office/drawing/2014/main" id="{F92D7465-E18D-2B8D-7362-5C2C6554C08B}"/>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153370" y="1448281"/>
            <a:ext cx="440112" cy="440112"/>
          </a:xfrm>
          <a:prstGeom prst="rect">
            <a:avLst/>
          </a:prstGeom>
          <a:noFill/>
          <a:extLst>
            <a:ext uri="{909E8E84-426E-40DD-AFC4-6F175D3DCCD1}">
              <a14:hiddenFill xmlns:a14="http://schemas.microsoft.com/office/drawing/2010/main">
                <a:solidFill>
                  <a:srgbClr val="FFFFFF"/>
                </a:solidFill>
              </a14:hiddenFill>
            </a:ext>
          </a:extLst>
        </p:spPr>
      </p:pic>
      <p:sp>
        <p:nvSpPr>
          <p:cNvPr id="1054" name="テキスト ボックス 1053">
            <a:extLst>
              <a:ext uri="{FF2B5EF4-FFF2-40B4-BE49-F238E27FC236}">
                <a16:creationId xmlns:a16="http://schemas.microsoft.com/office/drawing/2014/main" id="{EEE60AD5-395A-6DFA-47E3-1071B37184EB}"/>
              </a:ext>
            </a:extLst>
          </p:cNvPr>
          <p:cNvSpPr txBox="1"/>
          <p:nvPr/>
        </p:nvSpPr>
        <p:spPr>
          <a:xfrm>
            <a:off x="5451400" y="1453028"/>
            <a:ext cx="1436929"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200" dirty="0">
                <a:solidFill>
                  <a:schemeClr val="accent1"/>
                </a:solidFill>
                <a:latin typeface="Yu Gothic UI Semibold" panose="020B0700000000000000" pitchFamily="50" charset="-128"/>
                <a:ea typeface="Yu Gothic UI Semibold" panose="020B0700000000000000" pitchFamily="50" charset="-128"/>
              </a:rPr>
              <a:t>Subnet1</a:t>
            </a:r>
            <a:endPar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055" name="テキスト ボックス 1054">
            <a:extLst>
              <a:ext uri="{FF2B5EF4-FFF2-40B4-BE49-F238E27FC236}">
                <a16:creationId xmlns:a16="http://schemas.microsoft.com/office/drawing/2014/main" id="{EB8708A2-444C-F447-D8B1-4910456C43A1}"/>
              </a:ext>
            </a:extLst>
          </p:cNvPr>
          <p:cNvSpPr txBox="1"/>
          <p:nvPr/>
        </p:nvSpPr>
        <p:spPr>
          <a:xfrm>
            <a:off x="6414574" y="5391494"/>
            <a:ext cx="1125302" cy="246221"/>
          </a:xfrm>
          <a:prstGeom prst="rect">
            <a:avLst/>
          </a:prstGeom>
          <a:noFill/>
          <a:ln w="19050">
            <a:noFill/>
          </a:ln>
        </p:spPr>
        <p:txBody>
          <a:bodyPr wrap="square" lIns="91440" tIns="45720" rIns="91440" bIns="45720" rtlCol="0" anchor="t">
            <a:spAutoFit/>
          </a:bodyPr>
          <a:lstStyle/>
          <a:p>
            <a:r>
              <a:rPr lang="en-US" altLang="ja-JP" sz="1000" b="0" dirty="0">
                <a:effectLst/>
                <a:latin typeface="Consolas" panose="020B0609020204030204" pitchFamily="49" charset="0"/>
              </a:rPr>
              <a:t>172.16.1.0/24</a:t>
            </a:r>
            <a:endParaRPr lang="ja-JP" altLang="en-US" sz="1000" b="0" dirty="0">
              <a:effectLst/>
              <a:latin typeface="Consolas" panose="020B0609020204030204" pitchFamily="49" charset="0"/>
            </a:endParaRPr>
          </a:p>
        </p:txBody>
      </p:sp>
      <p:sp>
        <p:nvSpPr>
          <p:cNvPr id="1058" name="吹き出し: 四角形 1057">
            <a:extLst>
              <a:ext uri="{FF2B5EF4-FFF2-40B4-BE49-F238E27FC236}">
                <a16:creationId xmlns:a16="http://schemas.microsoft.com/office/drawing/2014/main" id="{E850FBB5-FA1B-5D55-5731-3575D82BF894}"/>
              </a:ext>
            </a:extLst>
          </p:cNvPr>
          <p:cNvSpPr/>
          <p:nvPr/>
        </p:nvSpPr>
        <p:spPr>
          <a:xfrm>
            <a:off x="4767952" y="5714934"/>
            <a:ext cx="2118155" cy="593387"/>
          </a:xfrm>
          <a:prstGeom prst="wedgeRectCallout">
            <a:avLst>
              <a:gd name="adj1" fmla="val -29927"/>
              <a:gd name="adj2" fmla="val -68831"/>
            </a:avLst>
          </a:prstGeom>
          <a:solidFill>
            <a:srgbClr val="8497B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dirty="0"/>
          </a:p>
        </p:txBody>
      </p:sp>
      <p:sp>
        <p:nvSpPr>
          <p:cNvPr id="122" name="テキスト ボックス 121">
            <a:extLst>
              <a:ext uri="{FF2B5EF4-FFF2-40B4-BE49-F238E27FC236}">
                <a16:creationId xmlns:a16="http://schemas.microsoft.com/office/drawing/2014/main" id="{4F4DF3B4-9009-1453-03AF-F38F7E71F602}"/>
              </a:ext>
            </a:extLst>
          </p:cNvPr>
          <p:cNvSpPr txBox="1"/>
          <p:nvPr/>
        </p:nvSpPr>
        <p:spPr>
          <a:xfrm>
            <a:off x="4916222" y="5786616"/>
            <a:ext cx="3794911" cy="461665"/>
          </a:xfrm>
          <a:prstGeom prst="rect">
            <a:avLst/>
          </a:prstGeom>
          <a:noFill/>
        </p:spPr>
        <p:txBody>
          <a:bodyPr wrap="square" rtlCol="0">
            <a:spAutoFit/>
          </a:bodyPr>
          <a:lstStyle/>
          <a:p>
            <a:pPr algn="l"/>
            <a:r>
              <a:rPr lang="ja-JP" altLang="en-US" sz="1200" dirty="0">
                <a:latin typeface="Yu Gothic UI Semibold" panose="020B0700000000000000" pitchFamily="50" charset="-128"/>
                <a:ea typeface="Yu Gothic UI Semibold" panose="020B0700000000000000" pitchFamily="50" charset="-128"/>
              </a:rPr>
              <a:t>各</a:t>
            </a:r>
            <a:r>
              <a:rPr lang="en-US" altLang="ja-JP" sz="1200" dirty="0">
                <a:latin typeface="Yu Gothic UI Semibold" panose="020B0700000000000000" pitchFamily="50" charset="-128"/>
                <a:ea typeface="Yu Gothic UI Semibold" panose="020B0700000000000000" pitchFamily="50" charset="-128"/>
              </a:rPr>
              <a:t>PaaS</a:t>
            </a:r>
            <a:r>
              <a:rPr lang="ja-JP" altLang="en-US" sz="1200" dirty="0">
                <a:latin typeface="Yu Gothic UI Semibold" panose="020B0700000000000000" pitchFamily="50" charset="-128"/>
                <a:ea typeface="Yu Gothic UI Semibold" panose="020B0700000000000000" pitchFamily="50" charset="-128"/>
              </a:rPr>
              <a:t>に</a:t>
            </a:r>
            <a:r>
              <a:rPr lang="en-US" altLang="ja-JP" sz="1200" dirty="0" err="1">
                <a:latin typeface="Yu Gothic UI Semibold" panose="020B0700000000000000" pitchFamily="50" charset="-128"/>
                <a:ea typeface="Yu Gothic UI Semibold" panose="020B0700000000000000" pitchFamily="50" charset="-128"/>
              </a:rPr>
              <a:t>PrivateEndpoint</a:t>
            </a:r>
            <a:r>
              <a:rPr lang="ja-JP" altLang="en-US" sz="1200" dirty="0">
                <a:latin typeface="Yu Gothic UI Semibold" panose="020B0700000000000000" pitchFamily="50" charset="-128"/>
                <a:ea typeface="Yu Gothic UI Semibold" panose="020B0700000000000000" pitchFamily="50" charset="-128"/>
              </a:rPr>
              <a:t>を設定しプライベート経由でくるアクセスのみ許可</a:t>
            </a:r>
            <a:endParaRPr kumimoji="1" lang="ja-JP" altLang="en-US" sz="1200" dirty="0">
              <a:latin typeface="Yu Gothic UI Semibold" panose="020B0700000000000000" pitchFamily="50" charset="-128"/>
              <a:ea typeface="Yu Gothic UI Semibold" panose="020B0700000000000000" pitchFamily="50" charset="-128"/>
            </a:endParaRPr>
          </a:p>
        </p:txBody>
      </p:sp>
    </p:spTree>
    <p:extLst>
      <p:ext uri="{BB962C8B-B14F-4D97-AF65-F5344CB8AC3E}">
        <p14:creationId xmlns:p14="http://schemas.microsoft.com/office/powerpoint/2010/main" val="1840485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9613466" y="674116"/>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Part2</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7" y="1682885"/>
            <a:ext cx="6160115" cy="369982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9643620" y="1095982"/>
            <a:ext cx="2282491" cy="339117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9824521" y="3042019"/>
            <a:ext cx="541354" cy="541354"/>
          </a:xfrm>
          <a:prstGeom prst="rect">
            <a:avLst/>
          </a:prstGeom>
        </p:spPr>
      </p:pic>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Tree>
    <p:extLst>
      <p:ext uri="{BB962C8B-B14F-4D97-AF65-F5344CB8AC3E}">
        <p14:creationId xmlns:p14="http://schemas.microsoft.com/office/powerpoint/2010/main" val="2362288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3608962"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759420" y="758957"/>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Part3</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4124528" y="1682885"/>
            <a:ext cx="496110" cy="2389762"/>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6" name="正方形/長方形 25">
            <a:extLst>
              <a:ext uri="{FF2B5EF4-FFF2-40B4-BE49-F238E27FC236}">
                <a16:creationId xmlns:a16="http://schemas.microsoft.com/office/drawing/2014/main" id="{302104C2-9B2A-CCA5-02FF-2F99C7C4C32A}"/>
              </a:ext>
            </a:extLst>
          </p:cNvPr>
          <p:cNvSpPr/>
          <p:nvPr/>
        </p:nvSpPr>
        <p:spPr>
          <a:xfrm>
            <a:off x="9785022" y="1149636"/>
            <a:ext cx="1960776"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9" name="正方形/長方形 8">
            <a:extLst>
              <a:ext uri="{FF2B5EF4-FFF2-40B4-BE49-F238E27FC236}">
                <a16:creationId xmlns:a16="http://schemas.microsoft.com/office/drawing/2014/main" id="{42A85C13-B890-FCA2-FA49-F9CB6564D07E}"/>
              </a:ext>
            </a:extLst>
          </p:cNvPr>
          <p:cNvSpPr/>
          <p:nvPr/>
        </p:nvSpPr>
        <p:spPr>
          <a:xfrm>
            <a:off x="3861882" y="1095982"/>
            <a:ext cx="6149384"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305529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2" name="正方形/長方形 1">
            <a:extLst>
              <a:ext uri="{FF2B5EF4-FFF2-40B4-BE49-F238E27FC236}">
                <a16:creationId xmlns:a16="http://schemas.microsoft.com/office/drawing/2014/main" id="{410992D1-365D-559C-929B-6CDB7D882003}"/>
              </a:ext>
            </a:extLst>
          </p:cNvPr>
          <p:cNvSpPr/>
          <p:nvPr/>
        </p:nvSpPr>
        <p:spPr>
          <a:xfrm>
            <a:off x="544750" y="1459149"/>
            <a:ext cx="2292718" cy="395915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2A85C13-B890-FCA2-FA49-F9CB6564D07E}"/>
              </a:ext>
            </a:extLst>
          </p:cNvPr>
          <p:cNvSpPr/>
          <p:nvPr/>
        </p:nvSpPr>
        <p:spPr>
          <a:xfrm>
            <a:off x="3044858" y="1095982"/>
            <a:ext cx="4590853"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2976995" y="740104"/>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Part4</a:t>
            </a:r>
            <a:r>
              <a:rPr kumimoji="1" lang="ja-JP" altLang="en-US"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55670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FAC81993-40A0-EEDD-209F-FD084B139967}"/>
              </a:ext>
            </a:extLst>
          </p:cNvPr>
          <p:cNvSpPr/>
          <p:nvPr/>
        </p:nvSpPr>
        <p:spPr>
          <a:xfrm>
            <a:off x="5411976" y="3011642"/>
            <a:ext cx="1529751" cy="1733909"/>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6" name="テキスト ボックス 5">
            <a:extLst>
              <a:ext uri="{FF2B5EF4-FFF2-40B4-BE49-F238E27FC236}">
                <a16:creationId xmlns:a16="http://schemas.microsoft.com/office/drawing/2014/main" id="{47986C2A-978B-5ACF-5ACC-B83140EC9D0B}"/>
              </a:ext>
            </a:extLst>
          </p:cNvPr>
          <p:cNvSpPr txBox="1"/>
          <p:nvPr/>
        </p:nvSpPr>
        <p:spPr>
          <a:xfrm>
            <a:off x="8344796" y="4165180"/>
            <a:ext cx="2856706" cy="185124"/>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GPT</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のモデル呼び出し</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7" name="テキスト ボックス 6">
            <a:extLst>
              <a:ext uri="{FF2B5EF4-FFF2-40B4-BE49-F238E27FC236}">
                <a16:creationId xmlns:a16="http://schemas.microsoft.com/office/drawing/2014/main" id="{DB361E4F-4B38-8C0E-03E1-F0A9377D4C9D}"/>
              </a:ext>
            </a:extLst>
          </p:cNvPr>
          <p:cNvSpPr txBox="1"/>
          <p:nvPr/>
        </p:nvSpPr>
        <p:spPr>
          <a:xfrm>
            <a:off x="5397726" y="267040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Backend</a:t>
            </a:r>
          </a:p>
        </p:txBody>
      </p:sp>
      <p:pic>
        <p:nvPicPr>
          <p:cNvPr id="8" name="Picture 2" descr="openai&quot; Icon - Download for free – Iconduck">
            <a:extLst>
              <a:ext uri="{FF2B5EF4-FFF2-40B4-BE49-F238E27FC236}">
                <a16:creationId xmlns:a16="http://schemas.microsoft.com/office/drawing/2014/main" id="{83480A0A-7FBD-7E24-5E65-404EF38985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9467" y="4404049"/>
            <a:ext cx="556402" cy="564115"/>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コネクタ: カギ線 9">
            <a:extLst>
              <a:ext uri="{FF2B5EF4-FFF2-40B4-BE49-F238E27FC236}">
                <a16:creationId xmlns:a16="http://schemas.microsoft.com/office/drawing/2014/main" id="{10BEEFA2-676F-1C10-F059-F93BA1803EEF}"/>
              </a:ext>
            </a:extLst>
          </p:cNvPr>
          <p:cNvCxnSpPr>
            <a:cxnSpLocks/>
            <a:stCxn id="5" idx="3"/>
            <a:endCxn id="8" idx="1"/>
          </p:cNvCxnSpPr>
          <p:nvPr/>
        </p:nvCxnSpPr>
        <p:spPr>
          <a:xfrm>
            <a:off x="6941727" y="3878597"/>
            <a:ext cx="1717740" cy="807510"/>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C287F2F9-F862-DFFF-7C02-10F7B5F77F2E}"/>
              </a:ext>
            </a:extLst>
          </p:cNvPr>
          <p:cNvSpPr/>
          <p:nvPr/>
        </p:nvSpPr>
        <p:spPr>
          <a:xfrm>
            <a:off x="5107551" y="2523498"/>
            <a:ext cx="2207649" cy="2474752"/>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4" name="テキスト ボックス 13">
            <a:extLst>
              <a:ext uri="{FF2B5EF4-FFF2-40B4-BE49-F238E27FC236}">
                <a16:creationId xmlns:a16="http://schemas.microsoft.com/office/drawing/2014/main" id="{74F75773-C5FB-B116-A570-9A3A522178F4}"/>
              </a:ext>
            </a:extLst>
          </p:cNvPr>
          <p:cNvSpPr txBox="1"/>
          <p:nvPr/>
        </p:nvSpPr>
        <p:spPr>
          <a:xfrm>
            <a:off x="5009809" y="2210103"/>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AppService</a:t>
            </a:r>
          </a:p>
        </p:txBody>
      </p:sp>
      <p:sp>
        <p:nvSpPr>
          <p:cNvPr id="15" name="テキスト ボックス 14">
            <a:extLst>
              <a:ext uri="{FF2B5EF4-FFF2-40B4-BE49-F238E27FC236}">
                <a16:creationId xmlns:a16="http://schemas.microsoft.com/office/drawing/2014/main" id="{6A4A2ECA-BB57-DDBF-520A-F52BF4139B47}"/>
              </a:ext>
            </a:extLst>
          </p:cNvPr>
          <p:cNvSpPr txBox="1"/>
          <p:nvPr/>
        </p:nvSpPr>
        <p:spPr>
          <a:xfrm>
            <a:off x="3171218" y="2447030"/>
            <a:ext cx="1555836"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API Management</a:t>
            </a:r>
          </a:p>
        </p:txBody>
      </p:sp>
      <p:pic>
        <p:nvPicPr>
          <p:cNvPr id="16" name="グラフィックス 15">
            <a:extLst>
              <a:ext uri="{FF2B5EF4-FFF2-40B4-BE49-F238E27FC236}">
                <a16:creationId xmlns:a16="http://schemas.microsoft.com/office/drawing/2014/main" id="{AC978593-F143-07C9-AF58-01F5FD3A8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51078" y="2031549"/>
            <a:ext cx="624969" cy="624969"/>
          </a:xfrm>
          <a:prstGeom prst="rect">
            <a:avLst/>
          </a:prstGeom>
        </p:spPr>
      </p:pic>
      <p:cxnSp>
        <p:nvCxnSpPr>
          <p:cNvPr id="17" name="コネクタ: カギ線 16">
            <a:extLst>
              <a:ext uri="{FF2B5EF4-FFF2-40B4-BE49-F238E27FC236}">
                <a16:creationId xmlns:a16="http://schemas.microsoft.com/office/drawing/2014/main" id="{A70295AA-CBF7-960A-7786-0ED5298D4A29}"/>
              </a:ext>
            </a:extLst>
          </p:cNvPr>
          <p:cNvCxnSpPr>
            <a:cxnSpLocks/>
            <a:stCxn id="5" idx="3"/>
            <a:endCxn id="16" idx="1"/>
          </p:cNvCxnSpPr>
          <p:nvPr/>
        </p:nvCxnSpPr>
        <p:spPr>
          <a:xfrm flipV="1">
            <a:off x="6941727" y="2344034"/>
            <a:ext cx="1709351" cy="153456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F18A9ECB-60C2-D28A-3909-D13866051ED3}"/>
              </a:ext>
            </a:extLst>
          </p:cNvPr>
          <p:cNvSpPr txBox="1"/>
          <p:nvPr/>
        </p:nvSpPr>
        <p:spPr>
          <a:xfrm>
            <a:off x="7431619" y="1908742"/>
            <a:ext cx="3031957" cy="184666"/>
          </a:xfrm>
          <a:prstGeom prst="rect">
            <a:avLst/>
          </a:prstGeom>
          <a:noFill/>
        </p:spPr>
        <p:txBody>
          <a:bodyPr wrap="square" lIns="0" tIns="0" rIns="0" bIns="0" rtlCol="0">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ナレッジ検索</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19" name="グラフィックス 18">
            <a:extLst>
              <a:ext uri="{FF2B5EF4-FFF2-40B4-BE49-F238E27FC236}">
                <a16:creationId xmlns:a16="http://schemas.microsoft.com/office/drawing/2014/main" id="{5B961D1A-0E98-AEDC-B3DB-81D5E6A17F2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22784" y="2762350"/>
            <a:ext cx="468087" cy="468087"/>
          </a:xfrm>
          <a:prstGeom prst="rect">
            <a:avLst/>
          </a:prstGeom>
        </p:spPr>
      </p:pic>
      <p:pic>
        <p:nvPicPr>
          <p:cNvPr id="20" name="グラフィックス 19">
            <a:extLst>
              <a:ext uri="{FF2B5EF4-FFF2-40B4-BE49-F238E27FC236}">
                <a16:creationId xmlns:a16="http://schemas.microsoft.com/office/drawing/2014/main" id="{54CE9CB0-FAEB-AFBF-D7E3-E99815E2A3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780551" y="2521216"/>
            <a:ext cx="635454" cy="635454"/>
          </a:xfrm>
          <a:prstGeom prst="rect">
            <a:avLst/>
          </a:prstGeom>
        </p:spPr>
      </p:pic>
      <p:pic>
        <p:nvPicPr>
          <p:cNvPr id="21" name="Picture 2" descr="Adobe Acrobat Reader: Edit PDF - Google Play のアプリ">
            <a:extLst>
              <a:ext uri="{FF2B5EF4-FFF2-40B4-BE49-F238E27FC236}">
                <a16:creationId xmlns:a16="http://schemas.microsoft.com/office/drawing/2014/main" id="{39632E83-03CF-AB14-94B0-A0B9B39969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48420" y="1557102"/>
            <a:ext cx="549506" cy="549506"/>
          </a:xfrm>
          <a:prstGeom prst="rect">
            <a:avLst/>
          </a:prstGeom>
          <a:noFill/>
          <a:extLst>
            <a:ext uri="{909E8E84-426E-40DD-AFC4-6F175D3DCCD1}">
              <a14:hiddenFill xmlns:a14="http://schemas.microsoft.com/office/drawing/2010/main">
                <a:solidFill>
                  <a:srgbClr val="FFFFFF"/>
                </a:solidFill>
              </a14:hiddenFill>
            </a:ext>
          </a:extLst>
        </p:spPr>
      </p:pic>
      <p:cxnSp>
        <p:nvCxnSpPr>
          <p:cNvPr id="22" name="コネクタ: カギ線 21">
            <a:extLst>
              <a:ext uri="{FF2B5EF4-FFF2-40B4-BE49-F238E27FC236}">
                <a16:creationId xmlns:a16="http://schemas.microsoft.com/office/drawing/2014/main" id="{FE86A359-8C64-BAB5-55D5-B226A809D0E5}"/>
              </a:ext>
            </a:extLst>
          </p:cNvPr>
          <p:cNvCxnSpPr>
            <a:cxnSpLocks/>
            <a:stCxn id="20" idx="2"/>
            <a:endCxn id="47" idx="3"/>
          </p:cNvCxnSpPr>
          <p:nvPr/>
        </p:nvCxnSpPr>
        <p:spPr>
          <a:xfrm rot="5400000">
            <a:off x="10654064" y="2868482"/>
            <a:ext cx="156026" cy="732403"/>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4E1036D6-776F-AFD8-7F7F-6003D4117777}"/>
              </a:ext>
            </a:extLst>
          </p:cNvPr>
          <p:cNvSpPr txBox="1"/>
          <p:nvPr/>
        </p:nvSpPr>
        <p:spPr>
          <a:xfrm>
            <a:off x="10251012" y="1161033"/>
            <a:ext cx="1595407" cy="400110"/>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鉄道論文</a:t>
            </a:r>
            <a:b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b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独自の業務データなど</a:t>
            </a:r>
            <a:r>
              <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a:t>
            </a:r>
          </a:p>
        </p:txBody>
      </p:sp>
      <p:sp>
        <p:nvSpPr>
          <p:cNvPr id="24" name="テキスト ボックス 23">
            <a:extLst>
              <a:ext uri="{FF2B5EF4-FFF2-40B4-BE49-F238E27FC236}">
                <a16:creationId xmlns:a16="http://schemas.microsoft.com/office/drawing/2014/main" id="{C9301DE8-5F4D-E423-435A-FAF285EFA5BE}"/>
              </a:ext>
            </a:extLst>
          </p:cNvPr>
          <p:cNvSpPr txBox="1"/>
          <p:nvPr/>
        </p:nvSpPr>
        <p:spPr>
          <a:xfrm>
            <a:off x="8236056" y="2580707"/>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Cognitive Search</a:t>
            </a:r>
          </a:p>
        </p:txBody>
      </p:sp>
      <p:sp>
        <p:nvSpPr>
          <p:cNvPr id="25" name="テキスト ボックス 24">
            <a:extLst>
              <a:ext uri="{FF2B5EF4-FFF2-40B4-BE49-F238E27FC236}">
                <a16:creationId xmlns:a16="http://schemas.microsoft.com/office/drawing/2014/main" id="{4D289754-5E49-F33C-8E98-2219B003B0C9}"/>
              </a:ext>
            </a:extLst>
          </p:cNvPr>
          <p:cNvSpPr txBox="1"/>
          <p:nvPr/>
        </p:nvSpPr>
        <p:spPr>
          <a:xfrm>
            <a:off x="9730782" y="3571661"/>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バッチ処理</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27" name="テキスト ボックス 26">
            <a:extLst>
              <a:ext uri="{FF2B5EF4-FFF2-40B4-BE49-F238E27FC236}">
                <a16:creationId xmlns:a16="http://schemas.microsoft.com/office/drawing/2014/main" id="{CEAB9C1B-AD5F-28AE-5186-356CD191DA97}"/>
              </a:ext>
            </a:extLst>
          </p:cNvPr>
          <p:cNvSpPr txBox="1"/>
          <p:nvPr/>
        </p:nvSpPr>
        <p:spPr>
          <a:xfrm>
            <a:off x="3343314" y="3252159"/>
            <a:ext cx="1370352" cy="553998"/>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REST 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統合管理</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流量制御</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API</a:t>
            </a: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 課金</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pic>
        <p:nvPicPr>
          <p:cNvPr id="30" name="Picture 8" descr="The Python Logo | Python Software Foundation">
            <a:extLst>
              <a:ext uri="{FF2B5EF4-FFF2-40B4-BE49-F238E27FC236}">
                <a16:creationId xmlns:a16="http://schemas.microsoft.com/office/drawing/2014/main" id="{1C8D6B54-0EE0-ACEF-C29C-7D42A8BA93B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67938" y="3210886"/>
            <a:ext cx="1271150" cy="429357"/>
          </a:xfrm>
          <a:prstGeom prst="rect">
            <a:avLst/>
          </a:prstGeom>
          <a:noFill/>
          <a:extLst>
            <a:ext uri="{909E8E84-426E-40DD-AFC4-6F175D3DCCD1}">
              <a14:hiddenFill xmlns:a14="http://schemas.microsoft.com/office/drawing/2010/main">
                <a:solidFill>
                  <a:srgbClr val="FFFFFF"/>
                </a:solidFill>
              </a14:hiddenFill>
            </a:ext>
          </a:extLst>
        </p:spPr>
      </p:pic>
      <p:sp>
        <p:nvSpPr>
          <p:cNvPr id="31" name="テキスト ボックス 30">
            <a:extLst>
              <a:ext uri="{FF2B5EF4-FFF2-40B4-BE49-F238E27FC236}">
                <a16:creationId xmlns:a16="http://schemas.microsoft.com/office/drawing/2014/main" id="{34C62ECC-8D3F-BA35-949D-3B398106E435}"/>
              </a:ext>
            </a:extLst>
          </p:cNvPr>
          <p:cNvSpPr txBox="1"/>
          <p:nvPr/>
        </p:nvSpPr>
        <p:spPr>
          <a:xfrm>
            <a:off x="5455711" y="3662413"/>
            <a:ext cx="1422247" cy="707886"/>
          </a:xfrm>
          <a:prstGeom prst="rect">
            <a:avLst/>
          </a:prstGeom>
          <a:noFill/>
          <a:ln w="19050">
            <a:noFill/>
          </a:ln>
        </p:spPr>
        <p:txBody>
          <a:bodyPr wrap="square" lIns="91440" tIns="45720" rIns="91440" bIns="45720" rtlCol="0" anchor="t">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Flask-RESTX</a:t>
            </a:r>
            <a:b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br>
            <a:r>
              <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OpenAI Python Library</a:t>
            </a:r>
          </a:p>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err="1">
                <a:ln>
                  <a:noFill/>
                </a:ln>
                <a:solidFill>
                  <a:srgbClr val="000000"/>
                </a:solidFill>
                <a:effectLst/>
                <a:uLnTx/>
                <a:uFillTx/>
                <a:latin typeface="Yu Gothic UI Semilight" panose="020B0400000000000000" pitchFamily="50" charset="-128"/>
                <a:ea typeface="Yu Gothic UI Semilight" panose="020B0400000000000000" pitchFamily="50" charset="-128"/>
              </a:rPr>
              <a:t>LangChain</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a:p>
            <a:pPr marL="0" marR="0" lvl="0" indent="0" algn="l" defTabSz="914367" rtl="0" eaLnBrk="1" fontAlgn="auto" latinLnBrk="0" hangingPunct="1">
              <a:lnSpc>
                <a:spcPct val="100000"/>
              </a:lnSpc>
              <a:spcBef>
                <a:spcPts val="0"/>
              </a:spcBef>
              <a:spcAft>
                <a:spcPts val="0"/>
              </a:spcAft>
              <a:buClrTx/>
              <a:buSzTx/>
              <a:buFontTx/>
              <a:buNone/>
              <a:tabLst/>
              <a:defRPr/>
            </a:pP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32" name="テキスト ボックス 31">
            <a:extLst>
              <a:ext uri="{FF2B5EF4-FFF2-40B4-BE49-F238E27FC236}">
                <a16:creationId xmlns:a16="http://schemas.microsoft.com/office/drawing/2014/main" id="{7EF69B9A-DCAD-8BE9-5A5A-0E1AAE676686}"/>
              </a:ext>
            </a:extLst>
          </p:cNvPr>
          <p:cNvSpPr txBox="1"/>
          <p:nvPr/>
        </p:nvSpPr>
        <p:spPr>
          <a:xfrm>
            <a:off x="4109963" y="4255789"/>
            <a:ext cx="2392393" cy="292388"/>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Swagger</a:t>
            </a:r>
            <a:r>
              <a:rPr kumimoji="1" lang="ja-JP" altLang="en-US"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 </a:t>
            </a:r>
            <a:r>
              <a:rPr kumimoji="1" lang="en-US" altLang="ja-JP" sz="13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UI</a:t>
            </a:r>
          </a:p>
        </p:txBody>
      </p:sp>
      <p:pic>
        <p:nvPicPr>
          <p:cNvPr id="33" name="Picture 10" descr="Swagger (software) - Wikipedia">
            <a:extLst>
              <a:ext uri="{FF2B5EF4-FFF2-40B4-BE49-F238E27FC236}">
                <a16:creationId xmlns:a16="http://schemas.microsoft.com/office/drawing/2014/main" id="{D3AD9DC0-5A37-8373-0F33-C556872BC3D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11337" y="3901040"/>
            <a:ext cx="384146" cy="384146"/>
          </a:xfrm>
          <a:prstGeom prst="rect">
            <a:avLst/>
          </a:prstGeom>
          <a:noFill/>
          <a:extLst>
            <a:ext uri="{909E8E84-426E-40DD-AFC4-6F175D3DCCD1}">
              <a14:hiddenFill xmlns:a14="http://schemas.microsoft.com/office/drawing/2010/main">
                <a:solidFill>
                  <a:srgbClr val="FFFFFF"/>
                </a:solidFill>
              </a14:hiddenFill>
            </a:ext>
          </a:extLst>
        </p:spPr>
      </p:pic>
      <p:sp>
        <p:nvSpPr>
          <p:cNvPr id="35" name="テキスト ボックス 34">
            <a:extLst>
              <a:ext uri="{FF2B5EF4-FFF2-40B4-BE49-F238E27FC236}">
                <a16:creationId xmlns:a16="http://schemas.microsoft.com/office/drawing/2014/main" id="{2FDA0577-93DD-9669-740F-E26A285ED35A}"/>
              </a:ext>
            </a:extLst>
          </p:cNvPr>
          <p:cNvSpPr txBox="1"/>
          <p:nvPr/>
        </p:nvSpPr>
        <p:spPr>
          <a:xfrm>
            <a:off x="1631666" y="5634814"/>
            <a:ext cx="755067"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GitHub</a:t>
            </a:r>
          </a:p>
        </p:txBody>
      </p:sp>
      <p:pic>
        <p:nvPicPr>
          <p:cNvPr id="36" name="Picture 2" descr="GitHub Logos and Usage · GitHub">
            <a:extLst>
              <a:ext uri="{FF2B5EF4-FFF2-40B4-BE49-F238E27FC236}">
                <a16:creationId xmlns:a16="http://schemas.microsoft.com/office/drawing/2014/main" id="{613C45B9-7E8D-EB04-1286-5388DA7B7A6D}"/>
              </a:ext>
            </a:extLst>
          </p:cNvPr>
          <p:cNvPicPr>
            <a:picLocks noChangeAspect="1" noChangeArrowheads="1"/>
          </p:cNvPicPr>
          <p:nvPr/>
        </p:nvPicPr>
        <p:blipFill>
          <a:blip r:embed="rId12">
            <a:extLst>
              <a:ext uri="{BEBA8EAE-BF5A-486C-A8C5-ECC9F3942E4B}">
                <a14:imgProps xmlns:a14="http://schemas.microsoft.com/office/drawing/2010/main">
                  <a14:imgLayer r:embed="rId1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630646" y="5829618"/>
            <a:ext cx="757106" cy="757106"/>
          </a:xfrm>
          <a:prstGeom prst="rect">
            <a:avLst/>
          </a:prstGeom>
          <a:noFill/>
          <a:extLst>
            <a:ext uri="{909E8E84-426E-40DD-AFC4-6F175D3DCCD1}">
              <a14:hiddenFill xmlns:a14="http://schemas.microsoft.com/office/drawing/2010/main">
                <a:solidFill>
                  <a:srgbClr val="FFFFFF"/>
                </a:solidFill>
              </a14:hiddenFill>
            </a:ext>
          </a:extLst>
        </p:spPr>
      </p:pic>
      <p:sp>
        <p:nvSpPr>
          <p:cNvPr id="37" name="正方形/長方形 36">
            <a:extLst>
              <a:ext uri="{FF2B5EF4-FFF2-40B4-BE49-F238E27FC236}">
                <a16:creationId xmlns:a16="http://schemas.microsoft.com/office/drawing/2014/main" id="{3F0FB093-3FB7-91D4-7839-56994AD2D808}"/>
              </a:ext>
            </a:extLst>
          </p:cNvPr>
          <p:cNvSpPr/>
          <p:nvPr/>
        </p:nvSpPr>
        <p:spPr>
          <a:xfrm>
            <a:off x="791445" y="2542803"/>
            <a:ext cx="1529751" cy="902898"/>
          </a:xfrm>
          <a:prstGeom prst="rect">
            <a:avLst/>
          </a:prstGeom>
          <a:solidFill>
            <a:schemeClr val="bg1"/>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8" name="正方形/長方形 37">
            <a:extLst>
              <a:ext uri="{FF2B5EF4-FFF2-40B4-BE49-F238E27FC236}">
                <a16:creationId xmlns:a16="http://schemas.microsoft.com/office/drawing/2014/main" id="{8DAC8E55-FA6D-6598-58B2-C5FCD2933FAD}"/>
              </a:ext>
            </a:extLst>
          </p:cNvPr>
          <p:cNvSpPr/>
          <p:nvPr/>
        </p:nvSpPr>
        <p:spPr>
          <a:xfrm>
            <a:off x="638026" y="2201493"/>
            <a:ext cx="1841886" cy="1414733"/>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
        <p:nvSpPr>
          <p:cNvPr id="39" name="テキスト ボックス 38">
            <a:extLst>
              <a:ext uri="{FF2B5EF4-FFF2-40B4-BE49-F238E27FC236}">
                <a16:creationId xmlns:a16="http://schemas.microsoft.com/office/drawing/2014/main" id="{89C473A5-60FF-FE0E-1D75-891F7CF15E43}"/>
              </a:ext>
            </a:extLst>
          </p:cNvPr>
          <p:cNvSpPr txBox="1"/>
          <p:nvPr/>
        </p:nvSpPr>
        <p:spPr>
          <a:xfrm>
            <a:off x="577978" y="1908488"/>
            <a:ext cx="3349957" cy="276999"/>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Static Web Apps</a:t>
            </a:r>
          </a:p>
        </p:txBody>
      </p:sp>
      <p:sp>
        <p:nvSpPr>
          <p:cNvPr id="40" name="テキスト ボックス 39">
            <a:extLst>
              <a:ext uri="{FF2B5EF4-FFF2-40B4-BE49-F238E27FC236}">
                <a16:creationId xmlns:a16="http://schemas.microsoft.com/office/drawing/2014/main" id="{9645588C-E8B1-F799-A0AF-8CDFFB3356F7}"/>
              </a:ext>
            </a:extLst>
          </p:cNvPr>
          <p:cNvSpPr txBox="1"/>
          <p:nvPr/>
        </p:nvSpPr>
        <p:spPr>
          <a:xfrm>
            <a:off x="750735" y="2210534"/>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rPr>
              <a:t>Frontend</a:t>
            </a:r>
          </a:p>
        </p:txBody>
      </p:sp>
      <p:pic>
        <p:nvPicPr>
          <p:cNvPr id="41" name="グラフィックス 40">
            <a:extLst>
              <a:ext uri="{FF2B5EF4-FFF2-40B4-BE49-F238E27FC236}">
                <a16:creationId xmlns:a16="http://schemas.microsoft.com/office/drawing/2014/main" id="{DEF8C968-8337-D25E-762A-CD4CCF7664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287936" y="1990686"/>
            <a:ext cx="442284" cy="442284"/>
          </a:xfrm>
          <a:prstGeom prst="rect">
            <a:avLst/>
          </a:prstGeom>
        </p:spPr>
      </p:pic>
      <p:pic>
        <p:nvPicPr>
          <p:cNvPr id="42" name="図 41">
            <a:extLst>
              <a:ext uri="{FF2B5EF4-FFF2-40B4-BE49-F238E27FC236}">
                <a16:creationId xmlns:a16="http://schemas.microsoft.com/office/drawing/2014/main" id="{4152D562-99B1-53F1-DAFE-07CD00C1BC12}"/>
              </a:ext>
            </a:extLst>
          </p:cNvPr>
          <p:cNvPicPr>
            <a:picLocks noChangeAspect="1"/>
          </p:cNvPicPr>
          <p:nvPr/>
        </p:nvPicPr>
        <p:blipFill>
          <a:blip r:embed="rId16"/>
          <a:stretch>
            <a:fillRect/>
          </a:stretch>
        </p:blipFill>
        <p:spPr>
          <a:xfrm>
            <a:off x="1111957" y="2655106"/>
            <a:ext cx="865184" cy="486666"/>
          </a:xfrm>
          <a:prstGeom prst="rect">
            <a:avLst/>
          </a:prstGeom>
        </p:spPr>
      </p:pic>
      <p:sp>
        <p:nvSpPr>
          <p:cNvPr id="43" name="テキスト ボックス 42">
            <a:extLst>
              <a:ext uri="{FF2B5EF4-FFF2-40B4-BE49-F238E27FC236}">
                <a16:creationId xmlns:a16="http://schemas.microsoft.com/office/drawing/2014/main" id="{D9C441EA-21E1-0FA5-C591-7284CA5020D5}"/>
              </a:ext>
            </a:extLst>
          </p:cNvPr>
          <p:cNvSpPr txBox="1"/>
          <p:nvPr/>
        </p:nvSpPr>
        <p:spPr>
          <a:xfrm>
            <a:off x="1210657" y="3085422"/>
            <a:ext cx="2392393" cy="323165"/>
          </a:xfrm>
          <a:prstGeom prst="rect">
            <a:avLst/>
          </a:prstGeom>
          <a:noFill/>
          <a:ln w="19050">
            <a:noFill/>
          </a:ln>
        </p:spPr>
        <p:txBody>
          <a:bodyPr wrap="square"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5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React</a:t>
            </a:r>
          </a:p>
        </p:txBody>
      </p:sp>
      <p:cxnSp>
        <p:nvCxnSpPr>
          <p:cNvPr id="45" name="コネクタ: カギ線 44">
            <a:extLst>
              <a:ext uri="{FF2B5EF4-FFF2-40B4-BE49-F238E27FC236}">
                <a16:creationId xmlns:a16="http://schemas.microsoft.com/office/drawing/2014/main" id="{F3BC8E79-CECA-9AC2-D9EC-8DF4E5D2D7E4}"/>
              </a:ext>
            </a:extLst>
          </p:cNvPr>
          <p:cNvCxnSpPr>
            <a:cxnSpLocks/>
            <a:stCxn id="37" idx="3"/>
            <a:endCxn id="19" idx="1"/>
          </p:cNvCxnSpPr>
          <p:nvPr/>
        </p:nvCxnSpPr>
        <p:spPr>
          <a:xfrm>
            <a:off x="2321196" y="2994252"/>
            <a:ext cx="1301588" cy="2142"/>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46" name="コネクタ: カギ線 45">
            <a:extLst>
              <a:ext uri="{FF2B5EF4-FFF2-40B4-BE49-F238E27FC236}">
                <a16:creationId xmlns:a16="http://schemas.microsoft.com/office/drawing/2014/main" id="{C78050A3-0442-D653-54E0-29B7CFA6FB29}"/>
              </a:ext>
            </a:extLst>
          </p:cNvPr>
          <p:cNvCxnSpPr>
            <a:cxnSpLocks/>
            <a:stCxn id="19" idx="3"/>
            <a:endCxn id="5" idx="1"/>
          </p:cNvCxnSpPr>
          <p:nvPr/>
        </p:nvCxnSpPr>
        <p:spPr>
          <a:xfrm>
            <a:off x="4090871" y="2996394"/>
            <a:ext cx="1321105" cy="882203"/>
          </a:xfrm>
          <a:prstGeom prst="bentConnector3">
            <a:avLst>
              <a:gd name="adj1" fmla="val 50000"/>
            </a:avLst>
          </a:prstGeom>
          <a:ln w="19050">
            <a:solidFill>
              <a:schemeClr val="accent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47" name="グラフィックス 46">
            <a:extLst>
              <a:ext uri="{FF2B5EF4-FFF2-40B4-BE49-F238E27FC236}">
                <a16:creationId xmlns:a16="http://schemas.microsoft.com/office/drawing/2014/main" id="{4B93E3D1-CCB5-25A2-03A0-7FA30F0EFE67}"/>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9824521" y="3042019"/>
            <a:ext cx="541354" cy="541354"/>
          </a:xfrm>
          <a:prstGeom prst="rect">
            <a:avLst/>
          </a:prstGeom>
        </p:spPr>
      </p:pic>
      <p:cxnSp>
        <p:nvCxnSpPr>
          <p:cNvPr id="48" name="コネクタ: カギ線 47">
            <a:extLst>
              <a:ext uri="{FF2B5EF4-FFF2-40B4-BE49-F238E27FC236}">
                <a16:creationId xmlns:a16="http://schemas.microsoft.com/office/drawing/2014/main" id="{BE60759B-C6FC-653A-EB45-0414E3E4F6F2}"/>
              </a:ext>
            </a:extLst>
          </p:cNvPr>
          <p:cNvCxnSpPr>
            <a:cxnSpLocks/>
            <a:stCxn id="16" idx="3"/>
            <a:endCxn id="47" idx="0"/>
          </p:cNvCxnSpPr>
          <p:nvPr/>
        </p:nvCxnSpPr>
        <p:spPr>
          <a:xfrm>
            <a:off x="9276047" y="2344034"/>
            <a:ext cx="819151" cy="697985"/>
          </a:xfrm>
          <a:prstGeom prst="bentConnector2">
            <a:avLst/>
          </a:prstGeom>
          <a:ln w="19050">
            <a:solidFill>
              <a:schemeClr val="tx1"/>
            </a:solidFill>
            <a:prstDash val="sysDash"/>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9" name="テキスト ボックス 48">
            <a:extLst>
              <a:ext uri="{FF2B5EF4-FFF2-40B4-BE49-F238E27FC236}">
                <a16:creationId xmlns:a16="http://schemas.microsoft.com/office/drawing/2014/main" id="{10D87108-7123-2735-3A05-97B3441831FB}"/>
              </a:ext>
            </a:extLst>
          </p:cNvPr>
          <p:cNvSpPr txBox="1"/>
          <p:nvPr/>
        </p:nvSpPr>
        <p:spPr>
          <a:xfrm>
            <a:off x="8152785" y="4986114"/>
            <a:ext cx="1970964"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Azure OpenAI Service</a:t>
            </a:r>
          </a:p>
        </p:txBody>
      </p:sp>
      <p:pic>
        <p:nvPicPr>
          <p:cNvPr id="50" name="グラフィックス 49" descr="ドキュメント 枠線">
            <a:extLst>
              <a:ext uri="{FF2B5EF4-FFF2-40B4-BE49-F238E27FC236}">
                <a16:creationId xmlns:a16="http://schemas.microsoft.com/office/drawing/2014/main" id="{7023D15D-094E-56BD-3BAB-4E5ABE0D295E}"/>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056362" y="3782906"/>
            <a:ext cx="402996" cy="402996"/>
          </a:xfrm>
          <a:prstGeom prst="rect">
            <a:avLst/>
          </a:prstGeom>
        </p:spPr>
      </p:pic>
      <p:pic>
        <p:nvPicPr>
          <p:cNvPr id="51" name="グラフィックス 50" descr="ドキュメント 枠線">
            <a:extLst>
              <a:ext uri="{FF2B5EF4-FFF2-40B4-BE49-F238E27FC236}">
                <a16:creationId xmlns:a16="http://schemas.microsoft.com/office/drawing/2014/main" id="{4B7E8C43-D9D5-8B4A-512D-5B041C5914C3}"/>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378444" y="3793904"/>
            <a:ext cx="402996" cy="402996"/>
          </a:xfrm>
          <a:prstGeom prst="rect">
            <a:avLst/>
          </a:prstGeom>
        </p:spPr>
      </p:pic>
      <p:pic>
        <p:nvPicPr>
          <p:cNvPr id="52" name="グラフィックス 51" descr="ドキュメント 枠線">
            <a:extLst>
              <a:ext uri="{FF2B5EF4-FFF2-40B4-BE49-F238E27FC236}">
                <a16:creationId xmlns:a16="http://schemas.microsoft.com/office/drawing/2014/main" id="{7BCB083F-C3E7-0987-FC3F-027279F7EAA5}"/>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09953" y="3795475"/>
            <a:ext cx="402996" cy="402996"/>
          </a:xfrm>
          <a:prstGeom prst="rect">
            <a:avLst/>
          </a:prstGeom>
        </p:spPr>
      </p:pic>
      <p:sp>
        <p:nvSpPr>
          <p:cNvPr id="53" name="テキスト ボックス 52">
            <a:extLst>
              <a:ext uri="{FF2B5EF4-FFF2-40B4-BE49-F238E27FC236}">
                <a16:creationId xmlns:a16="http://schemas.microsoft.com/office/drawing/2014/main" id="{8F3348F4-A0B6-D383-1E7B-B49F8D22A016}"/>
              </a:ext>
            </a:extLst>
          </p:cNvPr>
          <p:cNvSpPr txBox="1"/>
          <p:nvPr/>
        </p:nvSpPr>
        <p:spPr>
          <a:xfrm>
            <a:off x="10995545" y="3884317"/>
            <a:ext cx="885117"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rPr>
              <a:t>・・・</a:t>
            </a:r>
            <a:endParaRPr kumimoji="1" lang="en-US" altLang="ja-JP" sz="1000" b="0" i="0" u="none" strike="noStrike" kern="1200" cap="none" spc="0" normalizeH="0" baseline="0" noProof="0" dirty="0">
              <a:ln>
                <a:noFill/>
              </a:ln>
              <a:solidFill>
                <a:srgbClr val="000000"/>
              </a:solidFill>
              <a:effectLst/>
              <a:uLnTx/>
              <a:uFillTx/>
              <a:latin typeface="Yu Gothic UI Semilight" panose="020B0400000000000000" pitchFamily="50" charset="-128"/>
              <a:ea typeface="Yu Gothic UI Semilight" panose="020B0400000000000000" pitchFamily="50" charset="-128"/>
            </a:endParaRPr>
          </a:p>
        </p:txBody>
      </p:sp>
      <p:sp>
        <p:nvSpPr>
          <p:cNvPr id="54" name="テキスト ボックス 53">
            <a:extLst>
              <a:ext uri="{FF2B5EF4-FFF2-40B4-BE49-F238E27FC236}">
                <a16:creationId xmlns:a16="http://schemas.microsoft.com/office/drawing/2014/main" id="{4671FDA0-FE88-4E7F-53AE-39C7FF379920}"/>
              </a:ext>
            </a:extLst>
          </p:cNvPr>
          <p:cNvSpPr txBox="1"/>
          <p:nvPr/>
        </p:nvSpPr>
        <p:spPr>
          <a:xfrm>
            <a:off x="10017081" y="4204458"/>
            <a:ext cx="1630840" cy="184666"/>
          </a:xfrm>
          <a:prstGeom prst="rect">
            <a:avLst/>
          </a:prstGeom>
          <a:noFill/>
        </p:spPr>
        <p:txBody>
          <a:bodyPr wrap="square" lIns="0" tIns="0" rIns="0" bIns="0" rtlCol="0">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rPr>
              <a:t>テキスト化されたデータ群</a:t>
            </a:r>
            <a:endParaRPr kumimoji="1" lang="en-US" altLang="ja-JP" sz="1200" b="0" i="0" u="none" strike="noStrike" kern="1200" cap="none" spc="0" normalizeH="0" baseline="0" noProof="0" dirty="0">
              <a:ln>
                <a:noFill/>
              </a:ln>
              <a:solidFill>
                <a:srgbClr val="243A5E">
                  <a:lumMod val="60000"/>
                  <a:lumOff val="40000"/>
                </a:srgbClr>
              </a:solidFill>
              <a:effectLst/>
              <a:uLnTx/>
              <a:uFillTx/>
              <a:latin typeface="Segoe UI"/>
              <a:ea typeface="Yu Gothic UI"/>
              <a:cs typeface="+mn-cs"/>
            </a:endParaRPr>
          </a:p>
        </p:txBody>
      </p:sp>
      <p:sp>
        <p:nvSpPr>
          <p:cNvPr id="56" name="正方形/長方形 55">
            <a:extLst>
              <a:ext uri="{FF2B5EF4-FFF2-40B4-BE49-F238E27FC236}">
                <a16:creationId xmlns:a16="http://schemas.microsoft.com/office/drawing/2014/main" id="{F9B6280C-772F-8228-86EC-F9E02047B4CA}"/>
              </a:ext>
            </a:extLst>
          </p:cNvPr>
          <p:cNvSpPr/>
          <p:nvPr/>
        </p:nvSpPr>
        <p:spPr>
          <a:xfrm>
            <a:off x="396121" y="943583"/>
            <a:ext cx="11607811" cy="4513634"/>
          </a:xfrm>
          <a:prstGeom prst="rect">
            <a:avLst/>
          </a:prstGeom>
          <a:noFill/>
          <a:ln w="19050">
            <a:solidFill>
              <a:schemeClr val="bg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pic>
        <p:nvPicPr>
          <p:cNvPr id="60" name="グラフィックス 59">
            <a:extLst>
              <a:ext uri="{FF2B5EF4-FFF2-40B4-BE49-F238E27FC236}">
                <a16:creationId xmlns:a16="http://schemas.microsoft.com/office/drawing/2014/main" id="{DDD39909-E5DD-5A79-C071-7AA902A7977F}"/>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643488" y="4763514"/>
            <a:ext cx="662900" cy="662900"/>
          </a:xfrm>
          <a:prstGeom prst="rect">
            <a:avLst/>
          </a:prstGeom>
        </p:spPr>
      </p:pic>
      <p:sp>
        <p:nvSpPr>
          <p:cNvPr id="61" name="テキスト ボックス 60">
            <a:extLst>
              <a:ext uri="{FF2B5EF4-FFF2-40B4-BE49-F238E27FC236}">
                <a16:creationId xmlns:a16="http://schemas.microsoft.com/office/drawing/2014/main" id="{CBA293DD-6D57-98CB-FF08-D8333A5B877A}"/>
              </a:ext>
            </a:extLst>
          </p:cNvPr>
          <p:cNvSpPr txBox="1"/>
          <p:nvPr/>
        </p:nvSpPr>
        <p:spPr>
          <a:xfrm>
            <a:off x="1303953" y="4454526"/>
            <a:ext cx="1341970"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Application Insights</a:t>
            </a:r>
          </a:p>
        </p:txBody>
      </p:sp>
      <p:pic>
        <p:nvPicPr>
          <p:cNvPr id="63" name="グラフィックス 62">
            <a:extLst>
              <a:ext uri="{FF2B5EF4-FFF2-40B4-BE49-F238E27FC236}">
                <a16:creationId xmlns:a16="http://schemas.microsoft.com/office/drawing/2014/main" id="{2EB3B1F8-301C-3FC0-935A-DAAF6BA951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85315" y="4782967"/>
            <a:ext cx="575351" cy="575351"/>
          </a:xfrm>
          <a:prstGeom prst="rect">
            <a:avLst/>
          </a:prstGeom>
        </p:spPr>
      </p:pic>
      <p:sp>
        <p:nvSpPr>
          <p:cNvPr id="64" name="テキスト ボックス 63">
            <a:extLst>
              <a:ext uri="{FF2B5EF4-FFF2-40B4-BE49-F238E27FC236}">
                <a16:creationId xmlns:a16="http://schemas.microsoft.com/office/drawing/2014/main" id="{D6BDD0C6-7B20-FE02-56CC-D360CB8F530D}"/>
              </a:ext>
            </a:extLst>
          </p:cNvPr>
          <p:cNvSpPr txBox="1"/>
          <p:nvPr/>
        </p:nvSpPr>
        <p:spPr>
          <a:xfrm>
            <a:off x="603563" y="4464253"/>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KeyVault</a:t>
            </a:r>
          </a:p>
        </p:txBody>
      </p:sp>
      <p:pic>
        <p:nvPicPr>
          <p:cNvPr id="66" name="グラフィックス 65">
            <a:extLst>
              <a:ext uri="{FF2B5EF4-FFF2-40B4-BE49-F238E27FC236}">
                <a16:creationId xmlns:a16="http://schemas.microsoft.com/office/drawing/2014/main" id="{A51DC148-7C6D-63E7-AD27-A9D59FDA5A43}"/>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7012223" y="2321870"/>
            <a:ext cx="479696" cy="479696"/>
          </a:xfrm>
          <a:prstGeom prst="rect">
            <a:avLst/>
          </a:prstGeom>
        </p:spPr>
      </p:pic>
      <p:sp>
        <p:nvSpPr>
          <p:cNvPr id="67" name="テキスト ボックス 66">
            <a:extLst>
              <a:ext uri="{FF2B5EF4-FFF2-40B4-BE49-F238E27FC236}">
                <a16:creationId xmlns:a16="http://schemas.microsoft.com/office/drawing/2014/main" id="{D85E58D3-7AEB-4DE3-C660-442A79E1072B}"/>
              </a:ext>
            </a:extLst>
          </p:cNvPr>
          <p:cNvSpPr txBox="1"/>
          <p:nvPr/>
        </p:nvSpPr>
        <p:spPr>
          <a:xfrm>
            <a:off x="10386905" y="2203554"/>
            <a:ext cx="1393291" cy="276999"/>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schemeClr val="accent1"/>
                </a:solidFill>
                <a:effectLst/>
                <a:uLnTx/>
                <a:uFillTx/>
                <a:latin typeface="Yu Gothic UI Semibold" panose="020B0700000000000000" pitchFamily="50" charset="-128"/>
                <a:ea typeface="Yu Gothic UI Semibold" panose="020B0700000000000000" pitchFamily="50" charset="-128"/>
                <a:cs typeface="+mn-cs"/>
              </a:rPr>
              <a:t>Form Recognizer</a:t>
            </a:r>
          </a:p>
        </p:txBody>
      </p:sp>
      <p:pic>
        <p:nvPicPr>
          <p:cNvPr id="1026" name="Picture 2" descr="PowerShell Gallery | SimonWahlin">
            <a:extLst>
              <a:ext uri="{FF2B5EF4-FFF2-40B4-BE49-F238E27FC236}">
                <a16:creationId xmlns:a16="http://schemas.microsoft.com/office/drawing/2014/main" id="{B744C29B-EC08-35AA-2CE9-1AA5DA3FCE90}"/>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00393" y="5941979"/>
            <a:ext cx="612842" cy="612842"/>
          </a:xfrm>
          <a:prstGeom prst="rect">
            <a:avLst/>
          </a:prstGeom>
          <a:noFill/>
          <a:extLst>
            <a:ext uri="{909E8E84-426E-40DD-AFC4-6F175D3DCCD1}">
              <a14:hiddenFill xmlns:a14="http://schemas.microsoft.com/office/drawing/2010/main">
                <a:solidFill>
                  <a:srgbClr val="FFFFFF"/>
                </a:solidFill>
              </a14:hiddenFill>
            </a:ext>
          </a:extLst>
        </p:spPr>
      </p:pic>
      <p:sp>
        <p:nvSpPr>
          <p:cNvPr id="68" name="テキスト ボックス 67">
            <a:extLst>
              <a:ext uri="{FF2B5EF4-FFF2-40B4-BE49-F238E27FC236}">
                <a16:creationId xmlns:a16="http://schemas.microsoft.com/office/drawing/2014/main" id="{3B56BCE4-1773-6B1C-9113-E89B4E494C6B}"/>
              </a:ext>
            </a:extLst>
          </p:cNvPr>
          <p:cNvSpPr txBox="1"/>
          <p:nvPr/>
        </p:nvSpPr>
        <p:spPr>
          <a:xfrm>
            <a:off x="629504" y="5608874"/>
            <a:ext cx="738854" cy="246221"/>
          </a:xfrm>
          <a:prstGeom prst="rect">
            <a:avLst/>
          </a:prstGeom>
          <a:no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000" dirty="0">
                <a:solidFill>
                  <a:srgbClr val="000000"/>
                </a:solidFill>
                <a:latin typeface="Yu Gothic UI Semibold" panose="020B0700000000000000" pitchFamily="50" charset="-128"/>
                <a:ea typeface="Yu Gothic UI Semibold" panose="020B0700000000000000" pitchFamily="50" charset="-128"/>
              </a:rPr>
              <a:t>bicep</a:t>
            </a:r>
          </a:p>
        </p:txBody>
      </p:sp>
      <p:sp>
        <p:nvSpPr>
          <p:cNvPr id="3" name="正方形/長方形 2">
            <a:extLst>
              <a:ext uri="{FF2B5EF4-FFF2-40B4-BE49-F238E27FC236}">
                <a16:creationId xmlns:a16="http://schemas.microsoft.com/office/drawing/2014/main" id="{2BCAB6C1-1D15-5458-3742-DB2603EDE2D1}"/>
              </a:ext>
            </a:extLst>
          </p:cNvPr>
          <p:cNvSpPr/>
          <p:nvPr/>
        </p:nvSpPr>
        <p:spPr>
          <a:xfrm>
            <a:off x="418289" y="5564221"/>
            <a:ext cx="986305"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037A074C-0D20-774D-1D3E-804DAFFEE16E}"/>
              </a:ext>
            </a:extLst>
          </p:cNvPr>
          <p:cNvSpPr txBox="1"/>
          <p:nvPr/>
        </p:nvSpPr>
        <p:spPr>
          <a:xfrm>
            <a:off x="3231519" y="853225"/>
            <a:ext cx="1970171" cy="307777"/>
          </a:xfrm>
          <a:prstGeom prst="rect">
            <a:avLst/>
          </a:prstGeom>
          <a:solidFill>
            <a:schemeClr val="bg1"/>
          </a:solidFill>
        </p:spPr>
        <p:txBody>
          <a:bodyPr wrap="square">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rPr>
              <a:t>Part5 </a:t>
            </a:r>
            <a:r>
              <a:rPr lang="ja-JP" altLang="en-US" sz="1400" dirty="0">
                <a:solidFill>
                  <a:srgbClr val="C00000"/>
                </a:solidFill>
                <a:latin typeface="Yu Gothic UI Semibold" panose="020B0700000000000000" pitchFamily="50" charset="-128"/>
                <a:ea typeface="Yu Gothic UI Semibold" panose="020B0700000000000000" pitchFamily="50" charset="-128"/>
              </a:rPr>
              <a:t>のハンズオン🔧</a:t>
            </a:r>
            <a:endParaRPr kumimoji="1" lang="en-US" altLang="ja-JP" sz="1400" b="0" i="0" u="none" strike="noStrike" kern="1200" cap="none" spc="0" normalizeH="0" baseline="0" noProof="0" dirty="0">
              <a:ln>
                <a:noFill/>
              </a:ln>
              <a:solidFill>
                <a:srgbClr val="C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12" name="正方形/長方形 11">
            <a:extLst>
              <a:ext uri="{FF2B5EF4-FFF2-40B4-BE49-F238E27FC236}">
                <a16:creationId xmlns:a16="http://schemas.microsoft.com/office/drawing/2014/main" id="{3759A83D-4AAA-A9F5-766F-64418DDD5763}"/>
              </a:ext>
            </a:extLst>
          </p:cNvPr>
          <p:cNvSpPr/>
          <p:nvPr/>
        </p:nvSpPr>
        <p:spPr>
          <a:xfrm>
            <a:off x="7748833" y="957020"/>
            <a:ext cx="4081805" cy="438797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46CA1631-1ABA-A777-035B-AECBFF2071F5}"/>
              </a:ext>
            </a:extLst>
          </p:cNvPr>
          <p:cNvSpPr txBox="1"/>
          <p:nvPr/>
        </p:nvSpPr>
        <p:spPr>
          <a:xfrm>
            <a:off x="4454020" y="2741496"/>
            <a:ext cx="643274" cy="246221"/>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altLang="ja-JP" sz="1000" dirty="0">
                <a:solidFill>
                  <a:srgbClr val="000000"/>
                </a:solidFill>
                <a:latin typeface="Yu Gothic UI Semibold" panose="020B0700000000000000" pitchFamily="50" charset="-128"/>
                <a:ea typeface="Yu Gothic UI Semibold" panose="020B0700000000000000" pitchFamily="50" charset="-128"/>
              </a:rPr>
              <a:t>JSON</a:t>
            </a:r>
            <a:endParaRPr kumimoji="1" lang="en-US" altLang="ja-JP" sz="1000" b="0" i="0" u="none" strike="noStrike" kern="1200" cap="none" spc="0" normalizeH="0" baseline="0" noProof="0" dirty="0">
              <a:ln>
                <a:noFill/>
              </a:ln>
              <a:solidFill>
                <a:srgbClr val="000000"/>
              </a:solidFill>
              <a:effectLst/>
              <a:uLnTx/>
              <a:uFillTx/>
              <a:latin typeface="Yu Gothic UI Semibold" panose="020B0700000000000000" pitchFamily="50" charset="-128"/>
              <a:ea typeface="Yu Gothic UI Semibold" panose="020B0700000000000000" pitchFamily="50" charset="-128"/>
              <a:cs typeface="+mn-cs"/>
            </a:endParaRPr>
          </a:p>
        </p:txBody>
      </p:sp>
      <p:sp>
        <p:nvSpPr>
          <p:cNvPr id="4" name="正方形/長方形 3">
            <a:extLst>
              <a:ext uri="{FF2B5EF4-FFF2-40B4-BE49-F238E27FC236}">
                <a16:creationId xmlns:a16="http://schemas.microsoft.com/office/drawing/2014/main" id="{9DEAE20F-3355-93D1-A1B8-881119002913}"/>
              </a:ext>
            </a:extLst>
          </p:cNvPr>
          <p:cNvSpPr/>
          <p:nvPr/>
        </p:nvSpPr>
        <p:spPr>
          <a:xfrm>
            <a:off x="457568" y="4312028"/>
            <a:ext cx="2276273" cy="1076527"/>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7" name="Picture 2" descr="App Service の料金 | Microsoft Azure">
            <a:extLst>
              <a:ext uri="{FF2B5EF4-FFF2-40B4-BE49-F238E27FC236}">
                <a16:creationId xmlns:a16="http://schemas.microsoft.com/office/drawing/2014/main" id="{13797CF2-DEAE-0885-B71D-D4E3477E9DA8}"/>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23737" y="372387"/>
            <a:ext cx="866573" cy="454951"/>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42A85C13-B890-FCA2-FA49-F9CB6564D07E}"/>
              </a:ext>
            </a:extLst>
          </p:cNvPr>
          <p:cNvSpPr/>
          <p:nvPr/>
        </p:nvSpPr>
        <p:spPr>
          <a:xfrm>
            <a:off x="405353" y="1180824"/>
            <a:ext cx="4628560" cy="4225047"/>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67" rtl="0" eaLnBrk="1" fontAlgn="auto" latinLnBrk="0" hangingPunct="1">
              <a:lnSpc>
                <a:spcPct val="100000"/>
              </a:lnSpc>
              <a:spcBef>
                <a:spcPts val="0"/>
              </a:spcBef>
              <a:spcAft>
                <a:spcPts val="0"/>
              </a:spcAft>
              <a:buClrTx/>
              <a:buSzTx/>
              <a:buFontTx/>
              <a:buNone/>
              <a:tabLst/>
              <a:defRPr/>
            </a:pPr>
            <a:endParaRPr kumimoji="1" lang="ja-JP" altLang="en-US" sz="1765" b="0" i="0" u="none" strike="noStrike" kern="1200" cap="none" spc="0" normalizeH="0" baseline="0" noProof="0">
              <a:ln>
                <a:noFill/>
              </a:ln>
              <a:solidFill>
                <a:srgbClr val="E6E6E6">
                  <a:lumMod val="75000"/>
                </a:srgbClr>
              </a:solidFill>
              <a:effectLst/>
              <a:uLnTx/>
              <a:uFillTx/>
              <a:latin typeface="Yu Gothic UI Semibold" panose="020B0700000000000000" pitchFamily="50" charset="-128"/>
              <a:ea typeface="Yu Gothic UI Semibold" panose="020B0700000000000000" pitchFamily="50" charset="-128"/>
              <a:cs typeface="+mn-cs"/>
            </a:endParaRPr>
          </a:p>
        </p:txBody>
      </p:sp>
    </p:spTree>
    <p:extLst>
      <p:ext uri="{BB962C8B-B14F-4D97-AF65-F5344CB8AC3E}">
        <p14:creationId xmlns:p14="http://schemas.microsoft.com/office/powerpoint/2010/main" val="325343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2008</TotalTime>
  <Words>862</Words>
  <Application>Microsoft Office PowerPoint</Application>
  <PresentationFormat>ワイド画面</PresentationFormat>
  <Paragraphs>252</Paragraphs>
  <Slides>11</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11</vt:i4>
      </vt:variant>
    </vt:vector>
  </HeadingPairs>
  <TitlesOfParts>
    <vt:vector size="20" baseType="lpstr">
      <vt:lpstr>Yu Gothic UI</vt:lpstr>
      <vt:lpstr>Yu Gothic UI Semibold</vt:lpstr>
      <vt:lpstr>Yu Gothic UI Semilight</vt:lpstr>
      <vt:lpstr>游ゴシック</vt:lpstr>
      <vt:lpstr>游ゴシック Light</vt:lpstr>
      <vt:lpstr>Arial</vt:lpstr>
      <vt:lpstr>Consolas</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Shiho Asa</dc:creator>
  <cp:lastModifiedBy>Yuichi Masuda</cp:lastModifiedBy>
  <cp:revision>79</cp:revision>
  <dcterms:created xsi:type="dcterms:W3CDTF">2022-03-17T01:32:52Z</dcterms:created>
  <dcterms:modified xsi:type="dcterms:W3CDTF">2023-05-31T20:24:06Z</dcterms:modified>
</cp:coreProperties>
</file>