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98" r:id="rId2"/>
    <p:sldId id="299" r:id="rId3"/>
    <p:sldId id="349" r:id="rId4"/>
    <p:sldId id="350" r:id="rId5"/>
    <p:sldId id="351" r:id="rId6"/>
    <p:sldId id="352" r:id="rId7"/>
    <p:sldId id="261" r:id="rId8"/>
    <p:sldId id="260" r:id="rId9"/>
    <p:sldId id="258" r:id="rId10"/>
    <p:sldId id="353" r:id="rId11"/>
    <p:sldId id="354" r:id="rId12"/>
    <p:sldId id="312" r:id="rId13"/>
    <p:sldId id="300" r:id="rId14"/>
    <p:sldId id="355" r:id="rId15"/>
    <p:sldId id="341" r:id="rId16"/>
    <p:sldId id="356" r:id="rId17"/>
    <p:sldId id="357" r:id="rId18"/>
    <p:sldId id="358" r:id="rId19"/>
    <p:sldId id="359" r:id="rId20"/>
    <p:sldId id="360" r:id="rId21"/>
    <p:sldId id="271" r:id="rId22"/>
    <p:sldId id="323" r:id="rId23"/>
    <p:sldId id="274" r:id="rId24"/>
    <p:sldId id="301" r:id="rId25"/>
    <p:sldId id="276" r:id="rId26"/>
    <p:sldId id="29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8427146-895E-4D6D-B08E-B878D7E35941}">
          <p14:sldIdLst>
            <p14:sldId id="298"/>
          </p14:sldIdLst>
        </p14:section>
        <p14:section name="无标题节" id="{C8C3FD46-B0F2-46F1-9DF8-DAD9C554D9FE}">
          <p14:sldIdLst>
            <p14:sldId id="299"/>
            <p14:sldId id="349"/>
            <p14:sldId id="350"/>
            <p14:sldId id="351"/>
            <p14:sldId id="352"/>
            <p14:sldId id="261"/>
            <p14:sldId id="260"/>
            <p14:sldId id="258"/>
            <p14:sldId id="353"/>
            <p14:sldId id="354"/>
            <p14:sldId id="312"/>
            <p14:sldId id="300"/>
            <p14:sldId id="355"/>
            <p14:sldId id="341"/>
            <p14:sldId id="356"/>
            <p14:sldId id="357"/>
            <p14:sldId id="358"/>
            <p14:sldId id="359"/>
            <p14:sldId id="360"/>
            <p14:sldId id="271"/>
            <p14:sldId id="323"/>
            <p14:sldId id="274"/>
            <p14:sldId id="301"/>
            <p14:sldId id="276"/>
            <p14:sldId id="297"/>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DC77"/>
    <a:srgbClr val="33CD27"/>
    <a:srgbClr val="000000"/>
    <a:srgbClr val="282828"/>
    <a:srgbClr val="2E2E2E"/>
    <a:srgbClr val="343434"/>
    <a:srgbClr val="232323"/>
    <a:srgbClr val="0D6939"/>
    <a:srgbClr val="07371E"/>
    <a:srgbClr val="2A2A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78953" autoAdjust="0"/>
  </p:normalViewPr>
  <p:slideViewPr>
    <p:cSldViewPr snapToGrid="0">
      <p:cViewPr>
        <p:scale>
          <a:sx n="48" d="100"/>
          <a:sy n="48" d="100"/>
        </p:scale>
        <p:origin x="-2016" y="-49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CCBD9F-170C-43C5-9EA3-B3206416B408}" type="datetimeFigureOut">
              <a:rPr lang="zh-CN" altLang="en-US" smtClean="0"/>
              <a:t>2018/6/21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19307-74FC-4751-888E-3F18FA31865D}" type="slidenum">
              <a:rPr lang="zh-CN" altLang="en-US" smtClean="0"/>
              <a:t>‹#›</a:t>
            </a:fld>
            <a:endParaRPr lang="zh-CN" altLang="en-US"/>
          </a:p>
        </p:txBody>
      </p:sp>
    </p:spTree>
    <p:extLst>
      <p:ext uri="{BB962C8B-B14F-4D97-AF65-F5344CB8AC3E}">
        <p14:creationId xmlns:p14="http://schemas.microsoft.com/office/powerpoint/2010/main" val="2940498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319307-74FC-4751-888E-3F18FA31865D}" type="slidenum">
              <a:rPr lang="zh-CN" altLang="en-US" smtClean="0"/>
              <a:t>6</a:t>
            </a:fld>
            <a:endParaRPr lang="zh-CN" altLang="en-US"/>
          </a:p>
        </p:txBody>
      </p:sp>
    </p:spTree>
    <p:extLst>
      <p:ext uri="{BB962C8B-B14F-4D97-AF65-F5344CB8AC3E}">
        <p14:creationId xmlns:p14="http://schemas.microsoft.com/office/powerpoint/2010/main" val="3497204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6081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07667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9703203"/>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 空心 59">
            <a:extLst>
              <a:ext uri="{FF2B5EF4-FFF2-40B4-BE49-F238E27FC236}">
                <a16:creationId xmlns:a16="http://schemas.microsoft.com/office/drawing/2014/main" xmlns="" id="{845C2B4F-EDE4-4121-87C7-E3388BB44E67}"/>
              </a:ext>
            </a:extLst>
          </p:cNvPr>
          <p:cNvSpPr/>
          <p:nvPr/>
        </p:nvSpPr>
        <p:spPr>
          <a:xfrm>
            <a:off x="1845531" y="1747055"/>
            <a:ext cx="1094375" cy="1094375"/>
          </a:xfrm>
          <a:prstGeom prst="donut">
            <a:avLst>
              <a:gd name="adj" fmla="val 13683"/>
            </a:avLst>
          </a:prstGeom>
          <a:solidFill>
            <a:srgbClr val="198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a:extLst>
              <a:ext uri="{FF2B5EF4-FFF2-40B4-BE49-F238E27FC236}">
                <a16:creationId xmlns:a16="http://schemas.microsoft.com/office/drawing/2014/main" xmlns="" id="{03C1ACC0-23F2-4A27-BEF7-B544739DFC65}"/>
              </a:ext>
            </a:extLst>
          </p:cNvPr>
          <p:cNvSpPr/>
          <p:nvPr/>
        </p:nvSpPr>
        <p:spPr>
          <a:xfrm>
            <a:off x="1883163" y="2195037"/>
            <a:ext cx="2467927" cy="2467927"/>
          </a:xfrm>
          <a:prstGeom prst="ellipse">
            <a:avLst/>
          </a:prstGeom>
          <a:solidFill>
            <a:srgbClr val="1BD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xmlns="" id="{5C45A86E-AA4A-4D7D-A0BF-1B5399F9FC91}"/>
              </a:ext>
            </a:extLst>
          </p:cNvPr>
          <p:cNvSpPr txBox="1"/>
          <p:nvPr/>
        </p:nvSpPr>
        <p:spPr>
          <a:xfrm>
            <a:off x="272378" y="156622"/>
            <a:ext cx="5953717" cy="1446550"/>
          </a:xfrm>
          <a:prstGeom prst="rect">
            <a:avLst/>
          </a:prstGeom>
          <a:noFill/>
        </p:spPr>
        <p:txBody>
          <a:bodyPr wrap="square" rtlCol="0">
            <a:spAutoFit/>
          </a:bodyPr>
          <a:lstStyle/>
          <a:p>
            <a:r>
              <a:rPr lang="zh-CN" altLang="zh-CN" sz="4400" b="1" dirty="0">
                <a:solidFill>
                  <a:schemeClr val="bg1"/>
                </a:solidFill>
              </a:rPr>
              <a:t>“</a:t>
            </a:r>
            <a:r>
              <a:rPr lang="zh-CN" altLang="zh-CN" sz="4400" dirty="0">
                <a:solidFill>
                  <a:schemeClr val="bg1"/>
                </a:solidFill>
              </a:rPr>
              <a:t>青创号</a:t>
            </a:r>
            <a:r>
              <a:rPr lang="zh-CN" altLang="zh-CN" sz="4400" b="1" dirty="0">
                <a:solidFill>
                  <a:schemeClr val="bg1"/>
                </a:solidFill>
              </a:rPr>
              <a:t>”</a:t>
            </a:r>
            <a:endParaRPr lang="zh-CN" altLang="zh-CN" sz="4400" dirty="0">
              <a:solidFill>
                <a:schemeClr val="bg1"/>
              </a:solidFill>
            </a:endParaRPr>
          </a:p>
          <a:p>
            <a:r>
              <a:rPr lang="en-US" altLang="zh-CN" sz="4400" dirty="0" smtClean="0">
                <a:solidFill>
                  <a:schemeClr val="bg1"/>
                </a:solidFill>
              </a:rPr>
              <a:t> </a:t>
            </a:r>
            <a:r>
              <a:rPr lang="zh-CN" altLang="zh-CN" sz="4400" dirty="0" smtClean="0">
                <a:solidFill>
                  <a:schemeClr val="bg1"/>
                </a:solidFill>
              </a:rPr>
              <a:t>列车</a:t>
            </a:r>
            <a:r>
              <a:rPr lang="zh-CN" altLang="zh-CN" sz="4400" dirty="0">
                <a:solidFill>
                  <a:schemeClr val="bg1"/>
                </a:solidFill>
              </a:rPr>
              <a:t>创业实训项目大赛</a:t>
            </a:r>
          </a:p>
        </p:txBody>
      </p:sp>
      <p:sp>
        <p:nvSpPr>
          <p:cNvPr id="25" name="圆: 空心 24">
            <a:extLst>
              <a:ext uri="{FF2B5EF4-FFF2-40B4-BE49-F238E27FC236}">
                <a16:creationId xmlns:a16="http://schemas.microsoft.com/office/drawing/2014/main" xmlns="" id="{DE393796-0D27-446D-801E-5DB3D78B0ED4}"/>
              </a:ext>
            </a:extLst>
          </p:cNvPr>
          <p:cNvSpPr/>
          <p:nvPr/>
        </p:nvSpPr>
        <p:spPr>
          <a:xfrm>
            <a:off x="6789881" y="-1562020"/>
            <a:ext cx="2900219" cy="2900219"/>
          </a:xfrm>
          <a:prstGeom prst="donut">
            <a:avLst>
              <a:gd name="adj" fmla="val 13683"/>
            </a:avLst>
          </a:prstGeom>
          <a:solidFill>
            <a:srgbClr val="1BD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圆: 空心 25">
            <a:extLst>
              <a:ext uri="{FF2B5EF4-FFF2-40B4-BE49-F238E27FC236}">
                <a16:creationId xmlns:a16="http://schemas.microsoft.com/office/drawing/2014/main" xmlns="" id="{D96EC7A6-672B-4EC4-B47A-F89179E9E729}"/>
              </a:ext>
            </a:extLst>
          </p:cNvPr>
          <p:cNvSpPr/>
          <p:nvPr/>
        </p:nvSpPr>
        <p:spPr>
          <a:xfrm>
            <a:off x="9142912" y="5548642"/>
            <a:ext cx="1094375" cy="1094375"/>
          </a:xfrm>
          <a:prstGeom prst="donut">
            <a:avLst>
              <a:gd name="adj" fmla="val 13683"/>
            </a:avLst>
          </a:prstGeom>
          <a:solidFill>
            <a:srgbClr val="1BD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文本框 26">
            <a:extLst>
              <a:ext uri="{FF2B5EF4-FFF2-40B4-BE49-F238E27FC236}">
                <a16:creationId xmlns:a16="http://schemas.microsoft.com/office/drawing/2014/main" xmlns="" id="{73C9522E-63ED-4096-8F03-81FF3DF77AFB}"/>
              </a:ext>
            </a:extLst>
          </p:cNvPr>
          <p:cNvSpPr txBox="1"/>
          <p:nvPr/>
        </p:nvSpPr>
        <p:spPr>
          <a:xfrm>
            <a:off x="9092438" y="1761853"/>
            <a:ext cx="2917786" cy="830997"/>
          </a:xfrm>
          <a:prstGeom prst="rect">
            <a:avLst/>
          </a:prstGeom>
          <a:noFill/>
        </p:spPr>
        <p:txBody>
          <a:bodyPr wrap="none" rtlCol="0">
            <a:spAutoFit/>
          </a:bodyPr>
          <a:lstStyle/>
          <a:p>
            <a:r>
              <a:rPr lang="en-US" altLang="zh-CN" sz="4800" b="1" dirty="0" smtClean="0">
                <a:solidFill>
                  <a:schemeClr val="bg1"/>
                </a:solidFill>
                <a:latin typeface="华文细黑" panose="02010600040101010101" pitchFamily="2" charset="-122"/>
                <a:ea typeface="华文细黑" panose="02010600040101010101" pitchFamily="2" charset="-122"/>
              </a:rPr>
              <a:t>2018.6.22</a:t>
            </a:r>
            <a:endParaRPr lang="zh-CN" altLang="en-US" sz="4800" b="1" dirty="0">
              <a:solidFill>
                <a:schemeClr val="bg1"/>
              </a:solidFill>
              <a:latin typeface="华文细黑" panose="02010600040101010101" pitchFamily="2" charset="-122"/>
              <a:ea typeface="华文细黑" panose="02010600040101010101" pitchFamily="2" charset="-122"/>
            </a:endParaRPr>
          </a:p>
        </p:txBody>
      </p:sp>
      <p:sp>
        <p:nvSpPr>
          <p:cNvPr id="28" name="矩形 27">
            <a:extLst>
              <a:ext uri="{FF2B5EF4-FFF2-40B4-BE49-F238E27FC236}">
                <a16:creationId xmlns:a16="http://schemas.microsoft.com/office/drawing/2014/main" xmlns="" id="{41AC0E4F-56E8-4896-87D4-81917481A55F}"/>
              </a:ext>
            </a:extLst>
          </p:cNvPr>
          <p:cNvSpPr/>
          <p:nvPr/>
        </p:nvSpPr>
        <p:spPr>
          <a:xfrm>
            <a:off x="6417449" y="4662964"/>
            <a:ext cx="4719562" cy="646331"/>
          </a:xfrm>
          <a:prstGeom prst="rect">
            <a:avLst/>
          </a:prstGeom>
        </p:spPr>
        <p:txBody>
          <a:bodyPr wrap="none">
            <a:spAutoFit/>
          </a:bodyPr>
          <a:lstStyle/>
          <a:p>
            <a:r>
              <a:rPr lang="zh-CN" altLang="zh-CN" sz="3600" dirty="0">
                <a:solidFill>
                  <a:schemeClr val="bg1"/>
                </a:solidFill>
              </a:rPr>
              <a:t>王兆雄  胡敬轩 刘欣昂</a:t>
            </a:r>
          </a:p>
        </p:txBody>
      </p:sp>
      <p:grpSp>
        <p:nvGrpSpPr>
          <p:cNvPr id="59" name="组合 58">
            <a:extLst>
              <a:ext uri="{FF2B5EF4-FFF2-40B4-BE49-F238E27FC236}">
                <a16:creationId xmlns:a16="http://schemas.microsoft.com/office/drawing/2014/main" xmlns="" id="{73253E84-33E9-45A0-A73E-3C4DB468E50A}"/>
              </a:ext>
            </a:extLst>
          </p:cNvPr>
          <p:cNvGrpSpPr/>
          <p:nvPr/>
        </p:nvGrpSpPr>
        <p:grpSpPr>
          <a:xfrm>
            <a:off x="6955657" y="1931781"/>
            <a:ext cx="2040539" cy="491140"/>
            <a:chOff x="3784601" y="5778500"/>
            <a:chExt cx="2040539" cy="491140"/>
          </a:xfrm>
        </p:grpSpPr>
        <p:sp>
          <p:nvSpPr>
            <p:cNvPr id="29" name="椭圆 28">
              <a:extLst>
                <a:ext uri="{FF2B5EF4-FFF2-40B4-BE49-F238E27FC236}">
                  <a16:creationId xmlns:a16="http://schemas.microsoft.com/office/drawing/2014/main" xmlns="" id="{3CBD5164-2B05-40A5-88A9-AB3A477B65DE}"/>
                </a:ext>
              </a:extLst>
            </p:cNvPr>
            <p:cNvSpPr/>
            <p:nvPr/>
          </p:nvSpPr>
          <p:spPr>
            <a:xfrm>
              <a:off x="3784601" y="5778501"/>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xmlns="" id="{D76B32A3-5CBC-4176-BF9A-0EFBEF44D958}"/>
                </a:ext>
              </a:extLst>
            </p:cNvPr>
            <p:cNvSpPr/>
            <p:nvPr/>
          </p:nvSpPr>
          <p:spPr>
            <a:xfrm>
              <a:off x="400356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xmlns="" id="{4D162EBB-4956-40AD-89F1-0F21F4A7C6D4}"/>
                </a:ext>
              </a:extLst>
            </p:cNvPr>
            <p:cNvSpPr/>
            <p:nvPr/>
          </p:nvSpPr>
          <p:spPr>
            <a:xfrm>
              <a:off x="4222531"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xmlns="" id="{F420EBFC-7FC2-4F5B-AC45-51D0CB8290A7}"/>
                </a:ext>
              </a:extLst>
            </p:cNvPr>
            <p:cNvSpPr/>
            <p:nvPr/>
          </p:nvSpPr>
          <p:spPr>
            <a:xfrm>
              <a:off x="444149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xmlns="" id="{A2A65F7E-B35A-4A6B-94AB-A353B8E51876}"/>
                </a:ext>
              </a:extLst>
            </p:cNvPr>
            <p:cNvSpPr/>
            <p:nvPr/>
          </p:nvSpPr>
          <p:spPr>
            <a:xfrm>
              <a:off x="4660462"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xmlns="" id="{E01F2021-9D0E-4F6D-9F37-FC37256DF3BA}"/>
                </a:ext>
              </a:extLst>
            </p:cNvPr>
            <p:cNvSpPr/>
            <p:nvPr/>
          </p:nvSpPr>
          <p:spPr>
            <a:xfrm>
              <a:off x="487942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xmlns="" id="{08ED1F47-B5DD-4F76-A65C-7EFB30DA3765}"/>
                </a:ext>
              </a:extLst>
            </p:cNvPr>
            <p:cNvSpPr/>
            <p:nvPr/>
          </p:nvSpPr>
          <p:spPr>
            <a:xfrm>
              <a:off x="5098393"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xmlns="" id="{A5283342-C31D-4ED6-AA4B-D360DD151EB2}"/>
                </a:ext>
              </a:extLst>
            </p:cNvPr>
            <p:cNvSpPr/>
            <p:nvPr/>
          </p:nvSpPr>
          <p:spPr>
            <a:xfrm>
              <a:off x="531735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xmlns="" id="{099C0ADF-88C4-430D-819A-3C803FBAA0CF}"/>
                </a:ext>
              </a:extLst>
            </p:cNvPr>
            <p:cNvSpPr/>
            <p:nvPr/>
          </p:nvSpPr>
          <p:spPr>
            <a:xfrm>
              <a:off x="5536324"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xmlns="" id="{0BA82FDB-D820-47A9-8A10-D251D0B5B0E2}"/>
                </a:ext>
              </a:extLst>
            </p:cNvPr>
            <p:cNvSpPr/>
            <p:nvPr/>
          </p:nvSpPr>
          <p:spPr>
            <a:xfrm>
              <a:off x="5755290"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xmlns="" id="{3A4CFD1A-9F34-4876-A357-4077D347BC7B}"/>
                </a:ext>
              </a:extLst>
            </p:cNvPr>
            <p:cNvSpPr/>
            <p:nvPr/>
          </p:nvSpPr>
          <p:spPr>
            <a:xfrm>
              <a:off x="4222531"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xmlns="" id="{3BB4D403-347B-46EB-B502-3603AF7E0937}"/>
                </a:ext>
              </a:extLst>
            </p:cNvPr>
            <p:cNvSpPr/>
            <p:nvPr/>
          </p:nvSpPr>
          <p:spPr>
            <a:xfrm>
              <a:off x="4441496"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xmlns="" id="{422C607E-8180-4BB8-8911-B2F12124DDCE}"/>
                </a:ext>
              </a:extLst>
            </p:cNvPr>
            <p:cNvSpPr/>
            <p:nvPr/>
          </p:nvSpPr>
          <p:spPr>
            <a:xfrm>
              <a:off x="4660462"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xmlns="" id="{50B80E17-5DAE-48F7-98DF-62FCF3F07821}"/>
                </a:ext>
              </a:extLst>
            </p:cNvPr>
            <p:cNvSpPr/>
            <p:nvPr/>
          </p:nvSpPr>
          <p:spPr>
            <a:xfrm>
              <a:off x="487942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xmlns="" id="{F1719AC3-0BE5-4772-A123-95C7BDE3E781}"/>
                </a:ext>
              </a:extLst>
            </p:cNvPr>
            <p:cNvSpPr/>
            <p:nvPr/>
          </p:nvSpPr>
          <p:spPr>
            <a:xfrm>
              <a:off x="5098393"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xmlns="" id="{5E453769-7CDA-40E5-BDBB-DA9CC3CF08A7}"/>
                </a:ext>
              </a:extLst>
            </p:cNvPr>
            <p:cNvSpPr/>
            <p:nvPr/>
          </p:nvSpPr>
          <p:spPr>
            <a:xfrm>
              <a:off x="531735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xmlns="" id="{AD2BC401-B858-4AF5-B499-DFE16CAA43A8}"/>
                </a:ext>
              </a:extLst>
            </p:cNvPr>
            <p:cNvSpPr/>
            <p:nvPr/>
          </p:nvSpPr>
          <p:spPr>
            <a:xfrm>
              <a:off x="5536324"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xmlns="" id="{88F00191-5FDF-4887-A40F-E86BA4286B5D}"/>
                </a:ext>
              </a:extLst>
            </p:cNvPr>
            <p:cNvSpPr/>
            <p:nvPr/>
          </p:nvSpPr>
          <p:spPr>
            <a:xfrm>
              <a:off x="5755290"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xmlns="" id="{189AB8AB-0EF4-4A4E-88D2-0F9B3FA24930}"/>
                </a:ext>
              </a:extLst>
            </p:cNvPr>
            <p:cNvSpPr/>
            <p:nvPr/>
          </p:nvSpPr>
          <p:spPr>
            <a:xfrm>
              <a:off x="4660462"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xmlns="" id="{BDB54AC5-D582-4CDD-AFB0-8F72375EC434}"/>
                </a:ext>
              </a:extLst>
            </p:cNvPr>
            <p:cNvSpPr/>
            <p:nvPr/>
          </p:nvSpPr>
          <p:spPr>
            <a:xfrm>
              <a:off x="487942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xmlns="" id="{012DE9C1-53A8-44F5-A09C-73855199803D}"/>
                </a:ext>
              </a:extLst>
            </p:cNvPr>
            <p:cNvSpPr/>
            <p:nvPr/>
          </p:nvSpPr>
          <p:spPr>
            <a:xfrm>
              <a:off x="5098393"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xmlns="" id="{CFD0EB89-C507-4FF1-B32B-88519A9994B6}"/>
                </a:ext>
              </a:extLst>
            </p:cNvPr>
            <p:cNvSpPr/>
            <p:nvPr/>
          </p:nvSpPr>
          <p:spPr>
            <a:xfrm>
              <a:off x="531735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xmlns="" id="{4F2EF9BB-6D69-443D-81C4-8637144E470D}"/>
                </a:ext>
              </a:extLst>
            </p:cNvPr>
            <p:cNvSpPr/>
            <p:nvPr/>
          </p:nvSpPr>
          <p:spPr>
            <a:xfrm>
              <a:off x="5536324"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xmlns="" id="{1979E8EE-05BA-405F-90BF-0A570D0DED07}"/>
                </a:ext>
              </a:extLst>
            </p:cNvPr>
            <p:cNvSpPr/>
            <p:nvPr/>
          </p:nvSpPr>
          <p:spPr>
            <a:xfrm>
              <a:off x="5755290"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xmlns="" id="{45AD5E52-A843-4237-B1BB-A0DCDE7F0C39}"/>
              </a:ext>
            </a:extLst>
          </p:cNvPr>
          <p:cNvGrpSpPr/>
          <p:nvPr/>
        </p:nvGrpSpPr>
        <p:grpSpPr>
          <a:xfrm>
            <a:off x="3690671" y="3349934"/>
            <a:ext cx="1178571" cy="557793"/>
            <a:chOff x="1180732" y="6430441"/>
            <a:chExt cx="1178571" cy="557793"/>
          </a:xfrm>
        </p:grpSpPr>
        <p:sp>
          <p:nvSpPr>
            <p:cNvPr id="2" name="文本框 1">
              <a:extLst>
                <a:ext uri="{FF2B5EF4-FFF2-40B4-BE49-F238E27FC236}">
                  <a16:creationId xmlns:a16="http://schemas.microsoft.com/office/drawing/2014/main" xmlns="" id="{73A9FCDC-53E6-48C3-9070-9AE3019A5B6D}"/>
                </a:ext>
              </a:extLst>
            </p:cNvPr>
            <p:cNvSpPr txBox="1"/>
            <p:nvPr/>
          </p:nvSpPr>
          <p:spPr>
            <a:xfrm rot="16200000">
              <a:off x="1239402" y="6371771"/>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9" name="文本框 38">
              <a:extLst>
                <a:ext uri="{FF2B5EF4-FFF2-40B4-BE49-F238E27FC236}">
                  <a16:creationId xmlns:a16="http://schemas.microsoft.com/office/drawing/2014/main" xmlns="" id="{72B6AF3F-6078-4A67-9893-20E28E9804C6}"/>
                </a:ext>
              </a:extLst>
            </p:cNvPr>
            <p:cNvSpPr txBox="1"/>
            <p:nvPr/>
          </p:nvSpPr>
          <p:spPr>
            <a:xfrm rot="16200000">
              <a:off x="1445610"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0" name="文本框 39">
              <a:extLst>
                <a:ext uri="{FF2B5EF4-FFF2-40B4-BE49-F238E27FC236}">
                  <a16:creationId xmlns:a16="http://schemas.microsoft.com/office/drawing/2014/main" xmlns="" id="{0EEEDFAE-1102-4F5F-963E-C81A90BE415F}"/>
                </a:ext>
              </a:extLst>
            </p:cNvPr>
            <p:cNvSpPr txBox="1"/>
            <p:nvPr/>
          </p:nvSpPr>
          <p:spPr>
            <a:xfrm rot="16200000">
              <a:off x="164662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9" name="文本框 48">
              <a:extLst>
                <a:ext uri="{FF2B5EF4-FFF2-40B4-BE49-F238E27FC236}">
                  <a16:creationId xmlns:a16="http://schemas.microsoft.com/office/drawing/2014/main" xmlns="" id="{31DAFF3E-8C88-4B18-848D-84A2ED9A67E6}"/>
                </a:ext>
              </a:extLst>
            </p:cNvPr>
            <p:cNvSpPr txBox="1"/>
            <p:nvPr/>
          </p:nvSpPr>
          <p:spPr>
            <a:xfrm rot="16200000">
              <a:off x="184763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50" name="文本框 49">
              <a:extLst>
                <a:ext uri="{FF2B5EF4-FFF2-40B4-BE49-F238E27FC236}">
                  <a16:creationId xmlns:a16="http://schemas.microsoft.com/office/drawing/2014/main" xmlns="" id="{C432E49C-6249-4C19-B4E2-6757ECCB7991}"/>
                </a:ext>
              </a:extLst>
            </p:cNvPr>
            <p:cNvSpPr txBox="1"/>
            <p:nvPr/>
          </p:nvSpPr>
          <p:spPr>
            <a:xfrm rot="16200000">
              <a:off x="204864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51" name="文本框 50">
              <a:extLst>
                <a:ext uri="{FF2B5EF4-FFF2-40B4-BE49-F238E27FC236}">
                  <a16:creationId xmlns:a16="http://schemas.microsoft.com/office/drawing/2014/main" xmlns="" id="{C1F06AF1-ADB5-409E-8C58-E9B6899DD447}"/>
                </a:ext>
              </a:extLst>
            </p:cNvPr>
            <p:cNvSpPr txBox="1"/>
            <p:nvPr/>
          </p:nvSpPr>
          <p:spPr>
            <a:xfrm rot="16200000">
              <a:off x="124460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52" name="文本框 51">
              <a:extLst>
                <a:ext uri="{FF2B5EF4-FFF2-40B4-BE49-F238E27FC236}">
                  <a16:creationId xmlns:a16="http://schemas.microsoft.com/office/drawing/2014/main" xmlns="" id="{F1903A61-CFA7-4FD5-9789-EA323A7F2C00}"/>
                </a:ext>
              </a:extLst>
            </p:cNvPr>
            <p:cNvSpPr txBox="1"/>
            <p:nvPr/>
          </p:nvSpPr>
          <p:spPr>
            <a:xfrm rot="16200000">
              <a:off x="144561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61" name="文本框 60">
              <a:extLst>
                <a:ext uri="{FF2B5EF4-FFF2-40B4-BE49-F238E27FC236}">
                  <a16:creationId xmlns:a16="http://schemas.microsoft.com/office/drawing/2014/main" xmlns="" id="{B63F52DE-2F6B-44B9-B1CA-A4C15DF58430}"/>
                </a:ext>
              </a:extLst>
            </p:cNvPr>
            <p:cNvSpPr txBox="1"/>
            <p:nvPr/>
          </p:nvSpPr>
          <p:spPr>
            <a:xfrm rot="16200000">
              <a:off x="164662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62" name="文本框 61">
              <a:extLst>
                <a:ext uri="{FF2B5EF4-FFF2-40B4-BE49-F238E27FC236}">
                  <a16:creationId xmlns:a16="http://schemas.microsoft.com/office/drawing/2014/main" xmlns="" id="{5CFE860C-44D0-4083-BFC5-C5057D29D615}"/>
                </a:ext>
              </a:extLst>
            </p:cNvPr>
            <p:cNvSpPr txBox="1"/>
            <p:nvPr/>
          </p:nvSpPr>
          <p:spPr>
            <a:xfrm rot="16200000">
              <a:off x="184763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63" name="文本框 62">
              <a:extLst>
                <a:ext uri="{FF2B5EF4-FFF2-40B4-BE49-F238E27FC236}">
                  <a16:creationId xmlns:a16="http://schemas.microsoft.com/office/drawing/2014/main" xmlns="" id="{94F211D3-49BD-4CFC-A4D4-8A72CFA153C2}"/>
                </a:ext>
              </a:extLst>
            </p:cNvPr>
            <p:cNvSpPr txBox="1"/>
            <p:nvPr/>
          </p:nvSpPr>
          <p:spPr>
            <a:xfrm rot="16200000">
              <a:off x="204864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64" name="文本框 63">
              <a:extLst>
                <a:ext uri="{FF2B5EF4-FFF2-40B4-BE49-F238E27FC236}">
                  <a16:creationId xmlns:a16="http://schemas.microsoft.com/office/drawing/2014/main" xmlns="" id="{93DEB410-3EB4-46D0-A91B-7A4858B6E1C6}"/>
                </a:ext>
              </a:extLst>
            </p:cNvPr>
            <p:cNvSpPr txBox="1"/>
            <p:nvPr/>
          </p:nvSpPr>
          <p:spPr>
            <a:xfrm rot="16200000">
              <a:off x="124460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65" name="文本框 64">
              <a:extLst>
                <a:ext uri="{FF2B5EF4-FFF2-40B4-BE49-F238E27FC236}">
                  <a16:creationId xmlns:a16="http://schemas.microsoft.com/office/drawing/2014/main" xmlns="" id="{790F2FB7-0C0F-4EEF-8B43-6224960606AF}"/>
                </a:ext>
              </a:extLst>
            </p:cNvPr>
            <p:cNvSpPr txBox="1"/>
            <p:nvPr/>
          </p:nvSpPr>
          <p:spPr>
            <a:xfrm rot="16200000">
              <a:off x="144561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66" name="文本框 65">
              <a:extLst>
                <a:ext uri="{FF2B5EF4-FFF2-40B4-BE49-F238E27FC236}">
                  <a16:creationId xmlns:a16="http://schemas.microsoft.com/office/drawing/2014/main" xmlns="" id="{3F4FB051-806F-49F9-9FEA-936649912377}"/>
                </a:ext>
              </a:extLst>
            </p:cNvPr>
            <p:cNvSpPr txBox="1"/>
            <p:nvPr/>
          </p:nvSpPr>
          <p:spPr>
            <a:xfrm rot="16200000">
              <a:off x="164662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67" name="文本框 66">
              <a:extLst>
                <a:ext uri="{FF2B5EF4-FFF2-40B4-BE49-F238E27FC236}">
                  <a16:creationId xmlns:a16="http://schemas.microsoft.com/office/drawing/2014/main" xmlns="" id="{BA782DB7-6B19-42E8-B088-26892E4539C6}"/>
                </a:ext>
              </a:extLst>
            </p:cNvPr>
            <p:cNvSpPr txBox="1"/>
            <p:nvPr/>
          </p:nvSpPr>
          <p:spPr>
            <a:xfrm rot="16200000">
              <a:off x="184763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68" name="文本框 67">
              <a:extLst>
                <a:ext uri="{FF2B5EF4-FFF2-40B4-BE49-F238E27FC236}">
                  <a16:creationId xmlns:a16="http://schemas.microsoft.com/office/drawing/2014/main" xmlns="" id="{1FAE47CB-58AD-4504-84FA-4DFF4C5F9682}"/>
                </a:ext>
              </a:extLst>
            </p:cNvPr>
            <p:cNvSpPr txBox="1"/>
            <p:nvPr/>
          </p:nvSpPr>
          <p:spPr>
            <a:xfrm rot="16200000">
              <a:off x="204864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grpSp>
      <p:grpSp>
        <p:nvGrpSpPr>
          <p:cNvPr id="5" name="组合 4">
            <a:extLst>
              <a:ext uri="{FF2B5EF4-FFF2-40B4-BE49-F238E27FC236}">
                <a16:creationId xmlns:a16="http://schemas.microsoft.com/office/drawing/2014/main" xmlns="" id="{46A70544-86E6-4D9F-A553-9BA78FDAB1A4}"/>
              </a:ext>
            </a:extLst>
          </p:cNvPr>
          <p:cNvGrpSpPr/>
          <p:nvPr/>
        </p:nvGrpSpPr>
        <p:grpSpPr>
          <a:xfrm>
            <a:off x="9503171" y="5871193"/>
            <a:ext cx="373856" cy="449273"/>
            <a:chOff x="2416174" y="5307073"/>
            <a:chExt cx="896525" cy="1077378"/>
          </a:xfrm>
          <a:solidFill>
            <a:schemeClr val="bg1"/>
          </a:solidFill>
        </p:grpSpPr>
        <p:sp>
          <p:nvSpPr>
            <p:cNvPr id="4" name="矩形 3">
              <a:extLst>
                <a:ext uri="{FF2B5EF4-FFF2-40B4-BE49-F238E27FC236}">
                  <a16:creationId xmlns:a16="http://schemas.microsoft.com/office/drawing/2014/main" xmlns="" id="{07D98D82-8812-401E-9F2D-0084FB30E2AD}"/>
                </a:ext>
              </a:extLst>
            </p:cNvPr>
            <p:cNvSpPr/>
            <p:nvPr/>
          </p:nvSpPr>
          <p:spPr>
            <a:xfrm>
              <a:off x="2416175" y="5397500"/>
              <a:ext cx="190500" cy="8953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xmlns="" id="{B0DA7CCC-188F-4E2B-96FD-843CEA29902E}"/>
                </a:ext>
              </a:extLst>
            </p:cNvPr>
            <p:cNvSpPr/>
            <p:nvPr/>
          </p:nvSpPr>
          <p:spPr>
            <a:xfrm rot="16200000">
              <a:off x="2769187" y="5044488"/>
              <a:ext cx="190500" cy="89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xmlns="" id="{97F8EBAB-AB3E-416A-8B55-A3501A38F93F}"/>
                </a:ext>
              </a:extLst>
            </p:cNvPr>
            <p:cNvSpPr/>
            <p:nvPr/>
          </p:nvSpPr>
          <p:spPr>
            <a:xfrm rot="8100000">
              <a:off x="2769187" y="5307073"/>
              <a:ext cx="190500" cy="10773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Box 5"/>
          <p:cNvSpPr txBox="1"/>
          <p:nvPr/>
        </p:nvSpPr>
        <p:spPr>
          <a:xfrm>
            <a:off x="5439103" y="2841430"/>
            <a:ext cx="6148551" cy="1446550"/>
          </a:xfrm>
          <a:prstGeom prst="rect">
            <a:avLst/>
          </a:prstGeom>
          <a:noFill/>
        </p:spPr>
        <p:txBody>
          <a:bodyPr wrap="square" rtlCol="0">
            <a:spAutoFit/>
          </a:bodyPr>
          <a:lstStyle/>
          <a:p>
            <a:r>
              <a:rPr lang="zh-CN" altLang="en-US" sz="8800" dirty="0" smtClean="0">
                <a:solidFill>
                  <a:schemeClr val="bg1"/>
                </a:solidFill>
              </a:rPr>
              <a:t>商业计划书</a:t>
            </a:r>
            <a:endParaRPr lang="zh-CN" altLang="zh-CN" sz="8800" dirty="0">
              <a:solidFill>
                <a:schemeClr val="bg1"/>
              </a:solidFill>
            </a:endParaRPr>
          </a:p>
        </p:txBody>
      </p:sp>
      <p:sp>
        <p:nvSpPr>
          <p:cNvPr id="7" name="矩形 6"/>
          <p:cNvSpPr/>
          <p:nvPr/>
        </p:nvSpPr>
        <p:spPr>
          <a:xfrm>
            <a:off x="5549462" y="4287980"/>
            <a:ext cx="5587549"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extLst>
      <p:ext uri="{BB962C8B-B14F-4D97-AF65-F5344CB8AC3E}">
        <p14:creationId xmlns:p14="http://schemas.microsoft.com/office/powerpoint/2010/main" val="1304473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文">
            <a:extLst>
              <a:ext uri="{FF2B5EF4-FFF2-40B4-BE49-F238E27FC236}">
                <a16:creationId xmlns:a16="http://schemas.microsoft.com/office/drawing/2014/main" xmlns="" id="{7EBFF874-FCC7-4A57-818E-FFBDD80BF86B}"/>
              </a:ext>
            </a:extLst>
          </p:cNvPr>
          <p:cNvSpPr/>
          <p:nvPr/>
        </p:nvSpPr>
        <p:spPr>
          <a:xfrm>
            <a:off x="612601" y="3132827"/>
            <a:ext cx="11195772" cy="2554545"/>
          </a:xfrm>
          <a:prstGeom prst="rect">
            <a:avLst/>
          </a:prstGeom>
        </p:spPr>
        <p:txBody>
          <a:bodyPr wrap="square">
            <a:spAutoFit/>
          </a:bodyPr>
          <a:lstStyle/>
          <a:p>
            <a:r>
              <a:rPr lang="zh-CN" altLang="en-US" sz="3200" dirty="0">
                <a:solidFill>
                  <a:schemeClr val="bg1"/>
                </a:solidFill>
              </a:rPr>
              <a:t>经济持续快速发展，为自动化餐厅提供了更多的商机</a:t>
            </a:r>
          </a:p>
          <a:p>
            <a:r>
              <a:rPr lang="zh-CN" altLang="en-US" sz="3200" dirty="0">
                <a:solidFill>
                  <a:schemeClr val="bg1"/>
                </a:solidFill>
              </a:rPr>
              <a:t>科技水平不断进步，为自动化餐厅的发展提供了良好的基础</a:t>
            </a:r>
          </a:p>
          <a:p>
            <a:r>
              <a:rPr lang="zh-CN" altLang="en-US" sz="3200" dirty="0">
                <a:solidFill>
                  <a:schemeClr val="bg1"/>
                </a:solidFill>
              </a:rPr>
              <a:t>人们生活节奏加快，对便利化服务的需求加大，自动化餐厅发展前景可观</a:t>
            </a:r>
          </a:p>
          <a:p>
            <a:r>
              <a:rPr lang="zh-CN" altLang="en-US" sz="3200" dirty="0">
                <a:solidFill>
                  <a:schemeClr val="bg1"/>
                </a:solidFill>
              </a:rPr>
              <a:t>现在高校逐年扩招，随之自动化餐厅的消费群体也将逐年扩大</a:t>
            </a:r>
            <a:endParaRPr lang="zh-CN" altLang="en-US" sz="3200" dirty="0">
              <a:solidFill>
                <a:schemeClr val="bg1"/>
              </a:solidFill>
            </a:endParaRPr>
          </a:p>
        </p:txBody>
      </p:sp>
      <p:sp>
        <p:nvSpPr>
          <p:cNvPr id="4" name="矩形 3">
            <a:extLst>
              <a:ext uri="{FF2B5EF4-FFF2-40B4-BE49-F238E27FC236}">
                <a16:creationId xmlns:a16="http://schemas.microsoft.com/office/drawing/2014/main" xmlns="" id="{FB056CF9-65A5-470A-A317-B31F220AC67C}"/>
              </a:ext>
            </a:extLst>
          </p:cNvPr>
          <p:cNvSpPr/>
          <p:nvPr/>
        </p:nvSpPr>
        <p:spPr>
          <a:xfrm>
            <a:off x="211778" y="332061"/>
            <a:ext cx="9783560" cy="2800767"/>
          </a:xfrm>
          <a:prstGeom prst="rect">
            <a:avLst/>
          </a:prstGeom>
        </p:spPr>
        <p:txBody>
          <a:bodyPr wrap="square">
            <a:spAutoFit/>
          </a:bodyPr>
          <a:lstStyle/>
          <a:p>
            <a:pPr algn="ctr"/>
            <a:r>
              <a:rPr lang="zh-CN" altLang="en-US" sz="8800" kern="0" dirty="0">
                <a:solidFill>
                  <a:srgbClr val="1BDC77"/>
                </a:solidFill>
                <a:latin typeface="Impact" panose="020B0806030902050204" pitchFamily="34" charset="0"/>
                <a:ea typeface="微软雅黑" panose="020B0503020204020204" pitchFamily="34" charset="-122"/>
                <a:cs typeface="Arial Unicode MS" pitchFamily="34" charset="-122"/>
              </a:rPr>
              <a:t>机会（</a:t>
            </a:r>
            <a:r>
              <a:rPr lang="en-US" altLang="zh-CN" sz="8800" kern="0" dirty="0">
                <a:solidFill>
                  <a:srgbClr val="1BDC77"/>
                </a:solidFill>
                <a:latin typeface="Impact" panose="020B0806030902050204" pitchFamily="34" charset="0"/>
                <a:ea typeface="微软雅黑" panose="020B0503020204020204" pitchFamily="34" charset="-122"/>
                <a:cs typeface="Arial Unicode MS" pitchFamily="34" charset="-122"/>
              </a:rPr>
              <a:t>Opportunities</a:t>
            </a:r>
            <a:r>
              <a:rPr lang="zh-CN" altLang="en-US" sz="8800" kern="0" dirty="0">
                <a:solidFill>
                  <a:srgbClr val="1BDC77"/>
                </a:solidFill>
                <a:latin typeface="Impact" panose="020B0806030902050204" pitchFamily="34" charset="0"/>
                <a:ea typeface="微软雅黑" panose="020B0503020204020204" pitchFamily="34" charset="-122"/>
                <a:cs typeface="Arial Unicode MS" pitchFamily="34" charset="-122"/>
              </a:rPr>
              <a:t>）</a:t>
            </a:r>
            <a:endParaRPr lang="zh-CN" altLang="en-US" sz="8800" dirty="0">
              <a:solidFill>
                <a:srgbClr val="1BDC77"/>
              </a:solidFill>
              <a:latin typeface="Impact" panose="020B0806030902050204" pitchFamily="34" charset="0"/>
              <a:ea typeface="微软雅黑" panose="020B0503020204020204" pitchFamily="34" charset="-122"/>
            </a:endParaRPr>
          </a:p>
        </p:txBody>
      </p:sp>
      <p:grpSp>
        <p:nvGrpSpPr>
          <p:cNvPr id="6" name="组合 5">
            <a:extLst>
              <a:ext uri="{FF2B5EF4-FFF2-40B4-BE49-F238E27FC236}">
                <a16:creationId xmlns:a16="http://schemas.microsoft.com/office/drawing/2014/main" xmlns="" id="{9C4ACF29-105B-43CA-B87D-BBA14D663AF6}"/>
              </a:ext>
            </a:extLst>
          </p:cNvPr>
          <p:cNvGrpSpPr/>
          <p:nvPr/>
        </p:nvGrpSpPr>
        <p:grpSpPr>
          <a:xfrm>
            <a:off x="10470562" y="587762"/>
            <a:ext cx="1178571" cy="557793"/>
            <a:chOff x="1180732" y="6430441"/>
            <a:chExt cx="1178571" cy="557793"/>
          </a:xfrm>
        </p:grpSpPr>
        <p:sp>
          <p:nvSpPr>
            <p:cNvPr id="7" name="文本框 6">
              <a:extLst>
                <a:ext uri="{FF2B5EF4-FFF2-40B4-BE49-F238E27FC236}">
                  <a16:creationId xmlns:a16="http://schemas.microsoft.com/office/drawing/2014/main" xmlns="" id="{E9C14CB0-92B8-4885-B562-459B77A312EE}"/>
                </a:ext>
              </a:extLst>
            </p:cNvPr>
            <p:cNvSpPr txBox="1"/>
            <p:nvPr/>
          </p:nvSpPr>
          <p:spPr>
            <a:xfrm rot="16200000">
              <a:off x="1239402" y="6371771"/>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8" name="文本框 7">
              <a:extLst>
                <a:ext uri="{FF2B5EF4-FFF2-40B4-BE49-F238E27FC236}">
                  <a16:creationId xmlns:a16="http://schemas.microsoft.com/office/drawing/2014/main" xmlns="" id="{E14CE920-6586-4750-9EB5-27E31D5C5A7A}"/>
                </a:ext>
              </a:extLst>
            </p:cNvPr>
            <p:cNvSpPr txBox="1"/>
            <p:nvPr/>
          </p:nvSpPr>
          <p:spPr>
            <a:xfrm rot="16200000">
              <a:off x="1445610"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9" name="文本框 8">
              <a:extLst>
                <a:ext uri="{FF2B5EF4-FFF2-40B4-BE49-F238E27FC236}">
                  <a16:creationId xmlns:a16="http://schemas.microsoft.com/office/drawing/2014/main" xmlns="" id="{1F5590ED-733C-4388-9241-327C4ECD96B9}"/>
                </a:ext>
              </a:extLst>
            </p:cNvPr>
            <p:cNvSpPr txBox="1"/>
            <p:nvPr/>
          </p:nvSpPr>
          <p:spPr>
            <a:xfrm rot="16200000">
              <a:off x="164662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0" name="文本框 9">
              <a:extLst>
                <a:ext uri="{FF2B5EF4-FFF2-40B4-BE49-F238E27FC236}">
                  <a16:creationId xmlns:a16="http://schemas.microsoft.com/office/drawing/2014/main" xmlns="" id="{D3404133-CEE3-46A7-8B84-99E0DB61EDB0}"/>
                </a:ext>
              </a:extLst>
            </p:cNvPr>
            <p:cNvSpPr txBox="1"/>
            <p:nvPr/>
          </p:nvSpPr>
          <p:spPr>
            <a:xfrm rot="16200000">
              <a:off x="184763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1" name="文本框 10">
              <a:extLst>
                <a:ext uri="{FF2B5EF4-FFF2-40B4-BE49-F238E27FC236}">
                  <a16:creationId xmlns:a16="http://schemas.microsoft.com/office/drawing/2014/main" xmlns="" id="{8339CB5D-09C9-47D8-BF09-FCA80903B1D8}"/>
                </a:ext>
              </a:extLst>
            </p:cNvPr>
            <p:cNvSpPr txBox="1"/>
            <p:nvPr/>
          </p:nvSpPr>
          <p:spPr>
            <a:xfrm rot="16200000">
              <a:off x="204864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2" name="文本框 11">
              <a:extLst>
                <a:ext uri="{FF2B5EF4-FFF2-40B4-BE49-F238E27FC236}">
                  <a16:creationId xmlns:a16="http://schemas.microsoft.com/office/drawing/2014/main" xmlns="" id="{471B4D0C-A892-42B5-BA23-2F73A2D63C04}"/>
                </a:ext>
              </a:extLst>
            </p:cNvPr>
            <p:cNvSpPr txBox="1"/>
            <p:nvPr/>
          </p:nvSpPr>
          <p:spPr>
            <a:xfrm rot="16200000">
              <a:off x="124460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3" name="文本框 12">
              <a:extLst>
                <a:ext uri="{FF2B5EF4-FFF2-40B4-BE49-F238E27FC236}">
                  <a16:creationId xmlns:a16="http://schemas.microsoft.com/office/drawing/2014/main" xmlns="" id="{8E5E3F7F-E1F1-4D3D-945C-B10EB5BF3B41}"/>
                </a:ext>
              </a:extLst>
            </p:cNvPr>
            <p:cNvSpPr txBox="1"/>
            <p:nvPr/>
          </p:nvSpPr>
          <p:spPr>
            <a:xfrm rot="16200000">
              <a:off x="144561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4" name="文本框 13">
              <a:extLst>
                <a:ext uri="{FF2B5EF4-FFF2-40B4-BE49-F238E27FC236}">
                  <a16:creationId xmlns:a16="http://schemas.microsoft.com/office/drawing/2014/main" xmlns="" id="{2F8828C2-7086-4F41-B48E-6E271D310BC2}"/>
                </a:ext>
              </a:extLst>
            </p:cNvPr>
            <p:cNvSpPr txBox="1"/>
            <p:nvPr/>
          </p:nvSpPr>
          <p:spPr>
            <a:xfrm rot="16200000">
              <a:off x="164662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5" name="文本框 14">
              <a:extLst>
                <a:ext uri="{FF2B5EF4-FFF2-40B4-BE49-F238E27FC236}">
                  <a16:creationId xmlns:a16="http://schemas.microsoft.com/office/drawing/2014/main" xmlns="" id="{8FB2A090-218D-449B-9EC4-7AA66D05800F}"/>
                </a:ext>
              </a:extLst>
            </p:cNvPr>
            <p:cNvSpPr txBox="1"/>
            <p:nvPr/>
          </p:nvSpPr>
          <p:spPr>
            <a:xfrm rot="16200000">
              <a:off x="184763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6" name="文本框 15">
              <a:extLst>
                <a:ext uri="{FF2B5EF4-FFF2-40B4-BE49-F238E27FC236}">
                  <a16:creationId xmlns:a16="http://schemas.microsoft.com/office/drawing/2014/main" xmlns="" id="{83607AD9-8ED8-4708-98E6-228819903372}"/>
                </a:ext>
              </a:extLst>
            </p:cNvPr>
            <p:cNvSpPr txBox="1"/>
            <p:nvPr/>
          </p:nvSpPr>
          <p:spPr>
            <a:xfrm rot="16200000">
              <a:off x="204864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7" name="文本框 16">
              <a:extLst>
                <a:ext uri="{FF2B5EF4-FFF2-40B4-BE49-F238E27FC236}">
                  <a16:creationId xmlns:a16="http://schemas.microsoft.com/office/drawing/2014/main" xmlns="" id="{F89F03A2-31EB-401E-A1C9-266E511ABE9B}"/>
                </a:ext>
              </a:extLst>
            </p:cNvPr>
            <p:cNvSpPr txBox="1"/>
            <p:nvPr/>
          </p:nvSpPr>
          <p:spPr>
            <a:xfrm rot="16200000">
              <a:off x="124460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8" name="文本框 17">
              <a:extLst>
                <a:ext uri="{FF2B5EF4-FFF2-40B4-BE49-F238E27FC236}">
                  <a16:creationId xmlns:a16="http://schemas.microsoft.com/office/drawing/2014/main" xmlns="" id="{D6FA0F3A-9AAC-4D1B-9FF6-472148000F0B}"/>
                </a:ext>
              </a:extLst>
            </p:cNvPr>
            <p:cNvSpPr txBox="1"/>
            <p:nvPr/>
          </p:nvSpPr>
          <p:spPr>
            <a:xfrm rot="16200000">
              <a:off x="144561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9" name="文本框 18">
              <a:extLst>
                <a:ext uri="{FF2B5EF4-FFF2-40B4-BE49-F238E27FC236}">
                  <a16:creationId xmlns:a16="http://schemas.microsoft.com/office/drawing/2014/main" xmlns="" id="{14C63061-10A2-4D33-8928-E9C6FACF4DCC}"/>
                </a:ext>
              </a:extLst>
            </p:cNvPr>
            <p:cNvSpPr txBox="1"/>
            <p:nvPr/>
          </p:nvSpPr>
          <p:spPr>
            <a:xfrm rot="16200000">
              <a:off x="164662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20" name="文本框 19">
              <a:extLst>
                <a:ext uri="{FF2B5EF4-FFF2-40B4-BE49-F238E27FC236}">
                  <a16:creationId xmlns:a16="http://schemas.microsoft.com/office/drawing/2014/main" xmlns="" id="{E992053C-76C8-4A6D-BA9B-87A76883D9B8}"/>
                </a:ext>
              </a:extLst>
            </p:cNvPr>
            <p:cNvSpPr txBox="1"/>
            <p:nvPr/>
          </p:nvSpPr>
          <p:spPr>
            <a:xfrm rot="16200000">
              <a:off x="184763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21" name="文本框 20">
              <a:extLst>
                <a:ext uri="{FF2B5EF4-FFF2-40B4-BE49-F238E27FC236}">
                  <a16:creationId xmlns:a16="http://schemas.microsoft.com/office/drawing/2014/main" xmlns="" id="{C48AD904-9D9C-4423-B154-07782B0F6B22}"/>
                </a:ext>
              </a:extLst>
            </p:cNvPr>
            <p:cNvSpPr txBox="1"/>
            <p:nvPr/>
          </p:nvSpPr>
          <p:spPr>
            <a:xfrm rot="16200000">
              <a:off x="204864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grpSp>
    </p:spTree>
    <p:extLst>
      <p:ext uri="{BB962C8B-B14F-4D97-AF65-F5344CB8AC3E}">
        <p14:creationId xmlns:p14="http://schemas.microsoft.com/office/powerpoint/2010/main" val="3547604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文">
            <a:extLst>
              <a:ext uri="{FF2B5EF4-FFF2-40B4-BE49-F238E27FC236}">
                <a16:creationId xmlns:a16="http://schemas.microsoft.com/office/drawing/2014/main" xmlns="" id="{7EBFF874-FCC7-4A57-818E-FFBDD80BF86B}"/>
              </a:ext>
            </a:extLst>
          </p:cNvPr>
          <p:cNvSpPr/>
          <p:nvPr/>
        </p:nvSpPr>
        <p:spPr>
          <a:xfrm>
            <a:off x="612601" y="3132827"/>
            <a:ext cx="11195772" cy="2862322"/>
          </a:xfrm>
          <a:prstGeom prst="rect">
            <a:avLst/>
          </a:prstGeom>
        </p:spPr>
        <p:txBody>
          <a:bodyPr wrap="square">
            <a:spAutoFit/>
          </a:bodyPr>
          <a:lstStyle/>
          <a:p>
            <a:r>
              <a:rPr lang="zh-CN" altLang="en-US" sz="3600" dirty="0">
                <a:solidFill>
                  <a:schemeClr val="bg1"/>
                </a:solidFill>
              </a:rPr>
              <a:t>由于自动化餐厅在本校初次尝试，可能存在师生认可度不高的问题</a:t>
            </a:r>
          </a:p>
          <a:p>
            <a:r>
              <a:rPr lang="zh-CN" altLang="en-US" sz="3600" dirty="0">
                <a:solidFill>
                  <a:schemeClr val="bg1"/>
                </a:solidFill>
              </a:rPr>
              <a:t>本校已有两个食堂，同行业竞争较为激烈</a:t>
            </a:r>
          </a:p>
          <a:p>
            <a:r>
              <a:rPr lang="zh-CN" altLang="en-US" sz="3600" dirty="0">
                <a:solidFill>
                  <a:schemeClr val="bg1"/>
                </a:solidFill>
              </a:rPr>
              <a:t>大部分师生寒暑假不在学校，一年中自动化餐厅有将近三个月的经营淡季</a:t>
            </a:r>
          </a:p>
        </p:txBody>
      </p:sp>
      <p:sp>
        <p:nvSpPr>
          <p:cNvPr id="4" name="矩形 3">
            <a:extLst>
              <a:ext uri="{FF2B5EF4-FFF2-40B4-BE49-F238E27FC236}">
                <a16:creationId xmlns:a16="http://schemas.microsoft.com/office/drawing/2014/main" xmlns="" id="{FB056CF9-65A5-470A-A317-B31F220AC67C}"/>
              </a:ext>
            </a:extLst>
          </p:cNvPr>
          <p:cNvSpPr/>
          <p:nvPr/>
        </p:nvSpPr>
        <p:spPr>
          <a:xfrm>
            <a:off x="211778" y="332061"/>
            <a:ext cx="9783560" cy="2800767"/>
          </a:xfrm>
          <a:prstGeom prst="rect">
            <a:avLst/>
          </a:prstGeom>
        </p:spPr>
        <p:txBody>
          <a:bodyPr wrap="square">
            <a:spAutoFit/>
          </a:bodyPr>
          <a:lstStyle/>
          <a:p>
            <a:pPr algn="ctr"/>
            <a:r>
              <a:rPr lang="zh-CN" altLang="en-US" sz="8800" kern="0" dirty="0" smtClean="0">
                <a:solidFill>
                  <a:srgbClr val="1BDC77"/>
                </a:solidFill>
                <a:latin typeface="Impact" panose="020B0806030902050204" pitchFamily="34" charset="0"/>
                <a:ea typeface="微软雅黑" panose="020B0503020204020204" pitchFamily="34" charset="-122"/>
                <a:cs typeface="Arial Unicode MS" pitchFamily="34" charset="-122"/>
              </a:rPr>
              <a:t>威胁</a:t>
            </a:r>
            <a:endParaRPr lang="en-US" altLang="zh-CN" sz="8800" kern="0" dirty="0" smtClean="0">
              <a:solidFill>
                <a:srgbClr val="1BDC77"/>
              </a:solidFill>
              <a:latin typeface="Impact" panose="020B0806030902050204" pitchFamily="34" charset="0"/>
              <a:ea typeface="微软雅黑" panose="020B0503020204020204" pitchFamily="34" charset="-122"/>
              <a:cs typeface="Arial Unicode MS" pitchFamily="34" charset="-122"/>
            </a:endParaRPr>
          </a:p>
          <a:p>
            <a:pPr algn="ctr"/>
            <a:r>
              <a:rPr lang="en-US" altLang="zh-CN" sz="8800" kern="0" dirty="0" smtClean="0">
                <a:solidFill>
                  <a:srgbClr val="1BDC77"/>
                </a:solidFill>
                <a:latin typeface="Impact" panose="020B0806030902050204" pitchFamily="34" charset="0"/>
                <a:ea typeface="微软雅黑" panose="020B0503020204020204" pitchFamily="34" charset="-122"/>
                <a:cs typeface="Arial Unicode MS" pitchFamily="34" charset="-122"/>
              </a:rPr>
              <a:t>(</a:t>
            </a:r>
            <a:r>
              <a:rPr lang="en-US" altLang="zh-CN" sz="8800" kern="0" dirty="0">
                <a:solidFill>
                  <a:srgbClr val="1BDC77"/>
                </a:solidFill>
                <a:latin typeface="Impact" panose="020B0806030902050204" pitchFamily="34" charset="0"/>
                <a:ea typeface="微软雅黑" panose="020B0503020204020204" pitchFamily="34" charset="-122"/>
                <a:cs typeface="Arial Unicode MS" pitchFamily="34" charset="-122"/>
              </a:rPr>
              <a:t>Threats)</a:t>
            </a:r>
            <a:endParaRPr lang="zh-CN" altLang="en-US" sz="8800" dirty="0">
              <a:solidFill>
                <a:srgbClr val="1BDC77"/>
              </a:solidFill>
              <a:latin typeface="Impact" panose="020B0806030902050204" pitchFamily="34" charset="0"/>
              <a:ea typeface="微软雅黑" panose="020B0503020204020204" pitchFamily="34" charset="-122"/>
            </a:endParaRPr>
          </a:p>
        </p:txBody>
      </p:sp>
      <p:grpSp>
        <p:nvGrpSpPr>
          <p:cNvPr id="6" name="组合 5">
            <a:extLst>
              <a:ext uri="{FF2B5EF4-FFF2-40B4-BE49-F238E27FC236}">
                <a16:creationId xmlns:a16="http://schemas.microsoft.com/office/drawing/2014/main" xmlns="" id="{9C4ACF29-105B-43CA-B87D-BBA14D663AF6}"/>
              </a:ext>
            </a:extLst>
          </p:cNvPr>
          <p:cNvGrpSpPr/>
          <p:nvPr/>
        </p:nvGrpSpPr>
        <p:grpSpPr>
          <a:xfrm>
            <a:off x="10470562" y="587762"/>
            <a:ext cx="1178571" cy="557793"/>
            <a:chOff x="1180732" y="6430441"/>
            <a:chExt cx="1178571" cy="557793"/>
          </a:xfrm>
        </p:grpSpPr>
        <p:sp>
          <p:nvSpPr>
            <p:cNvPr id="7" name="文本框 6">
              <a:extLst>
                <a:ext uri="{FF2B5EF4-FFF2-40B4-BE49-F238E27FC236}">
                  <a16:creationId xmlns:a16="http://schemas.microsoft.com/office/drawing/2014/main" xmlns="" id="{E9C14CB0-92B8-4885-B562-459B77A312EE}"/>
                </a:ext>
              </a:extLst>
            </p:cNvPr>
            <p:cNvSpPr txBox="1"/>
            <p:nvPr/>
          </p:nvSpPr>
          <p:spPr>
            <a:xfrm rot="16200000">
              <a:off x="1239402" y="6371771"/>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8" name="文本框 7">
              <a:extLst>
                <a:ext uri="{FF2B5EF4-FFF2-40B4-BE49-F238E27FC236}">
                  <a16:creationId xmlns:a16="http://schemas.microsoft.com/office/drawing/2014/main" xmlns="" id="{E14CE920-6586-4750-9EB5-27E31D5C5A7A}"/>
                </a:ext>
              </a:extLst>
            </p:cNvPr>
            <p:cNvSpPr txBox="1"/>
            <p:nvPr/>
          </p:nvSpPr>
          <p:spPr>
            <a:xfrm rot="16200000">
              <a:off x="1445610"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9" name="文本框 8">
              <a:extLst>
                <a:ext uri="{FF2B5EF4-FFF2-40B4-BE49-F238E27FC236}">
                  <a16:creationId xmlns:a16="http://schemas.microsoft.com/office/drawing/2014/main" xmlns="" id="{1F5590ED-733C-4388-9241-327C4ECD96B9}"/>
                </a:ext>
              </a:extLst>
            </p:cNvPr>
            <p:cNvSpPr txBox="1"/>
            <p:nvPr/>
          </p:nvSpPr>
          <p:spPr>
            <a:xfrm rot="16200000">
              <a:off x="164662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0" name="文本框 9">
              <a:extLst>
                <a:ext uri="{FF2B5EF4-FFF2-40B4-BE49-F238E27FC236}">
                  <a16:creationId xmlns:a16="http://schemas.microsoft.com/office/drawing/2014/main" xmlns="" id="{D3404133-CEE3-46A7-8B84-99E0DB61EDB0}"/>
                </a:ext>
              </a:extLst>
            </p:cNvPr>
            <p:cNvSpPr txBox="1"/>
            <p:nvPr/>
          </p:nvSpPr>
          <p:spPr>
            <a:xfrm rot="16200000">
              <a:off x="184763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1" name="文本框 10">
              <a:extLst>
                <a:ext uri="{FF2B5EF4-FFF2-40B4-BE49-F238E27FC236}">
                  <a16:creationId xmlns:a16="http://schemas.microsoft.com/office/drawing/2014/main" xmlns="" id="{8339CB5D-09C9-47D8-BF09-FCA80903B1D8}"/>
                </a:ext>
              </a:extLst>
            </p:cNvPr>
            <p:cNvSpPr txBox="1"/>
            <p:nvPr/>
          </p:nvSpPr>
          <p:spPr>
            <a:xfrm rot="16200000">
              <a:off x="204864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2" name="文本框 11">
              <a:extLst>
                <a:ext uri="{FF2B5EF4-FFF2-40B4-BE49-F238E27FC236}">
                  <a16:creationId xmlns:a16="http://schemas.microsoft.com/office/drawing/2014/main" xmlns="" id="{471B4D0C-A892-42B5-BA23-2F73A2D63C04}"/>
                </a:ext>
              </a:extLst>
            </p:cNvPr>
            <p:cNvSpPr txBox="1"/>
            <p:nvPr/>
          </p:nvSpPr>
          <p:spPr>
            <a:xfrm rot="16200000">
              <a:off x="124460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3" name="文本框 12">
              <a:extLst>
                <a:ext uri="{FF2B5EF4-FFF2-40B4-BE49-F238E27FC236}">
                  <a16:creationId xmlns:a16="http://schemas.microsoft.com/office/drawing/2014/main" xmlns="" id="{8E5E3F7F-E1F1-4D3D-945C-B10EB5BF3B41}"/>
                </a:ext>
              </a:extLst>
            </p:cNvPr>
            <p:cNvSpPr txBox="1"/>
            <p:nvPr/>
          </p:nvSpPr>
          <p:spPr>
            <a:xfrm rot="16200000">
              <a:off x="144561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4" name="文本框 13">
              <a:extLst>
                <a:ext uri="{FF2B5EF4-FFF2-40B4-BE49-F238E27FC236}">
                  <a16:creationId xmlns:a16="http://schemas.microsoft.com/office/drawing/2014/main" xmlns="" id="{2F8828C2-7086-4F41-B48E-6E271D310BC2}"/>
                </a:ext>
              </a:extLst>
            </p:cNvPr>
            <p:cNvSpPr txBox="1"/>
            <p:nvPr/>
          </p:nvSpPr>
          <p:spPr>
            <a:xfrm rot="16200000">
              <a:off x="164662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5" name="文本框 14">
              <a:extLst>
                <a:ext uri="{FF2B5EF4-FFF2-40B4-BE49-F238E27FC236}">
                  <a16:creationId xmlns:a16="http://schemas.microsoft.com/office/drawing/2014/main" xmlns="" id="{8FB2A090-218D-449B-9EC4-7AA66D05800F}"/>
                </a:ext>
              </a:extLst>
            </p:cNvPr>
            <p:cNvSpPr txBox="1"/>
            <p:nvPr/>
          </p:nvSpPr>
          <p:spPr>
            <a:xfrm rot="16200000">
              <a:off x="184763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6" name="文本框 15">
              <a:extLst>
                <a:ext uri="{FF2B5EF4-FFF2-40B4-BE49-F238E27FC236}">
                  <a16:creationId xmlns:a16="http://schemas.microsoft.com/office/drawing/2014/main" xmlns="" id="{83607AD9-8ED8-4708-98E6-228819903372}"/>
                </a:ext>
              </a:extLst>
            </p:cNvPr>
            <p:cNvSpPr txBox="1"/>
            <p:nvPr/>
          </p:nvSpPr>
          <p:spPr>
            <a:xfrm rot="16200000">
              <a:off x="204864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7" name="文本框 16">
              <a:extLst>
                <a:ext uri="{FF2B5EF4-FFF2-40B4-BE49-F238E27FC236}">
                  <a16:creationId xmlns:a16="http://schemas.microsoft.com/office/drawing/2014/main" xmlns="" id="{F89F03A2-31EB-401E-A1C9-266E511ABE9B}"/>
                </a:ext>
              </a:extLst>
            </p:cNvPr>
            <p:cNvSpPr txBox="1"/>
            <p:nvPr/>
          </p:nvSpPr>
          <p:spPr>
            <a:xfrm rot="16200000">
              <a:off x="124460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8" name="文本框 17">
              <a:extLst>
                <a:ext uri="{FF2B5EF4-FFF2-40B4-BE49-F238E27FC236}">
                  <a16:creationId xmlns:a16="http://schemas.microsoft.com/office/drawing/2014/main" xmlns="" id="{D6FA0F3A-9AAC-4D1B-9FF6-472148000F0B}"/>
                </a:ext>
              </a:extLst>
            </p:cNvPr>
            <p:cNvSpPr txBox="1"/>
            <p:nvPr/>
          </p:nvSpPr>
          <p:spPr>
            <a:xfrm rot="16200000">
              <a:off x="144561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9" name="文本框 18">
              <a:extLst>
                <a:ext uri="{FF2B5EF4-FFF2-40B4-BE49-F238E27FC236}">
                  <a16:creationId xmlns:a16="http://schemas.microsoft.com/office/drawing/2014/main" xmlns="" id="{14C63061-10A2-4D33-8928-E9C6FACF4DCC}"/>
                </a:ext>
              </a:extLst>
            </p:cNvPr>
            <p:cNvSpPr txBox="1"/>
            <p:nvPr/>
          </p:nvSpPr>
          <p:spPr>
            <a:xfrm rot="16200000">
              <a:off x="164662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20" name="文本框 19">
              <a:extLst>
                <a:ext uri="{FF2B5EF4-FFF2-40B4-BE49-F238E27FC236}">
                  <a16:creationId xmlns:a16="http://schemas.microsoft.com/office/drawing/2014/main" xmlns="" id="{E992053C-76C8-4A6D-BA9B-87A76883D9B8}"/>
                </a:ext>
              </a:extLst>
            </p:cNvPr>
            <p:cNvSpPr txBox="1"/>
            <p:nvPr/>
          </p:nvSpPr>
          <p:spPr>
            <a:xfrm rot="16200000">
              <a:off x="184763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21" name="文本框 20">
              <a:extLst>
                <a:ext uri="{FF2B5EF4-FFF2-40B4-BE49-F238E27FC236}">
                  <a16:creationId xmlns:a16="http://schemas.microsoft.com/office/drawing/2014/main" xmlns="" id="{C48AD904-9D9C-4423-B154-07782B0F6B22}"/>
                </a:ext>
              </a:extLst>
            </p:cNvPr>
            <p:cNvSpPr txBox="1"/>
            <p:nvPr/>
          </p:nvSpPr>
          <p:spPr>
            <a:xfrm rot="16200000">
              <a:off x="204864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grpSp>
    </p:spTree>
    <p:extLst>
      <p:ext uri="{BB962C8B-B14F-4D97-AF65-F5344CB8AC3E}">
        <p14:creationId xmlns:p14="http://schemas.microsoft.com/office/powerpoint/2010/main" val="41848369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a:extLst>
              <a:ext uri="{FF2B5EF4-FFF2-40B4-BE49-F238E27FC236}">
                <a16:creationId xmlns:a16="http://schemas.microsoft.com/office/drawing/2014/main" xmlns="" id="{CAAE15B2-6F3E-4D19-BA09-F905DE24825B}"/>
              </a:ext>
            </a:extLst>
          </p:cNvPr>
          <p:cNvGrpSpPr/>
          <p:nvPr/>
        </p:nvGrpSpPr>
        <p:grpSpPr>
          <a:xfrm rot="10800000">
            <a:off x="-685841" y="-675438"/>
            <a:ext cx="2287521" cy="2287521"/>
            <a:chOff x="9142912" y="5548642"/>
            <a:chExt cx="1094375" cy="1094375"/>
          </a:xfrm>
        </p:grpSpPr>
        <p:sp>
          <p:nvSpPr>
            <p:cNvPr id="57" name="圆: 空心 56">
              <a:extLst>
                <a:ext uri="{FF2B5EF4-FFF2-40B4-BE49-F238E27FC236}">
                  <a16:creationId xmlns:a16="http://schemas.microsoft.com/office/drawing/2014/main" xmlns="" id="{98B9C28A-5CC6-45F7-A95D-F23A84C37AD5}"/>
                </a:ext>
              </a:extLst>
            </p:cNvPr>
            <p:cNvSpPr/>
            <p:nvPr/>
          </p:nvSpPr>
          <p:spPr>
            <a:xfrm>
              <a:off x="9142912" y="5548642"/>
              <a:ext cx="1094375" cy="1094375"/>
            </a:xfrm>
            <a:prstGeom prst="donut">
              <a:avLst>
                <a:gd name="adj" fmla="val 13683"/>
              </a:avLst>
            </a:prstGeom>
            <a:solidFill>
              <a:srgbClr val="198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58" name="组合 57">
              <a:extLst>
                <a:ext uri="{FF2B5EF4-FFF2-40B4-BE49-F238E27FC236}">
                  <a16:creationId xmlns:a16="http://schemas.microsoft.com/office/drawing/2014/main" xmlns="" id="{567DA3D3-A503-4E6A-95EF-F38D4534DF8A}"/>
                </a:ext>
              </a:extLst>
            </p:cNvPr>
            <p:cNvGrpSpPr/>
            <p:nvPr/>
          </p:nvGrpSpPr>
          <p:grpSpPr>
            <a:xfrm>
              <a:off x="9503171" y="5871193"/>
              <a:ext cx="373856" cy="449273"/>
              <a:chOff x="2416174" y="5307073"/>
              <a:chExt cx="896525" cy="1077378"/>
            </a:xfrm>
            <a:solidFill>
              <a:schemeClr val="bg1"/>
            </a:solidFill>
          </p:grpSpPr>
          <p:sp>
            <p:nvSpPr>
              <p:cNvPr id="59" name="矩形 58">
                <a:extLst>
                  <a:ext uri="{FF2B5EF4-FFF2-40B4-BE49-F238E27FC236}">
                    <a16:creationId xmlns:a16="http://schemas.microsoft.com/office/drawing/2014/main" xmlns="" id="{964F9913-7279-445F-8FE0-FB4C747489EC}"/>
                  </a:ext>
                </a:extLst>
              </p:cNvPr>
              <p:cNvSpPr/>
              <p:nvPr/>
            </p:nvSpPr>
            <p:spPr>
              <a:xfrm>
                <a:off x="2416175" y="5397500"/>
                <a:ext cx="190500" cy="8953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xmlns="" id="{4B765F68-AE2B-4766-BAF2-928F8227F21C}"/>
                  </a:ext>
                </a:extLst>
              </p:cNvPr>
              <p:cNvSpPr/>
              <p:nvPr/>
            </p:nvSpPr>
            <p:spPr>
              <a:xfrm rot="16200000">
                <a:off x="2769187" y="5044488"/>
                <a:ext cx="190500" cy="89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xmlns="" id="{DF66D144-DB87-4DB4-B4C3-9DC520435AF2}"/>
                  </a:ext>
                </a:extLst>
              </p:cNvPr>
              <p:cNvSpPr/>
              <p:nvPr/>
            </p:nvSpPr>
            <p:spPr>
              <a:xfrm rot="8100000">
                <a:off x="2769187" y="5307073"/>
                <a:ext cx="190500" cy="10773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箭头: 右 1">
            <a:extLst>
              <a:ext uri="{FF2B5EF4-FFF2-40B4-BE49-F238E27FC236}">
                <a16:creationId xmlns:a16="http://schemas.microsoft.com/office/drawing/2014/main" xmlns="" id="{4E2B5C6B-F577-467C-9891-163507367EAA}"/>
              </a:ext>
            </a:extLst>
          </p:cNvPr>
          <p:cNvSpPr/>
          <p:nvPr/>
        </p:nvSpPr>
        <p:spPr>
          <a:xfrm>
            <a:off x="1329555" y="2536671"/>
            <a:ext cx="9092604" cy="390525"/>
          </a:xfrm>
          <a:prstGeom prst="rightArrow">
            <a:avLst>
              <a:gd name="adj1" fmla="val 20732"/>
              <a:gd name="adj2" fmla="val 152439"/>
            </a:avLst>
          </a:prstGeom>
          <a:solidFill>
            <a:srgbClr val="1BD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xmlns="" id="{DAC28F40-0F11-4081-9EE4-CAA468D32CD7}"/>
              </a:ext>
            </a:extLst>
          </p:cNvPr>
          <p:cNvSpPr/>
          <p:nvPr/>
        </p:nvSpPr>
        <p:spPr>
          <a:xfrm>
            <a:off x="1329555" y="2461933"/>
            <a:ext cx="540000" cy="540000"/>
          </a:xfrm>
          <a:prstGeom prst="ellipse">
            <a:avLst/>
          </a:prstGeom>
          <a:solidFill>
            <a:srgbClr val="1BD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细黑" panose="02010600040101010101" pitchFamily="2" charset="-122"/>
                <a:ea typeface="华文细黑" panose="02010600040101010101" pitchFamily="2" charset="-122"/>
              </a:rPr>
              <a:t>1</a:t>
            </a:r>
            <a:endParaRPr lang="zh-CN" altLang="en-US" sz="2800" dirty="0">
              <a:latin typeface="华文细黑" panose="02010600040101010101" pitchFamily="2" charset="-122"/>
              <a:ea typeface="华文细黑" panose="02010600040101010101" pitchFamily="2" charset="-122"/>
            </a:endParaRPr>
          </a:p>
        </p:txBody>
      </p:sp>
      <p:sp>
        <p:nvSpPr>
          <p:cNvPr id="71" name="矩形 70">
            <a:extLst>
              <a:ext uri="{FF2B5EF4-FFF2-40B4-BE49-F238E27FC236}">
                <a16:creationId xmlns:a16="http://schemas.microsoft.com/office/drawing/2014/main" xmlns="" id="{83E00F1C-19A4-4151-B54E-4A6C07A2D0CF}"/>
              </a:ext>
            </a:extLst>
          </p:cNvPr>
          <p:cNvSpPr/>
          <p:nvPr/>
        </p:nvSpPr>
        <p:spPr>
          <a:xfrm>
            <a:off x="1742475" y="403114"/>
            <a:ext cx="6148845" cy="1446550"/>
          </a:xfrm>
          <a:prstGeom prst="rect">
            <a:avLst/>
          </a:prstGeom>
        </p:spPr>
        <p:txBody>
          <a:bodyPr wrap="square">
            <a:spAutoFit/>
          </a:bodyPr>
          <a:lstStyle/>
          <a:p>
            <a:r>
              <a:rPr lang="en-US" altLang="zh-CN" sz="8800" kern="0" dirty="0">
                <a:solidFill>
                  <a:srgbClr val="1BDC77"/>
                </a:solidFill>
                <a:latin typeface="Impact" panose="020B0806030902050204" pitchFamily="34" charset="0"/>
                <a:ea typeface="微软雅黑" panose="020B0503020204020204" pitchFamily="34" charset="-122"/>
                <a:cs typeface="Arial Unicode MS" pitchFamily="34" charset="-122"/>
              </a:rPr>
              <a:t>STP</a:t>
            </a:r>
            <a:r>
              <a:rPr lang="zh-CN" altLang="en-US" sz="8800" kern="0" dirty="0">
                <a:solidFill>
                  <a:srgbClr val="1BDC77"/>
                </a:solidFill>
                <a:latin typeface="Impact" panose="020B0806030902050204" pitchFamily="34" charset="0"/>
                <a:ea typeface="微软雅黑" panose="020B0503020204020204" pitchFamily="34" charset="-122"/>
                <a:cs typeface="Arial Unicode MS" pitchFamily="34" charset="-122"/>
              </a:rPr>
              <a:t>分析</a:t>
            </a:r>
            <a:endParaRPr lang="zh-CN" altLang="en-US" sz="8800" dirty="0">
              <a:solidFill>
                <a:srgbClr val="1BDC77"/>
              </a:solidFill>
              <a:latin typeface="Impact" panose="020B0806030902050204" pitchFamily="34" charset="0"/>
              <a:ea typeface="微软雅黑" panose="020B0503020204020204" pitchFamily="34" charset="-122"/>
            </a:endParaRPr>
          </a:p>
        </p:txBody>
      </p:sp>
      <p:sp>
        <p:nvSpPr>
          <p:cNvPr id="72" name="矩形 71">
            <a:extLst>
              <a:ext uri="{FF2B5EF4-FFF2-40B4-BE49-F238E27FC236}">
                <a16:creationId xmlns:a16="http://schemas.microsoft.com/office/drawing/2014/main" xmlns="" id="{2A0E092E-C032-4FEC-B7B3-56B526CFD0FD}"/>
              </a:ext>
            </a:extLst>
          </p:cNvPr>
          <p:cNvSpPr/>
          <p:nvPr/>
        </p:nvSpPr>
        <p:spPr>
          <a:xfrm>
            <a:off x="1742475" y="1707713"/>
            <a:ext cx="6081702" cy="461665"/>
          </a:xfrm>
          <a:prstGeom prst="rect">
            <a:avLst/>
          </a:prstGeom>
        </p:spPr>
        <p:txBody>
          <a:bodyPr wrap="square">
            <a:spAutoFit/>
          </a:bodyPr>
          <a:lstStyle/>
          <a:p>
            <a:pPr algn="dist"/>
            <a:r>
              <a:rPr lang="zh-CN" altLang="en-US" sz="2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市场细分</a:t>
            </a:r>
            <a:r>
              <a:rPr lang="en-US" altLang="zh-CN" sz="2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(Segmentation)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sp>
        <p:nvSpPr>
          <p:cNvPr id="89" name="正文">
            <a:extLst>
              <a:ext uri="{FF2B5EF4-FFF2-40B4-BE49-F238E27FC236}">
                <a16:creationId xmlns:a16="http://schemas.microsoft.com/office/drawing/2014/main" xmlns="" id="{066C198D-8BF8-4AEF-B47B-02E238B7EC98}"/>
              </a:ext>
            </a:extLst>
          </p:cNvPr>
          <p:cNvSpPr/>
          <p:nvPr/>
        </p:nvSpPr>
        <p:spPr>
          <a:xfrm>
            <a:off x="1340507" y="3679064"/>
            <a:ext cx="2145393" cy="1938992"/>
          </a:xfrm>
          <a:prstGeom prst="rect">
            <a:avLst/>
          </a:prstGeom>
        </p:spPr>
        <p:txBody>
          <a:bodyPr wrap="square">
            <a:spAutoFit/>
          </a:bodyPr>
          <a:lstStyle/>
          <a:p>
            <a:r>
              <a:rPr lang="zh-CN" altLang="en-US" sz="2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年龄集中在</a:t>
            </a:r>
            <a:r>
              <a:rPr lang="en-US" altLang="zh-CN" sz="2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18—20</a:t>
            </a:r>
            <a:r>
              <a:rPr lang="zh-CN" altLang="en-US" sz="2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岁，有充足的课外时间，喜欢尝试新鲜事物</a:t>
            </a:r>
            <a:endParaRPr lang="zh-CN" altLang="en-US" sz="2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endParaRPr>
          </a:p>
        </p:txBody>
      </p:sp>
      <p:sp>
        <p:nvSpPr>
          <p:cNvPr id="90" name="分点上标题">
            <a:extLst>
              <a:ext uri="{FF2B5EF4-FFF2-40B4-BE49-F238E27FC236}">
                <a16:creationId xmlns:a16="http://schemas.microsoft.com/office/drawing/2014/main" xmlns="" id="{C15C265B-27AF-44ED-B16E-539AF39AE653}"/>
              </a:ext>
            </a:extLst>
          </p:cNvPr>
          <p:cNvSpPr/>
          <p:nvPr/>
        </p:nvSpPr>
        <p:spPr>
          <a:xfrm>
            <a:off x="1340507" y="3212022"/>
            <a:ext cx="2489200" cy="400110"/>
          </a:xfrm>
          <a:prstGeom prst="rect">
            <a:avLst/>
          </a:prstGeom>
          <a:noFill/>
        </p:spPr>
        <p:txBody>
          <a:bodyPr wrap="square">
            <a:spAutoFit/>
          </a:bodyPr>
          <a:lstStyle/>
          <a:p>
            <a:r>
              <a:rPr lang="zh-CN" altLang="en-US" sz="2000" b="1" dirty="0">
                <a:solidFill>
                  <a:srgbClr val="1BDC77"/>
                </a:solidFill>
                <a:latin typeface="微软雅黑" panose="020B0503020204020204" pitchFamily="34" charset="-122"/>
                <a:ea typeface="微软雅黑" panose="020B0503020204020204" pitchFamily="34" charset="-122"/>
              </a:rPr>
              <a:t>大一到大二学生：</a:t>
            </a:r>
            <a:endParaRPr lang="en-US" altLang="zh-CN" sz="2000" dirty="0">
              <a:solidFill>
                <a:schemeClr val="bg1"/>
              </a:solidFill>
              <a:latin typeface="+mj-ea"/>
              <a:ea typeface="+mj-ea"/>
            </a:endParaRPr>
          </a:p>
        </p:txBody>
      </p:sp>
      <p:sp>
        <p:nvSpPr>
          <p:cNvPr id="93" name="椭圆 92">
            <a:extLst>
              <a:ext uri="{FF2B5EF4-FFF2-40B4-BE49-F238E27FC236}">
                <a16:creationId xmlns:a16="http://schemas.microsoft.com/office/drawing/2014/main" xmlns="" id="{73426D5C-1AD3-4D8B-8564-0DD9357808A4}"/>
              </a:ext>
            </a:extLst>
          </p:cNvPr>
          <p:cNvSpPr/>
          <p:nvPr/>
        </p:nvSpPr>
        <p:spPr>
          <a:xfrm>
            <a:off x="3829707" y="2461428"/>
            <a:ext cx="540000" cy="540000"/>
          </a:xfrm>
          <a:prstGeom prst="ellipse">
            <a:avLst/>
          </a:prstGeom>
          <a:solidFill>
            <a:srgbClr val="1BD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细黑" panose="02010600040101010101" pitchFamily="2" charset="-122"/>
                <a:ea typeface="华文细黑" panose="02010600040101010101" pitchFamily="2" charset="-122"/>
              </a:rPr>
              <a:t>2</a:t>
            </a:r>
            <a:endParaRPr lang="zh-CN" altLang="en-US" sz="2800" dirty="0">
              <a:latin typeface="华文细黑" panose="02010600040101010101" pitchFamily="2" charset="-122"/>
              <a:ea typeface="华文细黑" panose="02010600040101010101" pitchFamily="2" charset="-122"/>
            </a:endParaRPr>
          </a:p>
        </p:txBody>
      </p:sp>
      <p:sp>
        <p:nvSpPr>
          <p:cNvPr id="94" name="椭圆 93">
            <a:extLst>
              <a:ext uri="{FF2B5EF4-FFF2-40B4-BE49-F238E27FC236}">
                <a16:creationId xmlns:a16="http://schemas.microsoft.com/office/drawing/2014/main" xmlns="" id="{BE666F9D-07F8-482E-BDC1-A51454209DC1}"/>
              </a:ext>
            </a:extLst>
          </p:cNvPr>
          <p:cNvSpPr/>
          <p:nvPr/>
        </p:nvSpPr>
        <p:spPr>
          <a:xfrm>
            <a:off x="6325914" y="2461428"/>
            <a:ext cx="540000" cy="540000"/>
          </a:xfrm>
          <a:prstGeom prst="ellipse">
            <a:avLst/>
          </a:prstGeom>
          <a:solidFill>
            <a:srgbClr val="1BD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细黑" panose="02010600040101010101" pitchFamily="2" charset="-122"/>
                <a:ea typeface="华文细黑" panose="02010600040101010101" pitchFamily="2" charset="-122"/>
              </a:rPr>
              <a:t>3</a:t>
            </a:r>
            <a:endParaRPr lang="zh-CN" altLang="en-US" sz="2800" dirty="0">
              <a:latin typeface="华文细黑" panose="02010600040101010101" pitchFamily="2" charset="-122"/>
              <a:ea typeface="华文细黑" panose="02010600040101010101" pitchFamily="2" charset="-122"/>
            </a:endParaRPr>
          </a:p>
        </p:txBody>
      </p:sp>
      <p:sp>
        <p:nvSpPr>
          <p:cNvPr id="95" name="椭圆 94">
            <a:extLst>
              <a:ext uri="{FF2B5EF4-FFF2-40B4-BE49-F238E27FC236}">
                <a16:creationId xmlns:a16="http://schemas.microsoft.com/office/drawing/2014/main" xmlns="" id="{2C428AAD-9CA0-4C0D-908A-5C94CD6C4FA4}"/>
              </a:ext>
            </a:extLst>
          </p:cNvPr>
          <p:cNvSpPr/>
          <p:nvPr/>
        </p:nvSpPr>
        <p:spPr>
          <a:xfrm>
            <a:off x="8822120" y="2461428"/>
            <a:ext cx="540000" cy="540000"/>
          </a:xfrm>
          <a:prstGeom prst="ellipse">
            <a:avLst/>
          </a:prstGeom>
          <a:solidFill>
            <a:srgbClr val="1BD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细黑" panose="02010600040101010101" pitchFamily="2" charset="-122"/>
                <a:ea typeface="华文细黑" panose="02010600040101010101" pitchFamily="2" charset="-122"/>
              </a:rPr>
              <a:t>4</a:t>
            </a:r>
            <a:endParaRPr lang="zh-CN" altLang="en-US" sz="2800" dirty="0">
              <a:latin typeface="华文细黑" panose="02010600040101010101" pitchFamily="2" charset="-122"/>
              <a:ea typeface="华文细黑" panose="02010600040101010101" pitchFamily="2" charset="-122"/>
            </a:endParaRPr>
          </a:p>
        </p:txBody>
      </p:sp>
      <p:sp>
        <p:nvSpPr>
          <p:cNvPr id="96" name="正文">
            <a:extLst>
              <a:ext uri="{FF2B5EF4-FFF2-40B4-BE49-F238E27FC236}">
                <a16:creationId xmlns:a16="http://schemas.microsoft.com/office/drawing/2014/main" xmlns="" id="{499B811A-094A-4ACD-8304-85B37468FE74}"/>
              </a:ext>
            </a:extLst>
          </p:cNvPr>
          <p:cNvSpPr/>
          <p:nvPr/>
        </p:nvSpPr>
        <p:spPr>
          <a:xfrm>
            <a:off x="3829707" y="3679064"/>
            <a:ext cx="2145393" cy="2308324"/>
          </a:xfrm>
          <a:prstGeom prst="rect">
            <a:avLst/>
          </a:prstGeom>
        </p:spPr>
        <p:txBody>
          <a:bodyPr wrap="square">
            <a:spAutoFit/>
          </a:bodyPr>
          <a:lstStyle/>
          <a:p>
            <a:r>
              <a:rPr lang="zh-CN" altLang="en-US" sz="2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年龄集中在</a:t>
            </a:r>
            <a:r>
              <a:rPr lang="en-US" altLang="zh-CN" sz="2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20—23</a:t>
            </a:r>
            <a:r>
              <a:rPr lang="zh-CN" altLang="en-US" sz="2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岁，时间较为繁忙，由于考研及就业压力，课外时间较少</a:t>
            </a:r>
            <a:endParaRPr lang="zh-CN" altLang="en-US" sz="2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endParaRPr>
          </a:p>
        </p:txBody>
      </p:sp>
      <p:sp>
        <p:nvSpPr>
          <p:cNvPr id="97" name="分点上标题">
            <a:extLst>
              <a:ext uri="{FF2B5EF4-FFF2-40B4-BE49-F238E27FC236}">
                <a16:creationId xmlns:a16="http://schemas.microsoft.com/office/drawing/2014/main" xmlns="" id="{3348BC79-0EAA-4565-BFC8-DBBDA1335064}"/>
              </a:ext>
            </a:extLst>
          </p:cNvPr>
          <p:cNvSpPr/>
          <p:nvPr/>
        </p:nvSpPr>
        <p:spPr>
          <a:xfrm>
            <a:off x="3829707" y="3212022"/>
            <a:ext cx="2489200" cy="400110"/>
          </a:xfrm>
          <a:prstGeom prst="rect">
            <a:avLst/>
          </a:prstGeom>
          <a:noFill/>
        </p:spPr>
        <p:txBody>
          <a:bodyPr wrap="square">
            <a:spAutoFit/>
          </a:bodyPr>
          <a:lstStyle/>
          <a:p>
            <a:r>
              <a:rPr lang="zh-CN" altLang="en-US" sz="2000" b="1" dirty="0">
                <a:solidFill>
                  <a:srgbClr val="1BDC77"/>
                </a:solidFill>
                <a:latin typeface="微软雅黑" panose="020B0503020204020204" pitchFamily="34" charset="-122"/>
                <a:ea typeface="微软雅黑" panose="020B0503020204020204" pitchFamily="34" charset="-122"/>
              </a:rPr>
              <a:t>大三到大四学生：</a:t>
            </a:r>
            <a:endParaRPr lang="en-US" altLang="zh-CN" sz="2000" dirty="0">
              <a:solidFill>
                <a:schemeClr val="bg1"/>
              </a:solidFill>
              <a:latin typeface="+mj-ea"/>
              <a:ea typeface="+mj-ea"/>
            </a:endParaRPr>
          </a:p>
        </p:txBody>
      </p:sp>
      <p:sp>
        <p:nvSpPr>
          <p:cNvPr id="98" name="正文">
            <a:extLst>
              <a:ext uri="{FF2B5EF4-FFF2-40B4-BE49-F238E27FC236}">
                <a16:creationId xmlns:a16="http://schemas.microsoft.com/office/drawing/2014/main" xmlns="" id="{507C0DD0-DC72-48F1-9617-C544E829A094}"/>
              </a:ext>
            </a:extLst>
          </p:cNvPr>
          <p:cNvSpPr/>
          <p:nvPr/>
        </p:nvSpPr>
        <p:spPr>
          <a:xfrm>
            <a:off x="6339521" y="3679064"/>
            <a:ext cx="2145393" cy="1569660"/>
          </a:xfrm>
          <a:prstGeom prst="rect">
            <a:avLst/>
          </a:prstGeom>
        </p:spPr>
        <p:txBody>
          <a:bodyPr wrap="square">
            <a:spAutoFit/>
          </a:bodyPr>
          <a:lstStyle/>
          <a:p>
            <a:r>
              <a:rPr lang="zh-CN" altLang="en-US" sz="2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年龄在</a:t>
            </a:r>
            <a:r>
              <a:rPr lang="en-US" altLang="zh-CN" sz="2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35</a:t>
            </a:r>
            <a:r>
              <a:rPr lang="zh-CN" altLang="en-US" sz="2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岁以上，有自己的家庭，自主时间较少</a:t>
            </a:r>
            <a:endParaRPr lang="zh-CN" altLang="en-US" sz="2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endParaRPr>
          </a:p>
        </p:txBody>
      </p:sp>
      <p:sp>
        <p:nvSpPr>
          <p:cNvPr id="99" name="分点上标题">
            <a:extLst>
              <a:ext uri="{FF2B5EF4-FFF2-40B4-BE49-F238E27FC236}">
                <a16:creationId xmlns:a16="http://schemas.microsoft.com/office/drawing/2014/main" xmlns="" id="{899F83C5-472A-4DEE-908F-F2A45D8D4441}"/>
              </a:ext>
            </a:extLst>
          </p:cNvPr>
          <p:cNvSpPr/>
          <p:nvPr/>
        </p:nvSpPr>
        <p:spPr>
          <a:xfrm>
            <a:off x="6339521" y="3212022"/>
            <a:ext cx="2489200" cy="400110"/>
          </a:xfrm>
          <a:prstGeom prst="rect">
            <a:avLst/>
          </a:prstGeom>
          <a:noFill/>
        </p:spPr>
        <p:txBody>
          <a:bodyPr wrap="square">
            <a:spAutoFit/>
          </a:bodyPr>
          <a:lstStyle/>
          <a:p>
            <a:r>
              <a:rPr lang="zh-CN" altLang="en-US" sz="2000" b="1" dirty="0">
                <a:solidFill>
                  <a:srgbClr val="1BDC77"/>
                </a:solidFill>
                <a:latin typeface="微软雅黑" panose="020B0503020204020204" pitchFamily="34" charset="-122"/>
                <a:ea typeface="微软雅黑" panose="020B0503020204020204" pitchFamily="34" charset="-122"/>
              </a:rPr>
              <a:t>年长教师：</a:t>
            </a:r>
            <a:endParaRPr lang="en-US" altLang="zh-CN" sz="2000" dirty="0">
              <a:solidFill>
                <a:schemeClr val="bg1"/>
              </a:solidFill>
              <a:latin typeface="+mj-ea"/>
              <a:ea typeface="+mj-ea"/>
            </a:endParaRPr>
          </a:p>
        </p:txBody>
      </p:sp>
      <p:sp>
        <p:nvSpPr>
          <p:cNvPr id="100" name="正文">
            <a:extLst>
              <a:ext uri="{FF2B5EF4-FFF2-40B4-BE49-F238E27FC236}">
                <a16:creationId xmlns:a16="http://schemas.microsoft.com/office/drawing/2014/main" xmlns="" id="{4939B12D-691E-4B2C-A240-1C083B413327}"/>
              </a:ext>
            </a:extLst>
          </p:cNvPr>
          <p:cNvSpPr/>
          <p:nvPr/>
        </p:nvSpPr>
        <p:spPr>
          <a:xfrm>
            <a:off x="8849335" y="3520977"/>
            <a:ext cx="2145393" cy="2862322"/>
          </a:xfrm>
          <a:prstGeom prst="rect">
            <a:avLst/>
          </a:prstGeom>
        </p:spPr>
        <p:txBody>
          <a:bodyPr wrap="square">
            <a:spAutoFit/>
          </a:bodyPr>
          <a:lstStyle/>
          <a:p>
            <a:pPr>
              <a:lnSpc>
                <a:spcPct val="150000"/>
              </a:lnSpc>
            </a:pPr>
            <a:r>
              <a:rPr lang="zh-CN" altLang="en-US" sz="2400" kern="0" dirty="0">
                <a:solidFill>
                  <a:schemeClr val="bg1"/>
                </a:solidFill>
                <a:latin typeface="微软雅黑 Light" panose="020B0502040204020203" pitchFamily="34" charset="-122"/>
                <a:ea typeface="微软雅黑 Light" panose="020B0502040204020203" pitchFamily="34" charset="-122"/>
              </a:rPr>
              <a:t>年龄在</a:t>
            </a:r>
            <a:r>
              <a:rPr lang="en-US" altLang="zh-CN" sz="2400" kern="0" dirty="0">
                <a:solidFill>
                  <a:schemeClr val="bg1"/>
                </a:solidFill>
                <a:latin typeface="微软雅黑 Light" panose="020B0502040204020203" pitchFamily="34" charset="-122"/>
                <a:ea typeface="微软雅黑 Light" panose="020B0502040204020203" pitchFamily="34" charset="-122"/>
              </a:rPr>
              <a:t>35</a:t>
            </a:r>
            <a:r>
              <a:rPr lang="zh-CN" altLang="en-US" sz="2400" kern="0" dirty="0">
                <a:solidFill>
                  <a:schemeClr val="bg1"/>
                </a:solidFill>
                <a:latin typeface="微软雅黑 Light" panose="020B0502040204020203" pitchFamily="34" charset="-122"/>
                <a:ea typeface="微软雅黑 Light" panose="020B0502040204020203" pitchFamily="34" charset="-122"/>
              </a:rPr>
              <a:t>岁以下，易于接受新鲜事物，追求自己的生活方式</a:t>
            </a:r>
            <a:endParaRPr lang="zh-CN" altLang="en-US" sz="2400" kern="0" dirty="0">
              <a:solidFill>
                <a:schemeClr val="bg1"/>
              </a:solidFill>
              <a:latin typeface="微软雅黑 Light" panose="020B0502040204020203" pitchFamily="34" charset="-122"/>
              <a:ea typeface="微软雅黑 Light" panose="020B0502040204020203" pitchFamily="34" charset="-122"/>
            </a:endParaRPr>
          </a:p>
        </p:txBody>
      </p:sp>
      <p:sp>
        <p:nvSpPr>
          <p:cNvPr id="101" name="分点上标题">
            <a:extLst>
              <a:ext uri="{FF2B5EF4-FFF2-40B4-BE49-F238E27FC236}">
                <a16:creationId xmlns:a16="http://schemas.microsoft.com/office/drawing/2014/main" xmlns="" id="{589C9A97-8CC8-4228-ADB3-A6248A9AEE2D}"/>
              </a:ext>
            </a:extLst>
          </p:cNvPr>
          <p:cNvSpPr/>
          <p:nvPr/>
        </p:nvSpPr>
        <p:spPr>
          <a:xfrm>
            <a:off x="8849335" y="3212022"/>
            <a:ext cx="2489200" cy="400110"/>
          </a:xfrm>
          <a:prstGeom prst="rect">
            <a:avLst/>
          </a:prstGeom>
          <a:noFill/>
        </p:spPr>
        <p:txBody>
          <a:bodyPr wrap="square">
            <a:spAutoFit/>
          </a:bodyPr>
          <a:lstStyle/>
          <a:p>
            <a:r>
              <a:rPr lang="zh-CN" altLang="en-US" sz="2000" b="1" dirty="0">
                <a:solidFill>
                  <a:srgbClr val="1BDC77"/>
                </a:solidFill>
                <a:latin typeface="微软雅黑" panose="020B0503020204020204" pitchFamily="34" charset="-122"/>
                <a:ea typeface="微软雅黑" panose="020B0503020204020204" pitchFamily="34" charset="-122"/>
              </a:rPr>
              <a:t>青年教师：</a:t>
            </a:r>
            <a:endParaRPr lang="en-US" altLang="zh-CN" sz="2000" dirty="0">
              <a:solidFill>
                <a:schemeClr val="bg1"/>
              </a:solidFill>
              <a:latin typeface="+mj-ea"/>
              <a:ea typeface="+mj-ea"/>
            </a:endParaRPr>
          </a:p>
        </p:txBody>
      </p:sp>
      <p:grpSp>
        <p:nvGrpSpPr>
          <p:cNvPr id="103" name="组合 102">
            <a:extLst>
              <a:ext uri="{FF2B5EF4-FFF2-40B4-BE49-F238E27FC236}">
                <a16:creationId xmlns:a16="http://schemas.microsoft.com/office/drawing/2014/main" xmlns="" id="{2C61F712-D994-4413-8854-3040428D50F7}"/>
              </a:ext>
            </a:extLst>
          </p:cNvPr>
          <p:cNvGrpSpPr/>
          <p:nvPr/>
        </p:nvGrpSpPr>
        <p:grpSpPr>
          <a:xfrm rot="16200000">
            <a:off x="10582026" y="1187407"/>
            <a:ext cx="2040539" cy="491140"/>
            <a:chOff x="3784601" y="5778500"/>
            <a:chExt cx="2040539" cy="491140"/>
          </a:xfrm>
        </p:grpSpPr>
        <p:sp>
          <p:nvSpPr>
            <p:cNvPr id="104" name="椭圆 103">
              <a:extLst>
                <a:ext uri="{FF2B5EF4-FFF2-40B4-BE49-F238E27FC236}">
                  <a16:creationId xmlns:a16="http://schemas.microsoft.com/office/drawing/2014/main" xmlns="" id="{8C9DF4B5-1920-473F-8327-C372176D7E5D}"/>
                </a:ext>
              </a:extLst>
            </p:cNvPr>
            <p:cNvSpPr/>
            <p:nvPr/>
          </p:nvSpPr>
          <p:spPr>
            <a:xfrm>
              <a:off x="3784601" y="5778501"/>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a:extLst>
                <a:ext uri="{FF2B5EF4-FFF2-40B4-BE49-F238E27FC236}">
                  <a16:creationId xmlns:a16="http://schemas.microsoft.com/office/drawing/2014/main" xmlns="" id="{72244FFA-49BC-4846-AFA1-5DB17C98DBCE}"/>
                </a:ext>
              </a:extLst>
            </p:cNvPr>
            <p:cNvSpPr/>
            <p:nvPr/>
          </p:nvSpPr>
          <p:spPr>
            <a:xfrm>
              <a:off x="400356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a:extLst>
                <a:ext uri="{FF2B5EF4-FFF2-40B4-BE49-F238E27FC236}">
                  <a16:creationId xmlns:a16="http://schemas.microsoft.com/office/drawing/2014/main" xmlns="" id="{5D5DF5AD-570F-40E5-8EA0-1905FAC74057}"/>
                </a:ext>
              </a:extLst>
            </p:cNvPr>
            <p:cNvSpPr/>
            <p:nvPr/>
          </p:nvSpPr>
          <p:spPr>
            <a:xfrm>
              <a:off x="4222531"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a:extLst>
                <a:ext uri="{FF2B5EF4-FFF2-40B4-BE49-F238E27FC236}">
                  <a16:creationId xmlns:a16="http://schemas.microsoft.com/office/drawing/2014/main" xmlns="" id="{850F2BD0-CBD3-4D26-A70D-4DD15CE661A3}"/>
                </a:ext>
              </a:extLst>
            </p:cNvPr>
            <p:cNvSpPr/>
            <p:nvPr/>
          </p:nvSpPr>
          <p:spPr>
            <a:xfrm>
              <a:off x="444149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a:extLst>
                <a:ext uri="{FF2B5EF4-FFF2-40B4-BE49-F238E27FC236}">
                  <a16:creationId xmlns:a16="http://schemas.microsoft.com/office/drawing/2014/main" xmlns="" id="{49FA5438-274E-4914-A44D-ABDB15B2ADF3}"/>
                </a:ext>
              </a:extLst>
            </p:cNvPr>
            <p:cNvSpPr/>
            <p:nvPr/>
          </p:nvSpPr>
          <p:spPr>
            <a:xfrm>
              <a:off x="4660462"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a:extLst>
                <a:ext uri="{FF2B5EF4-FFF2-40B4-BE49-F238E27FC236}">
                  <a16:creationId xmlns:a16="http://schemas.microsoft.com/office/drawing/2014/main" xmlns="" id="{6BDBF507-629C-4C33-AC78-79F6FE7B815C}"/>
                </a:ext>
              </a:extLst>
            </p:cNvPr>
            <p:cNvSpPr/>
            <p:nvPr/>
          </p:nvSpPr>
          <p:spPr>
            <a:xfrm>
              <a:off x="487942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a:extLst>
                <a:ext uri="{FF2B5EF4-FFF2-40B4-BE49-F238E27FC236}">
                  <a16:creationId xmlns:a16="http://schemas.microsoft.com/office/drawing/2014/main" xmlns="" id="{1FBA7AF9-1147-4DAA-A2B0-3F3E35CA57EC}"/>
                </a:ext>
              </a:extLst>
            </p:cNvPr>
            <p:cNvSpPr/>
            <p:nvPr/>
          </p:nvSpPr>
          <p:spPr>
            <a:xfrm>
              <a:off x="5098393"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a:extLst>
                <a:ext uri="{FF2B5EF4-FFF2-40B4-BE49-F238E27FC236}">
                  <a16:creationId xmlns:a16="http://schemas.microsoft.com/office/drawing/2014/main" xmlns="" id="{59073112-1E6A-4131-9BB1-579B406B3E87}"/>
                </a:ext>
              </a:extLst>
            </p:cNvPr>
            <p:cNvSpPr/>
            <p:nvPr/>
          </p:nvSpPr>
          <p:spPr>
            <a:xfrm>
              <a:off x="531735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xmlns="" id="{BBB76204-C26F-4596-8D6F-D07984D2E2AC}"/>
                </a:ext>
              </a:extLst>
            </p:cNvPr>
            <p:cNvSpPr/>
            <p:nvPr/>
          </p:nvSpPr>
          <p:spPr>
            <a:xfrm>
              <a:off x="5536324"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a:extLst>
                <a:ext uri="{FF2B5EF4-FFF2-40B4-BE49-F238E27FC236}">
                  <a16:creationId xmlns:a16="http://schemas.microsoft.com/office/drawing/2014/main" xmlns="" id="{55AF3311-4ACC-431D-8D00-FE905189466C}"/>
                </a:ext>
              </a:extLst>
            </p:cNvPr>
            <p:cNvSpPr/>
            <p:nvPr/>
          </p:nvSpPr>
          <p:spPr>
            <a:xfrm>
              <a:off x="5755290"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a:extLst>
                <a:ext uri="{FF2B5EF4-FFF2-40B4-BE49-F238E27FC236}">
                  <a16:creationId xmlns:a16="http://schemas.microsoft.com/office/drawing/2014/main" xmlns="" id="{2491DBE9-0BE8-4440-8D57-71EE4814A8EA}"/>
                </a:ext>
              </a:extLst>
            </p:cNvPr>
            <p:cNvSpPr/>
            <p:nvPr/>
          </p:nvSpPr>
          <p:spPr>
            <a:xfrm>
              <a:off x="4222531"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a:extLst>
                <a:ext uri="{FF2B5EF4-FFF2-40B4-BE49-F238E27FC236}">
                  <a16:creationId xmlns:a16="http://schemas.microsoft.com/office/drawing/2014/main" xmlns="" id="{1BADB179-7978-41FE-9497-E0F867AC52CD}"/>
                </a:ext>
              </a:extLst>
            </p:cNvPr>
            <p:cNvSpPr/>
            <p:nvPr/>
          </p:nvSpPr>
          <p:spPr>
            <a:xfrm>
              <a:off x="4441496"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a:extLst>
                <a:ext uri="{FF2B5EF4-FFF2-40B4-BE49-F238E27FC236}">
                  <a16:creationId xmlns:a16="http://schemas.microsoft.com/office/drawing/2014/main" xmlns="" id="{F6DF5D60-F95F-46C9-9921-6A47AD376B53}"/>
                </a:ext>
              </a:extLst>
            </p:cNvPr>
            <p:cNvSpPr/>
            <p:nvPr/>
          </p:nvSpPr>
          <p:spPr>
            <a:xfrm>
              <a:off x="4660462"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a:extLst>
                <a:ext uri="{FF2B5EF4-FFF2-40B4-BE49-F238E27FC236}">
                  <a16:creationId xmlns:a16="http://schemas.microsoft.com/office/drawing/2014/main" xmlns="" id="{B2BF46D2-E745-4D4F-86A6-CFDC6CB470BA}"/>
                </a:ext>
              </a:extLst>
            </p:cNvPr>
            <p:cNvSpPr/>
            <p:nvPr/>
          </p:nvSpPr>
          <p:spPr>
            <a:xfrm>
              <a:off x="487942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a:extLst>
                <a:ext uri="{FF2B5EF4-FFF2-40B4-BE49-F238E27FC236}">
                  <a16:creationId xmlns:a16="http://schemas.microsoft.com/office/drawing/2014/main" xmlns="" id="{BFF34813-17B7-4572-9E42-0746F5B3B7B2}"/>
                </a:ext>
              </a:extLst>
            </p:cNvPr>
            <p:cNvSpPr/>
            <p:nvPr/>
          </p:nvSpPr>
          <p:spPr>
            <a:xfrm>
              <a:off x="5098393"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a:extLst>
                <a:ext uri="{FF2B5EF4-FFF2-40B4-BE49-F238E27FC236}">
                  <a16:creationId xmlns:a16="http://schemas.microsoft.com/office/drawing/2014/main" xmlns="" id="{0174AB16-5A15-49C5-BE6C-0F9C59C624BE}"/>
                </a:ext>
              </a:extLst>
            </p:cNvPr>
            <p:cNvSpPr/>
            <p:nvPr/>
          </p:nvSpPr>
          <p:spPr>
            <a:xfrm>
              <a:off x="531735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a:extLst>
                <a:ext uri="{FF2B5EF4-FFF2-40B4-BE49-F238E27FC236}">
                  <a16:creationId xmlns:a16="http://schemas.microsoft.com/office/drawing/2014/main" xmlns="" id="{72DF592F-9B02-4280-BDDF-173C0D1A29FA}"/>
                </a:ext>
              </a:extLst>
            </p:cNvPr>
            <p:cNvSpPr/>
            <p:nvPr/>
          </p:nvSpPr>
          <p:spPr>
            <a:xfrm>
              <a:off x="5536324"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a:extLst>
                <a:ext uri="{FF2B5EF4-FFF2-40B4-BE49-F238E27FC236}">
                  <a16:creationId xmlns:a16="http://schemas.microsoft.com/office/drawing/2014/main" xmlns="" id="{56A7CD21-8B7F-4338-AA29-06D7373B0464}"/>
                </a:ext>
              </a:extLst>
            </p:cNvPr>
            <p:cNvSpPr/>
            <p:nvPr/>
          </p:nvSpPr>
          <p:spPr>
            <a:xfrm>
              <a:off x="5755290"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a:extLst>
                <a:ext uri="{FF2B5EF4-FFF2-40B4-BE49-F238E27FC236}">
                  <a16:creationId xmlns:a16="http://schemas.microsoft.com/office/drawing/2014/main" xmlns="" id="{0B0C12F7-F7F9-486D-861D-B5788A2ECC09}"/>
                </a:ext>
              </a:extLst>
            </p:cNvPr>
            <p:cNvSpPr/>
            <p:nvPr/>
          </p:nvSpPr>
          <p:spPr>
            <a:xfrm>
              <a:off x="4660462"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a:extLst>
                <a:ext uri="{FF2B5EF4-FFF2-40B4-BE49-F238E27FC236}">
                  <a16:creationId xmlns:a16="http://schemas.microsoft.com/office/drawing/2014/main" xmlns="" id="{0308C8B3-ECE2-47B0-A421-B08B48BFFB6B}"/>
                </a:ext>
              </a:extLst>
            </p:cNvPr>
            <p:cNvSpPr/>
            <p:nvPr/>
          </p:nvSpPr>
          <p:spPr>
            <a:xfrm>
              <a:off x="487942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a:extLst>
                <a:ext uri="{FF2B5EF4-FFF2-40B4-BE49-F238E27FC236}">
                  <a16:creationId xmlns:a16="http://schemas.microsoft.com/office/drawing/2014/main" xmlns="" id="{2CB788D3-323C-4E0F-99F2-E8D44D655FF1}"/>
                </a:ext>
              </a:extLst>
            </p:cNvPr>
            <p:cNvSpPr/>
            <p:nvPr/>
          </p:nvSpPr>
          <p:spPr>
            <a:xfrm>
              <a:off x="5098393"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a:extLst>
                <a:ext uri="{FF2B5EF4-FFF2-40B4-BE49-F238E27FC236}">
                  <a16:creationId xmlns:a16="http://schemas.microsoft.com/office/drawing/2014/main" xmlns="" id="{605CD125-2674-4084-B756-77243C2586F0}"/>
                </a:ext>
              </a:extLst>
            </p:cNvPr>
            <p:cNvSpPr/>
            <p:nvPr/>
          </p:nvSpPr>
          <p:spPr>
            <a:xfrm>
              <a:off x="531735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a:extLst>
                <a:ext uri="{FF2B5EF4-FFF2-40B4-BE49-F238E27FC236}">
                  <a16:creationId xmlns:a16="http://schemas.microsoft.com/office/drawing/2014/main" xmlns="" id="{4881297D-6286-4946-9731-C31DC92638CC}"/>
                </a:ext>
              </a:extLst>
            </p:cNvPr>
            <p:cNvSpPr/>
            <p:nvPr/>
          </p:nvSpPr>
          <p:spPr>
            <a:xfrm>
              <a:off x="5536324"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a:extLst>
                <a:ext uri="{FF2B5EF4-FFF2-40B4-BE49-F238E27FC236}">
                  <a16:creationId xmlns:a16="http://schemas.microsoft.com/office/drawing/2014/main" xmlns="" id="{85EA6F25-052E-48E3-8C31-A9E624929097}"/>
                </a:ext>
              </a:extLst>
            </p:cNvPr>
            <p:cNvSpPr/>
            <p:nvPr/>
          </p:nvSpPr>
          <p:spPr>
            <a:xfrm>
              <a:off x="5755290"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a:extLst>
              <a:ext uri="{FF2B5EF4-FFF2-40B4-BE49-F238E27FC236}">
                <a16:creationId xmlns:a16="http://schemas.microsoft.com/office/drawing/2014/main" xmlns="" id="{C77FD9A1-A59B-4C37-BFD4-5D58CF99B40B}"/>
              </a:ext>
            </a:extLst>
          </p:cNvPr>
          <p:cNvGrpSpPr/>
          <p:nvPr/>
        </p:nvGrpSpPr>
        <p:grpSpPr>
          <a:xfrm>
            <a:off x="10828561" y="6056035"/>
            <a:ext cx="1178571" cy="557793"/>
            <a:chOff x="1180732" y="6430441"/>
            <a:chExt cx="1178571" cy="557793"/>
          </a:xfrm>
        </p:grpSpPr>
        <p:sp>
          <p:nvSpPr>
            <p:cNvPr id="129" name="文本框 128">
              <a:extLst>
                <a:ext uri="{FF2B5EF4-FFF2-40B4-BE49-F238E27FC236}">
                  <a16:creationId xmlns:a16="http://schemas.microsoft.com/office/drawing/2014/main" xmlns="" id="{A325D446-5E7A-4041-84BD-5DA70C623199}"/>
                </a:ext>
              </a:extLst>
            </p:cNvPr>
            <p:cNvSpPr txBox="1"/>
            <p:nvPr/>
          </p:nvSpPr>
          <p:spPr>
            <a:xfrm rot="16200000">
              <a:off x="1239402" y="6371771"/>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30" name="文本框 129">
              <a:extLst>
                <a:ext uri="{FF2B5EF4-FFF2-40B4-BE49-F238E27FC236}">
                  <a16:creationId xmlns:a16="http://schemas.microsoft.com/office/drawing/2014/main" xmlns="" id="{BEF54F14-0FB7-414A-A51B-EAE735D413F4}"/>
                </a:ext>
              </a:extLst>
            </p:cNvPr>
            <p:cNvSpPr txBox="1"/>
            <p:nvPr/>
          </p:nvSpPr>
          <p:spPr>
            <a:xfrm rot="16200000">
              <a:off x="1445610"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31" name="文本框 130">
              <a:extLst>
                <a:ext uri="{FF2B5EF4-FFF2-40B4-BE49-F238E27FC236}">
                  <a16:creationId xmlns:a16="http://schemas.microsoft.com/office/drawing/2014/main" xmlns="" id="{438CA902-4FDE-4AA7-9A82-5BE36100E201}"/>
                </a:ext>
              </a:extLst>
            </p:cNvPr>
            <p:cNvSpPr txBox="1"/>
            <p:nvPr/>
          </p:nvSpPr>
          <p:spPr>
            <a:xfrm rot="16200000">
              <a:off x="164662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32" name="文本框 131">
              <a:extLst>
                <a:ext uri="{FF2B5EF4-FFF2-40B4-BE49-F238E27FC236}">
                  <a16:creationId xmlns:a16="http://schemas.microsoft.com/office/drawing/2014/main" xmlns="" id="{C0AB5DE7-3498-4B13-BBBE-55B160F2358B}"/>
                </a:ext>
              </a:extLst>
            </p:cNvPr>
            <p:cNvSpPr txBox="1"/>
            <p:nvPr/>
          </p:nvSpPr>
          <p:spPr>
            <a:xfrm rot="16200000">
              <a:off x="184763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33" name="文本框 132">
              <a:extLst>
                <a:ext uri="{FF2B5EF4-FFF2-40B4-BE49-F238E27FC236}">
                  <a16:creationId xmlns:a16="http://schemas.microsoft.com/office/drawing/2014/main" xmlns="" id="{E33667E3-8F7F-4B35-9994-7D215D0CABDE}"/>
                </a:ext>
              </a:extLst>
            </p:cNvPr>
            <p:cNvSpPr txBox="1"/>
            <p:nvPr/>
          </p:nvSpPr>
          <p:spPr>
            <a:xfrm rot="16200000">
              <a:off x="204864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34" name="文本框 133">
              <a:extLst>
                <a:ext uri="{FF2B5EF4-FFF2-40B4-BE49-F238E27FC236}">
                  <a16:creationId xmlns:a16="http://schemas.microsoft.com/office/drawing/2014/main" xmlns="" id="{182EE8AF-ED2C-4AC0-984A-784A7BC1E26B}"/>
                </a:ext>
              </a:extLst>
            </p:cNvPr>
            <p:cNvSpPr txBox="1"/>
            <p:nvPr/>
          </p:nvSpPr>
          <p:spPr>
            <a:xfrm rot="16200000">
              <a:off x="124460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35" name="文本框 134">
              <a:extLst>
                <a:ext uri="{FF2B5EF4-FFF2-40B4-BE49-F238E27FC236}">
                  <a16:creationId xmlns:a16="http://schemas.microsoft.com/office/drawing/2014/main" xmlns="" id="{B75DC4F5-CC70-456C-B086-5AAFDFC7A635}"/>
                </a:ext>
              </a:extLst>
            </p:cNvPr>
            <p:cNvSpPr txBox="1"/>
            <p:nvPr/>
          </p:nvSpPr>
          <p:spPr>
            <a:xfrm rot="16200000">
              <a:off x="144561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36" name="文本框 135">
              <a:extLst>
                <a:ext uri="{FF2B5EF4-FFF2-40B4-BE49-F238E27FC236}">
                  <a16:creationId xmlns:a16="http://schemas.microsoft.com/office/drawing/2014/main" xmlns="" id="{165B7433-5546-4754-873A-5E41A829B6DB}"/>
                </a:ext>
              </a:extLst>
            </p:cNvPr>
            <p:cNvSpPr txBox="1"/>
            <p:nvPr/>
          </p:nvSpPr>
          <p:spPr>
            <a:xfrm rot="16200000">
              <a:off x="164662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37" name="文本框 136">
              <a:extLst>
                <a:ext uri="{FF2B5EF4-FFF2-40B4-BE49-F238E27FC236}">
                  <a16:creationId xmlns:a16="http://schemas.microsoft.com/office/drawing/2014/main" xmlns="" id="{93D4314F-AD93-47CA-ADB0-6098D9D23B5C}"/>
                </a:ext>
              </a:extLst>
            </p:cNvPr>
            <p:cNvSpPr txBox="1"/>
            <p:nvPr/>
          </p:nvSpPr>
          <p:spPr>
            <a:xfrm rot="16200000">
              <a:off x="184763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38" name="文本框 137">
              <a:extLst>
                <a:ext uri="{FF2B5EF4-FFF2-40B4-BE49-F238E27FC236}">
                  <a16:creationId xmlns:a16="http://schemas.microsoft.com/office/drawing/2014/main" xmlns="" id="{7C032AAB-7B21-441B-B45B-16D2F38D533C}"/>
                </a:ext>
              </a:extLst>
            </p:cNvPr>
            <p:cNvSpPr txBox="1"/>
            <p:nvPr/>
          </p:nvSpPr>
          <p:spPr>
            <a:xfrm rot="16200000">
              <a:off x="204864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39" name="文本框 138">
              <a:extLst>
                <a:ext uri="{FF2B5EF4-FFF2-40B4-BE49-F238E27FC236}">
                  <a16:creationId xmlns:a16="http://schemas.microsoft.com/office/drawing/2014/main" xmlns="" id="{60094DB2-9F42-464D-83AB-97FEEF105CA1}"/>
                </a:ext>
              </a:extLst>
            </p:cNvPr>
            <p:cNvSpPr txBox="1"/>
            <p:nvPr/>
          </p:nvSpPr>
          <p:spPr>
            <a:xfrm rot="16200000">
              <a:off x="124460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40" name="文本框 139">
              <a:extLst>
                <a:ext uri="{FF2B5EF4-FFF2-40B4-BE49-F238E27FC236}">
                  <a16:creationId xmlns:a16="http://schemas.microsoft.com/office/drawing/2014/main" xmlns="" id="{716FB55F-A618-40C5-AFE0-FAEEE006A008}"/>
                </a:ext>
              </a:extLst>
            </p:cNvPr>
            <p:cNvSpPr txBox="1"/>
            <p:nvPr/>
          </p:nvSpPr>
          <p:spPr>
            <a:xfrm rot="16200000">
              <a:off x="144561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41" name="文本框 140">
              <a:extLst>
                <a:ext uri="{FF2B5EF4-FFF2-40B4-BE49-F238E27FC236}">
                  <a16:creationId xmlns:a16="http://schemas.microsoft.com/office/drawing/2014/main" xmlns="" id="{540E76FC-DEFE-47F8-9E10-7D633F0C6A98}"/>
                </a:ext>
              </a:extLst>
            </p:cNvPr>
            <p:cNvSpPr txBox="1"/>
            <p:nvPr/>
          </p:nvSpPr>
          <p:spPr>
            <a:xfrm rot="16200000">
              <a:off x="164662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42" name="文本框 141">
              <a:extLst>
                <a:ext uri="{FF2B5EF4-FFF2-40B4-BE49-F238E27FC236}">
                  <a16:creationId xmlns:a16="http://schemas.microsoft.com/office/drawing/2014/main" xmlns="" id="{752C652D-8B0B-413B-9E2A-45FF958428CC}"/>
                </a:ext>
              </a:extLst>
            </p:cNvPr>
            <p:cNvSpPr txBox="1"/>
            <p:nvPr/>
          </p:nvSpPr>
          <p:spPr>
            <a:xfrm rot="16200000">
              <a:off x="184763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43" name="文本框 142">
              <a:extLst>
                <a:ext uri="{FF2B5EF4-FFF2-40B4-BE49-F238E27FC236}">
                  <a16:creationId xmlns:a16="http://schemas.microsoft.com/office/drawing/2014/main" xmlns="" id="{8BD406A1-940E-4E97-9922-F47D9CA45DA2}"/>
                </a:ext>
              </a:extLst>
            </p:cNvPr>
            <p:cNvSpPr txBox="1"/>
            <p:nvPr/>
          </p:nvSpPr>
          <p:spPr>
            <a:xfrm rot="16200000">
              <a:off x="204864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grpSp>
    </p:spTree>
    <p:extLst>
      <p:ext uri="{BB962C8B-B14F-4D97-AF65-F5344CB8AC3E}">
        <p14:creationId xmlns:p14="http://schemas.microsoft.com/office/powerpoint/2010/main" val="340014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 id="{B92DD88F-B934-4618-8C8A-128925331A7A}"/>
              </a:ext>
            </a:extLst>
          </p:cNvPr>
          <p:cNvGrpSpPr/>
          <p:nvPr/>
        </p:nvGrpSpPr>
        <p:grpSpPr>
          <a:xfrm rot="16200000">
            <a:off x="9965558" y="1550780"/>
            <a:ext cx="2040539" cy="491140"/>
            <a:chOff x="3784601" y="5778500"/>
            <a:chExt cx="2040539" cy="491140"/>
          </a:xfrm>
        </p:grpSpPr>
        <p:sp>
          <p:nvSpPr>
            <p:cNvPr id="6" name="椭圆 5">
              <a:extLst>
                <a:ext uri="{FF2B5EF4-FFF2-40B4-BE49-F238E27FC236}">
                  <a16:creationId xmlns:a16="http://schemas.microsoft.com/office/drawing/2014/main" xmlns="" id="{0EB4E821-EF2D-4703-9086-5DCB3261A3B4}"/>
                </a:ext>
              </a:extLst>
            </p:cNvPr>
            <p:cNvSpPr/>
            <p:nvPr/>
          </p:nvSpPr>
          <p:spPr>
            <a:xfrm>
              <a:off x="3784601" y="5778501"/>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F5C9C7CF-DD68-4739-9377-E4281D7A593D}"/>
                </a:ext>
              </a:extLst>
            </p:cNvPr>
            <p:cNvSpPr/>
            <p:nvPr/>
          </p:nvSpPr>
          <p:spPr>
            <a:xfrm>
              <a:off x="400356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xmlns="" id="{769501CC-4126-46C3-84BA-97D9E70AB5E7}"/>
                </a:ext>
              </a:extLst>
            </p:cNvPr>
            <p:cNvSpPr/>
            <p:nvPr/>
          </p:nvSpPr>
          <p:spPr>
            <a:xfrm>
              <a:off x="4222531"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xmlns="" id="{1E371911-72A1-4322-99CF-F0F59DD95DA8}"/>
                </a:ext>
              </a:extLst>
            </p:cNvPr>
            <p:cNvSpPr/>
            <p:nvPr/>
          </p:nvSpPr>
          <p:spPr>
            <a:xfrm>
              <a:off x="444149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xmlns="" id="{789F1CC8-8C16-4958-869D-F7BC300E33CF}"/>
                </a:ext>
              </a:extLst>
            </p:cNvPr>
            <p:cNvSpPr/>
            <p:nvPr/>
          </p:nvSpPr>
          <p:spPr>
            <a:xfrm>
              <a:off x="4660462"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xmlns="" id="{AAC28583-A7E4-4651-B15D-62ECC57F42F9}"/>
                </a:ext>
              </a:extLst>
            </p:cNvPr>
            <p:cNvSpPr/>
            <p:nvPr/>
          </p:nvSpPr>
          <p:spPr>
            <a:xfrm>
              <a:off x="487942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xmlns="" id="{1EB5BB19-688A-4D70-AB85-0AFE2535F9E3}"/>
                </a:ext>
              </a:extLst>
            </p:cNvPr>
            <p:cNvSpPr/>
            <p:nvPr/>
          </p:nvSpPr>
          <p:spPr>
            <a:xfrm>
              <a:off x="5098393"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89F67DD5-6023-4CE9-B397-32D70B8BFF21}"/>
                </a:ext>
              </a:extLst>
            </p:cNvPr>
            <p:cNvSpPr/>
            <p:nvPr/>
          </p:nvSpPr>
          <p:spPr>
            <a:xfrm>
              <a:off x="531735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xmlns="" id="{B576578C-85B0-481F-A75F-55C185137122}"/>
                </a:ext>
              </a:extLst>
            </p:cNvPr>
            <p:cNvSpPr/>
            <p:nvPr/>
          </p:nvSpPr>
          <p:spPr>
            <a:xfrm>
              <a:off x="5536324"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A4242806-C788-465B-8EF5-6165D9796E03}"/>
                </a:ext>
              </a:extLst>
            </p:cNvPr>
            <p:cNvSpPr/>
            <p:nvPr/>
          </p:nvSpPr>
          <p:spPr>
            <a:xfrm>
              <a:off x="5755290"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xmlns="" id="{4B0837BD-9B91-47B7-BA9E-20AF6A644FFD}"/>
                </a:ext>
              </a:extLst>
            </p:cNvPr>
            <p:cNvSpPr/>
            <p:nvPr/>
          </p:nvSpPr>
          <p:spPr>
            <a:xfrm>
              <a:off x="4222531"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xmlns="" id="{7CC9FF5A-6CDA-41D1-A477-5E35B8288622}"/>
                </a:ext>
              </a:extLst>
            </p:cNvPr>
            <p:cNvSpPr/>
            <p:nvPr/>
          </p:nvSpPr>
          <p:spPr>
            <a:xfrm>
              <a:off x="4441496"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xmlns="" id="{8A960C90-7686-4EA6-B656-3C094DD6CCEE}"/>
                </a:ext>
              </a:extLst>
            </p:cNvPr>
            <p:cNvSpPr/>
            <p:nvPr/>
          </p:nvSpPr>
          <p:spPr>
            <a:xfrm>
              <a:off x="4660462"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xmlns="" id="{6302BC00-AD91-4D07-A09C-636623E50F49}"/>
                </a:ext>
              </a:extLst>
            </p:cNvPr>
            <p:cNvSpPr/>
            <p:nvPr/>
          </p:nvSpPr>
          <p:spPr>
            <a:xfrm>
              <a:off x="487942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xmlns="" id="{0A28703E-29E9-4C35-9558-A594892067E6}"/>
                </a:ext>
              </a:extLst>
            </p:cNvPr>
            <p:cNvSpPr/>
            <p:nvPr/>
          </p:nvSpPr>
          <p:spPr>
            <a:xfrm>
              <a:off x="5098393"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xmlns="" id="{BE054403-5AC3-47AC-B215-21D5E8050198}"/>
                </a:ext>
              </a:extLst>
            </p:cNvPr>
            <p:cNvSpPr/>
            <p:nvPr/>
          </p:nvSpPr>
          <p:spPr>
            <a:xfrm>
              <a:off x="531735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xmlns="" id="{D3A171C4-1702-45FB-8450-FD95CDAF25A3}"/>
                </a:ext>
              </a:extLst>
            </p:cNvPr>
            <p:cNvSpPr/>
            <p:nvPr/>
          </p:nvSpPr>
          <p:spPr>
            <a:xfrm>
              <a:off x="5536324"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xmlns="" id="{249B28B2-BD71-4D27-B806-E30F73A1CE62}"/>
                </a:ext>
              </a:extLst>
            </p:cNvPr>
            <p:cNvSpPr/>
            <p:nvPr/>
          </p:nvSpPr>
          <p:spPr>
            <a:xfrm>
              <a:off x="5755290"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xmlns="" id="{24E83E20-CDCF-417A-8D93-80D888DA906C}"/>
                </a:ext>
              </a:extLst>
            </p:cNvPr>
            <p:cNvSpPr/>
            <p:nvPr/>
          </p:nvSpPr>
          <p:spPr>
            <a:xfrm>
              <a:off x="4660462"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xmlns="" id="{7627CBF7-3EF7-4631-B4C1-F7C85E2465DB}"/>
                </a:ext>
              </a:extLst>
            </p:cNvPr>
            <p:cNvSpPr/>
            <p:nvPr/>
          </p:nvSpPr>
          <p:spPr>
            <a:xfrm>
              <a:off x="487942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xmlns="" id="{5AE0C770-C939-4627-8C61-D45CEC40ED4E}"/>
                </a:ext>
              </a:extLst>
            </p:cNvPr>
            <p:cNvSpPr/>
            <p:nvPr/>
          </p:nvSpPr>
          <p:spPr>
            <a:xfrm>
              <a:off x="5098393"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xmlns="" id="{F6B50B7D-14ED-4012-8D9F-A669EB911011}"/>
                </a:ext>
              </a:extLst>
            </p:cNvPr>
            <p:cNvSpPr/>
            <p:nvPr/>
          </p:nvSpPr>
          <p:spPr>
            <a:xfrm>
              <a:off x="531735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xmlns="" id="{D1959860-A940-4A32-987F-1A15DE229FB3}"/>
                </a:ext>
              </a:extLst>
            </p:cNvPr>
            <p:cNvSpPr/>
            <p:nvPr/>
          </p:nvSpPr>
          <p:spPr>
            <a:xfrm>
              <a:off x="5536324"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xmlns="" id="{5FAC8E9A-4DF8-4A81-BF4D-8971E27CC37D}"/>
                </a:ext>
              </a:extLst>
            </p:cNvPr>
            <p:cNvSpPr/>
            <p:nvPr/>
          </p:nvSpPr>
          <p:spPr>
            <a:xfrm>
              <a:off x="5755290"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a:extLst>
              <a:ext uri="{FF2B5EF4-FFF2-40B4-BE49-F238E27FC236}">
                <a16:creationId xmlns:a16="http://schemas.microsoft.com/office/drawing/2014/main" xmlns="" id="{A17B3AB3-6AAE-44F8-A866-C3212EA98DE8}"/>
              </a:ext>
            </a:extLst>
          </p:cNvPr>
          <p:cNvSpPr txBox="1"/>
          <p:nvPr/>
        </p:nvSpPr>
        <p:spPr>
          <a:xfrm>
            <a:off x="730578" y="320784"/>
            <a:ext cx="7571303" cy="3046988"/>
          </a:xfrm>
          <a:prstGeom prst="rect">
            <a:avLst/>
          </a:prstGeom>
          <a:noFill/>
        </p:spPr>
        <p:txBody>
          <a:bodyPr wrap="none" rtlCol="0">
            <a:spAutoFit/>
          </a:bodyPr>
          <a:lstStyle/>
          <a:p>
            <a:r>
              <a:rPr lang="zh-CN" altLang="en-US" sz="9600" dirty="0">
                <a:solidFill>
                  <a:srgbClr val="1BDC77"/>
                </a:solidFill>
                <a:latin typeface="Impact" panose="020B0806030902050204" pitchFamily="34" charset="0"/>
                <a:ea typeface="微软雅黑" panose="020B0503020204020204" pitchFamily="34" charset="-122"/>
              </a:rPr>
              <a:t>目标市场</a:t>
            </a:r>
            <a:r>
              <a:rPr lang="zh-CN" altLang="en-US" sz="9600" dirty="0" smtClean="0">
                <a:solidFill>
                  <a:srgbClr val="1BDC77"/>
                </a:solidFill>
                <a:latin typeface="Impact" panose="020B0806030902050204" pitchFamily="34" charset="0"/>
                <a:ea typeface="微软雅黑" panose="020B0503020204020204" pitchFamily="34" charset="-122"/>
              </a:rPr>
              <a:t>选择</a:t>
            </a:r>
            <a:endParaRPr lang="en-US" altLang="zh-CN" sz="9600" dirty="0" smtClean="0">
              <a:solidFill>
                <a:srgbClr val="1BDC77"/>
              </a:solidFill>
              <a:latin typeface="Impact" panose="020B0806030902050204" pitchFamily="34" charset="0"/>
              <a:ea typeface="微软雅黑" panose="020B0503020204020204" pitchFamily="34" charset="-122"/>
            </a:endParaRPr>
          </a:p>
          <a:p>
            <a:r>
              <a:rPr lang="en-US" altLang="zh-CN" sz="9600" dirty="0" smtClean="0">
                <a:solidFill>
                  <a:srgbClr val="1BDC77"/>
                </a:solidFill>
                <a:latin typeface="Impact" panose="020B0806030902050204" pitchFamily="34" charset="0"/>
                <a:ea typeface="微软雅黑" panose="020B0503020204020204" pitchFamily="34" charset="-122"/>
              </a:rPr>
              <a:t>(</a:t>
            </a:r>
            <a:r>
              <a:rPr lang="en-US" altLang="zh-CN" sz="9600" dirty="0">
                <a:solidFill>
                  <a:srgbClr val="1BDC77"/>
                </a:solidFill>
                <a:latin typeface="Impact" panose="020B0806030902050204" pitchFamily="34" charset="0"/>
                <a:ea typeface="微软雅黑" panose="020B0503020204020204" pitchFamily="34" charset="-122"/>
              </a:rPr>
              <a:t>Targeting)</a:t>
            </a:r>
            <a:endParaRPr lang="zh-CN" altLang="en-US" sz="9600" dirty="0">
              <a:solidFill>
                <a:srgbClr val="1BDC77"/>
              </a:solidFill>
              <a:latin typeface="Impact" panose="020B0806030902050204" pitchFamily="34" charset="0"/>
              <a:ea typeface="微软雅黑" panose="020B0503020204020204" pitchFamily="34" charset="-122"/>
            </a:endParaRPr>
          </a:p>
        </p:txBody>
      </p:sp>
      <p:grpSp>
        <p:nvGrpSpPr>
          <p:cNvPr id="31" name="组合 30">
            <a:extLst>
              <a:ext uri="{FF2B5EF4-FFF2-40B4-BE49-F238E27FC236}">
                <a16:creationId xmlns:a16="http://schemas.microsoft.com/office/drawing/2014/main" xmlns="" id="{F6730F76-425E-40BC-8FC1-E72D989A1ED5}"/>
              </a:ext>
            </a:extLst>
          </p:cNvPr>
          <p:cNvGrpSpPr/>
          <p:nvPr/>
        </p:nvGrpSpPr>
        <p:grpSpPr>
          <a:xfrm>
            <a:off x="10026610" y="5750234"/>
            <a:ext cx="1178571" cy="557793"/>
            <a:chOff x="1180732" y="6430441"/>
            <a:chExt cx="1178571" cy="557793"/>
          </a:xfrm>
        </p:grpSpPr>
        <p:sp>
          <p:nvSpPr>
            <p:cNvPr id="32" name="文本框 31">
              <a:extLst>
                <a:ext uri="{FF2B5EF4-FFF2-40B4-BE49-F238E27FC236}">
                  <a16:creationId xmlns:a16="http://schemas.microsoft.com/office/drawing/2014/main" xmlns="" id="{AC1B0D78-7CC3-447E-A805-4D456853E1E5}"/>
                </a:ext>
              </a:extLst>
            </p:cNvPr>
            <p:cNvSpPr txBox="1"/>
            <p:nvPr/>
          </p:nvSpPr>
          <p:spPr>
            <a:xfrm rot="16200000">
              <a:off x="1239402" y="6371771"/>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3" name="文本框 32">
              <a:extLst>
                <a:ext uri="{FF2B5EF4-FFF2-40B4-BE49-F238E27FC236}">
                  <a16:creationId xmlns:a16="http://schemas.microsoft.com/office/drawing/2014/main" xmlns="" id="{F1FE4379-51E3-4618-B94F-0B8D1C7D515F}"/>
                </a:ext>
              </a:extLst>
            </p:cNvPr>
            <p:cNvSpPr txBox="1"/>
            <p:nvPr/>
          </p:nvSpPr>
          <p:spPr>
            <a:xfrm rot="16200000">
              <a:off x="1445610"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4" name="文本框 33">
              <a:extLst>
                <a:ext uri="{FF2B5EF4-FFF2-40B4-BE49-F238E27FC236}">
                  <a16:creationId xmlns:a16="http://schemas.microsoft.com/office/drawing/2014/main" xmlns="" id="{73583B1C-7C86-48FA-AF6C-31BCD4B26F46}"/>
                </a:ext>
              </a:extLst>
            </p:cNvPr>
            <p:cNvSpPr txBox="1"/>
            <p:nvPr/>
          </p:nvSpPr>
          <p:spPr>
            <a:xfrm rot="16200000">
              <a:off x="164662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5" name="文本框 34">
              <a:extLst>
                <a:ext uri="{FF2B5EF4-FFF2-40B4-BE49-F238E27FC236}">
                  <a16:creationId xmlns:a16="http://schemas.microsoft.com/office/drawing/2014/main" xmlns="" id="{783AAB18-935F-4D51-8895-387633651B0E}"/>
                </a:ext>
              </a:extLst>
            </p:cNvPr>
            <p:cNvSpPr txBox="1"/>
            <p:nvPr/>
          </p:nvSpPr>
          <p:spPr>
            <a:xfrm rot="16200000">
              <a:off x="184763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6" name="文本框 35">
              <a:extLst>
                <a:ext uri="{FF2B5EF4-FFF2-40B4-BE49-F238E27FC236}">
                  <a16:creationId xmlns:a16="http://schemas.microsoft.com/office/drawing/2014/main" xmlns="" id="{6ECEC67D-88E2-4322-94EA-0834DCAFFB2B}"/>
                </a:ext>
              </a:extLst>
            </p:cNvPr>
            <p:cNvSpPr txBox="1"/>
            <p:nvPr/>
          </p:nvSpPr>
          <p:spPr>
            <a:xfrm rot="16200000">
              <a:off x="204864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7" name="文本框 36">
              <a:extLst>
                <a:ext uri="{FF2B5EF4-FFF2-40B4-BE49-F238E27FC236}">
                  <a16:creationId xmlns:a16="http://schemas.microsoft.com/office/drawing/2014/main" xmlns="" id="{DA8406B0-F753-4033-9213-9618E05D83E3}"/>
                </a:ext>
              </a:extLst>
            </p:cNvPr>
            <p:cNvSpPr txBox="1"/>
            <p:nvPr/>
          </p:nvSpPr>
          <p:spPr>
            <a:xfrm rot="16200000">
              <a:off x="124460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8" name="文本框 37">
              <a:extLst>
                <a:ext uri="{FF2B5EF4-FFF2-40B4-BE49-F238E27FC236}">
                  <a16:creationId xmlns:a16="http://schemas.microsoft.com/office/drawing/2014/main" xmlns="" id="{62290DC1-4C7F-4EB0-904F-827E94FD9BD0}"/>
                </a:ext>
              </a:extLst>
            </p:cNvPr>
            <p:cNvSpPr txBox="1"/>
            <p:nvPr/>
          </p:nvSpPr>
          <p:spPr>
            <a:xfrm rot="16200000">
              <a:off x="144561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9" name="文本框 38">
              <a:extLst>
                <a:ext uri="{FF2B5EF4-FFF2-40B4-BE49-F238E27FC236}">
                  <a16:creationId xmlns:a16="http://schemas.microsoft.com/office/drawing/2014/main" xmlns="" id="{43B5E402-74D9-44FD-9C7E-30E6A570CF71}"/>
                </a:ext>
              </a:extLst>
            </p:cNvPr>
            <p:cNvSpPr txBox="1"/>
            <p:nvPr/>
          </p:nvSpPr>
          <p:spPr>
            <a:xfrm rot="16200000">
              <a:off x="164662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0" name="文本框 39">
              <a:extLst>
                <a:ext uri="{FF2B5EF4-FFF2-40B4-BE49-F238E27FC236}">
                  <a16:creationId xmlns:a16="http://schemas.microsoft.com/office/drawing/2014/main" xmlns="" id="{E2714DFA-CAD4-4DAD-A237-3BD248D57F75}"/>
                </a:ext>
              </a:extLst>
            </p:cNvPr>
            <p:cNvSpPr txBox="1"/>
            <p:nvPr/>
          </p:nvSpPr>
          <p:spPr>
            <a:xfrm rot="16200000">
              <a:off x="184763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1" name="文本框 40">
              <a:extLst>
                <a:ext uri="{FF2B5EF4-FFF2-40B4-BE49-F238E27FC236}">
                  <a16:creationId xmlns:a16="http://schemas.microsoft.com/office/drawing/2014/main" xmlns="" id="{2DEA845F-28D2-4571-89DD-63859F32F1B9}"/>
                </a:ext>
              </a:extLst>
            </p:cNvPr>
            <p:cNvSpPr txBox="1"/>
            <p:nvPr/>
          </p:nvSpPr>
          <p:spPr>
            <a:xfrm rot="16200000">
              <a:off x="204864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2" name="文本框 41">
              <a:extLst>
                <a:ext uri="{FF2B5EF4-FFF2-40B4-BE49-F238E27FC236}">
                  <a16:creationId xmlns:a16="http://schemas.microsoft.com/office/drawing/2014/main" xmlns="" id="{3272DED3-2179-488B-B40A-92D3911B15C8}"/>
                </a:ext>
              </a:extLst>
            </p:cNvPr>
            <p:cNvSpPr txBox="1"/>
            <p:nvPr/>
          </p:nvSpPr>
          <p:spPr>
            <a:xfrm rot="16200000">
              <a:off x="124460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3" name="文本框 42">
              <a:extLst>
                <a:ext uri="{FF2B5EF4-FFF2-40B4-BE49-F238E27FC236}">
                  <a16:creationId xmlns:a16="http://schemas.microsoft.com/office/drawing/2014/main" xmlns="" id="{40F8F2CF-342F-43DA-A6EC-6649BFF58C29}"/>
                </a:ext>
              </a:extLst>
            </p:cNvPr>
            <p:cNvSpPr txBox="1"/>
            <p:nvPr/>
          </p:nvSpPr>
          <p:spPr>
            <a:xfrm rot="16200000">
              <a:off x="144561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4" name="文本框 43">
              <a:extLst>
                <a:ext uri="{FF2B5EF4-FFF2-40B4-BE49-F238E27FC236}">
                  <a16:creationId xmlns:a16="http://schemas.microsoft.com/office/drawing/2014/main" xmlns="" id="{06A395C1-5C8B-4A9E-BCBA-3C07A73441CE}"/>
                </a:ext>
              </a:extLst>
            </p:cNvPr>
            <p:cNvSpPr txBox="1"/>
            <p:nvPr/>
          </p:nvSpPr>
          <p:spPr>
            <a:xfrm rot="16200000">
              <a:off x="164662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5" name="文本框 44">
              <a:extLst>
                <a:ext uri="{FF2B5EF4-FFF2-40B4-BE49-F238E27FC236}">
                  <a16:creationId xmlns:a16="http://schemas.microsoft.com/office/drawing/2014/main" xmlns="" id="{12D87341-23CC-49EB-99A8-A0B54D87AA25}"/>
                </a:ext>
              </a:extLst>
            </p:cNvPr>
            <p:cNvSpPr txBox="1"/>
            <p:nvPr/>
          </p:nvSpPr>
          <p:spPr>
            <a:xfrm rot="16200000">
              <a:off x="184763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6" name="文本框 45">
              <a:extLst>
                <a:ext uri="{FF2B5EF4-FFF2-40B4-BE49-F238E27FC236}">
                  <a16:creationId xmlns:a16="http://schemas.microsoft.com/office/drawing/2014/main" xmlns="" id="{F62A9171-9676-4193-B4B3-BEB921A8AB08}"/>
                </a:ext>
              </a:extLst>
            </p:cNvPr>
            <p:cNvSpPr txBox="1"/>
            <p:nvPr/>
          </p:nvSpPr>
          <p:spPr>
            <a:xfrm rot="16200000">
              <a:off x="204864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grpSp>
      <p:sp>
        <p:nvSpPr>
          <p:cNvPr id="48" name="矩形 47">
            <a:extLst>
              <a:ext uri="{FF2B5EF4-FFF2-40B4-BE49-F238E27FC236}">
                <a16:creationId xmlns:a16="http://schemas.microsoft.com/office/drawing/2014/main" xmlns="" id="{943B70F9-2E5C-44BA-B887-B6CE684F57BE}"/>
              </a:ext>
            </a:extLst>
          </p:cNvPr>
          <p:cNvSpPr/>
          <p:nvPr/>
        </p:nvSpPr>
        <p:spPr>
          <a:xfrm>
            <a:off x="714233" y="3367772"/>
            <a:ext cx="9703251" cy="2800767"/>
          </a:xfrm>
          <a:prstGeom prst="rect">
            <a:avLst/>
          </a:prstGeom>
        </p:spPr>
        <p:txBody>
          <a:bodyPr wrap="square">
            <a:spAutoFit/>
          </a:bodyPr>
          <a:lstStyle/>
          <a:p>
            <a:r>
              <a:rPr lang="zh-CN" altLang="en-US" sz="4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通过对本校师生进行调查以及综合七里香自动化餐厅的特色，决定将七里香自动化餐厅的目标市场选择在大一到大二学生市场以及青年教师市场</a:t>
            </a:r>
            <a:endParaRPr lang="zh-CN" altLang="en-US" sz="4400" dirty="0">
              <a:solidFill>
                <a:schemeClr val="bg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4904368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 id="{B92DD88F-B934-4618-8C8A-128925331A7A}"/>
              </a:ext>
            </a:extLst>
          </p:cNvPr>
          <p:cNvGrpSpPr/>
          <p:nvPr/>
        </p:nvGrpSpPr>
        <p:grpSpPr>
          <a:xfrm rot="16200000">
            <a:off x="9965558" y="1550780"/>
            <a:ext cx="2040539" cy="491140"/>
            <a:chOff x="3784601" y="5778500"/>
            <a:chExt cx="2040539" cy="491140"/>
          </a:xfrm>
        </p:grpSpPr>
        <p:sp>
          <p:nvSpPr>
            <p:cNvPr id="6" name="椭圆 5">
              <a:extLst>
                <a:ext uri="{FF2B5EF4-FFF2-40B4-BE49-F238E27FC236}">
                  <a16:creationId xmlns:a16="http://schemas.microsoft.com/office/drawing/2014/main" xmlns="" id="{0EB4E821-EF2D-4703-9086-5DCB3261A3B4}"/>
                </a:ext>
              </a:extLst>
            </p:cNvPr>
            <p:cNvSpPr/>
            <p:nvPr/>
          </p:nvSpPr>
          <p:spPr>
            <a:xfrm>
              <a:off x="3784601" y="5778501"/>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F5C9C7CF-DD68-4739-9377-E4281D7A593D}"/>
                </a:ext>
              </a:extLst>
            </p:cNvPr>
            <p:cNvSpPr/>
            <p:nvPr/>
          </p:nvSpPr>
          <p:spPr>
            <a:xfrm>
              <a:off x="400356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xmlns="" id="{769501CC-4126-46C3-84BA-97D9E70AB5E7}"/>
                </a:ext>
              </a:extLst>
            </p:cNvPr>
            <p:cNvSpPr/>
            <p:nvPr/>
          </p:nvSpPr>
          <p:spPr>
            <a:xfrm>
              <a:off x="4222531"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xmlns="" id="{1E371911-72A1-4322-99CF-F0F59DD95DA8}"/>
                </a:ext>
              </a:extLst>
            </p:cNvPr>
            <p:cNvSpPr/>
            <p:nvPr/>
          </p:nvSpPr>
          <p:spPr>
            <a:xfrm>
              <a:off x="444149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xmlns="" id="{789F1CC8-8C16-4958-869D-F7BC300E33CF}"/>
                </a:ext>
              </a:extLst>
            </p:cNvPr>
            <p:cNvSpPr/>
            <p:nvPr/>
          </p:nvSpPr>
          <p:spPr>
            <a:xfrm>
              <a:off x="4660462"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xmlns="" id="{AAC28583-A7E4-4651-B15D-62ECC57F42F9}"/>
                </a:ext>
              </a:extLst>
            </p:cNvPr>
            <p:cNvSpPr/>
            <p:nvPr/>
          </p:nvSpPr>
          <p:spPr>
            <a:xfrm>
              <a:off x="487942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xmlns="" id="{1EB5BB19-688A-4D70-AB85-0AFE2535F9E3}"/>
                </a:ext>
              </a:extLst>
            </p:cNvPr>
            <p:cNvSpPr/>
            <p:nvPr/>
          </p:nvSpPr>
          <p:spPr>
            <a:xfrm>
              <a:off x="5098393"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89F67DD5-6023-4CE9-B397-32D70B8BFF21}"/>
                </a:ext>
              </a:extLst>
            </p:cNvPr>
            <p:cNvSpPr/>
            <p:nvPr/>
          </p:nvSpPr>
          <p:spPr>
            <a:xfrm>
              <a:off x="531735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xmlns="" id="{B576578C-85B0-481F-A75F-55C185137122}"/>
                </a:ext>
              </a:extLst>
            </p:cNvPr>
            <p:cNvSpPr/>
            <p:nvPr/>
          </p:nvSpPr>
          <p:spPr>
            <a:xfrm>
              <a:off x="5536324"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A4242806-C788-465B-8EF5-6165D9796E03}"/>
                </a:ext>
              </a:extLst>
            </p:cNvPr>
            <p:cNvSpPr/>
            <p:nvPr/>
          </p:nvSpPr>
          <p:spPr>
            <a:xfrm>
              <a:off x="5755290"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xmlns="" id="{4B0837BD-9B91-47B7-BA9E-20AF6A644FFD}"/>
                </a:ext>
              </a:extLst>
            </p:cNvPr>
            <p:cNvSpPr/>
            <p:nvPr/>
          </p:nvSpPr>
          <p:spPr>
            <a:xfrm>
              <a:off x="4222531"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xmlns="" id="{7CC9FF5A-6CDA-41D1-A477-5E35B8288622}"/>
                </a:ext>
              </a:extLst>
            </p:cNvPr>
            <p:cNvSpPr/>
            <p:nvPr/>
          </p:nvSpPr>
          <p:spPr>
            <a:xfrm>
              <a:off x="4441496"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xmlns="" id="{8A960C90-7686-4EA6-B656-3C094DD6CCEE}"/>
                </a:ext>
              </a:extLst>
            </p:cNvPr>
            <p:cNvSpPr/>
            <p:nvPr/>
          </p:nvSpPr>
          <p:spPr>
            <a:xfrm>
              <a:off x="4660462"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xmlns="" id="{6302BC00-AD91-4D07-A09C-636623E50F49}"/>
                </a:ext>
              </a:extLst>
            </p:cNvPr>
            <p:cNvSpPr/>
            <p:nvPr/>
          </p:nvSpPr>
          <p:spPr>
            <a:xfrm>
              <a:off x="487942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xmlns="" id="{0A28703E-29E9-4C35-9558-A594892067E6}"/>
                </a:ext>
              </a:extLst>
            </p:cNvPr>
            <p:cNvSpPr/>
            <p:nvPr/>
          </p:nvSpPr>
          <p:spPr>
            <a:xfrm>
              <a:off x="5098393"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xmlns="" id="{BE054403-5AC3-47AC-B215-21D5E8050198}"/>
                </a:ext>
              </a:extLst>
            </p:cNvPr>
            <p:cNvSpPr/>
            <p:nvPr/>
          </p:nvSpPr>
          <p:spPr>
            <a:xfrm>
              <a:off x="531735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xmlns="" id="{D3A171C4-1702-45FB-8450-FD95CDAF25A3}"/>
                </a:ext>
              </a:extLst>
            </p:cNvPr>
            <p:cNvSpPr/>
            <p:nvPr/>
          </p:nvSpPr>
          <p:spPr>
            <a:xfrm>
              <a:off x="5536324"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xmlns="" id="{249B28B2-BD71-4D27-B806-E30F73A1CE62}"/>
                </a:ext>
              </a:extLst>
            </p:cNvPr>
            <p:cNvSpPr/>
            <p:nvPr/>
          </p:nvSpPr>
          <p:spPr>
            <a:xfrm>
              <a:off x="5755290"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xmlns="" id="{24E83E20-CDCF-417A-8D93-80D888DA906C}"/>
                </a:ext>
              </a:extLst>
            </p:cNvPr>
            <p:cNvSpPr/>
            <p:nvPr/>
          </p:nvSpPr>
          <p:spPr>
            <a:xfrm>
              <a:off x="4660462"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xmlns="" id="{7627CBF7-3EF7-4631-B4C1-F7C85E2465DB}"/>
                </a:ext>
              </a:extLst>
            </p:cNvPr>
            <p:cNvSpPr/>
            <p:nvPr/>
          </p:nvSpPr>
          <p:spPr>
            <a:xfrm>
              <a:off x="487942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xmlns="" id="{5AE0C770-C939-4627-8C61-D45CEC40ED4E}"/>
                </a:ext>
              </a:extLst>
            </p:cNvPr>
            <p:cNvSpPr/>
            <p:nvPr/>
          </p:nvSpPr>
          <p:spPr>
            <a:xfrm>
              <a:off x="5098393"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xmlns="" id="{F6B50B7D-14ED-4012-8D9F-A669EB911011}"/>
                </a:ext>
              </a:extLst>
            </p:cNvPr>
            <p:cNvSpPr/>
            <p:nvPr/>
          </p:nvSpPr>
          <p:spPr>
            <a:xfrm>
              <a:off x="531735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xmlns="" id="{D1959860-A940-4A32-987F-1A15DE229FB3}"/>
                </a:ext>
              </a:extLst>
            </p:cNvPr>
            <p:cNvSpPr/>
            <p:nvPr/>
          </p:nvSpPr>
          <p:spPr>
            <a:xfrm>
              <a:off x="5536324"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xmlns="" id="{5FAC8E9A-4DF8-4A81-BF4D-8971E27CC37D}"/>
                </a:ext>
              </a:extLst>
            </p:cNvPr>
            <p:cNvSpPr/>
            <p:nvPr/>
          </p:nvSpPr>
          <p:spPr>
            <a:xfrm>
              <a:off x="5755290"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a:extLst>
              <a:ext uri="{FF2B5EF4-FFF2-40B4-BE49-F238E27FC236}">
                <a16:creationId xmlns:a16="http://schemas.microsoft.com/office/drawing/2014/main" xmlns="" id="{A17B3AB3-6AAE-44F8-A866-C3212EA98DE8}"/>
              </a:ext>
            </a:extLst>
          </p:cNvPr>
          <p:cNvSpPr txBox="1"/>
          <p:nvPr/>
        </p:nvSpPr>
        <p:spPr>
          <a:xfrm>
            <a:off x="730578" y="320784"/>
            <a:ext cx="6728124" cy="3046988"/>
          </a:xfrm>
          <a:prstGeom prst="rect">
            <a:avLst/>
          </a:prstGeom>
          <a:noFill/>
        </p:spPr>
        <p:txBody>
          <a:bodyPr wrap="none" rtlCol="0">
            <a:spAutoFit/>
          </a:bodyPr>
          <a:lstStyle/>
          <a:p>
            <a:r>
              <a:rPr lang="zh-CN" altLang="en-US" sz="9600" dirty="0">
                <a:solidFill>
                  <a:srgbClr val="1BDC77"/>
                </a:solidFill>
                <a:latin typeface="Impact" panose="020B0806030902050204" pitchFamily="34" charset="0"/>
                <a:ea typeface="微软雅黑" panose="020B0503020204020204" pitchFamily="34" charset="-122"/>
              </a:rPr>
              <a:t>市场</a:t>
            </a:r>
            <a:r>
              <a:rPr lang="zh-CN" altLang="en-US" sz="9600" dirty="0" smtClean="0">
                <a:solidFill>
                  <a:srgbClr val="1BDC77"/>
                </a:solidFill>
                <a:latin typeface="Impact" panose="020B0806030902050204" pitchFamily="34" charset="0"/>
                <a:ea typeface="微软雅黑" panose="020B0503020204020204" pitchFamily="34" charset="-122"/>
              </a:rPr>
              <a:t>定位</a:t>
            </a:r>
            <a:endParaRPr lang="en-US" altLang="zh-CN" sz="9600" dirty="0" smtClean="0">
              <a:solidFill>
                <a:srgbClr val="1BDC77"/>
              </a:solidFill>
              <a:latin typeface="Impact" panose="020B0806030902050204" pitchFamily="34" charset="0"/>
              <a:ea typeface="微软雅黑" panose="020B0503020204020204" pitchFamily="34" charset="-122"/>
            </a:endParaRPr>
          </a:p>
          <a:p>
            <a:r>
              <a:rPr lang="en-US" altLang="zh-CN" sz="9600" dirty="0" smtClean="0">
                <a:solidFill>
                  <a:srgbClr val="1BDC77"/>
                </a:solidFill>
                <a:latin typeface="Impact" panose="020B0806030902050204" pitchFamily="34" charset="0"/>
                <a:ea typeface="微软雅黑" panose="020B0503020204020204" pitchFamily="34" charset="-122"/>
              </a:rPr>
              <a:t>(</a:t>
            </a:r>
            <a:r>
              <a:rPr lang="en-US" altLang="zh-CN" sz="9600" dirty="0">
                <a:solidFill>
                  <a:srgbClr val="1BDC77"/>
                </a:solidFill>
                <a:latin typeface="Impact" panose="020B0806030902050204" pitchFamily="34" charset="0"/>
                <a:ea typeface="微软雅黑" panose="020B0503020204020204" pitchFamily="34" charset="-122"/>
              </a:rPr>
              <a:t>Positioning)</a:t>
            </a:r>
            <a:endParaRPr lang="zh-CN" altLang="en-US" sz="9600" dirty="0">
              <a:solidFill>
                <a:srgbClr val="1BDC77"/>
              </a:solidFill>
              <a:latin typeface="Impact" panose="020B0806030902050204" pitchFamily="34" charset="0"/>
              <a:ea typeface="微软雅黑" panose="020B0503020204020204" pitchFamily="34" charset="-122"/>
            </a:endParaRPr>
          </a:p>
        </p:txBody>
      </p:sp>
      <p:grpSp>
        <p:nvGrpSpPr>
          <p:cNvPr id="31" name="组合 30">
            <a:extLst>
              <a:ext uri="{FF2B5EF4-FFF2-40B4-BE49-F238E27FC236}">
                <a16:creationId xmlns:a16="http://schemas.microsoft.com/office/drawing/2014/main" xmlns="" id="{F6730F76-425E-40BC-8FC1-E72D989A1ED5}"/>
              </a:ext>
            </a:extLst>
          </p:cNvPr>
          <p:cNvGrpSpPr/>
          <p:nvPr/>
        </p:nvGrpSpPr>
        <p:grpSpPr>
          <a:xfrm>
            <a:off x="10026610" y="5750234"/>
            <a:ext cx="1178571" cy="557793"/>
            <a:chOff x="1180732" y="6430441"/>
            <a:chExt cx="1178571" cy="557793"/>
          </a:xfrm>
        </p:grpSpPr>
        <p:sp>
          <p:nvSpPr>
            <p:cNvPr id="32" name="文本框 31">
              <a:extLst>
                <a:ext uri="{FF2B5EF4-FFF2-40B4-BE49-F238E27FC236}">
                  <a16:creationId xmlns:a16="http://schemas.microsoft.com/office/drawing/2014/main" xmlns="" id="{AC1B0D78-7CC3-447E-A805-4D456853E1E5}"/>
                </a:ext>
              </a:extLst>
            </p:cNvPr>
            <p:cNvSpPr txBox="1"/>
            <p:nvPr/>
          </p:nvSpPr>
          <p:spPr>
            <a:xfrm rot="16200000">
              <a:off x="1239402" y="6371771"/>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3" name="文本框 32">
              <a:extLst>
                <a:ext uri="{FF2B5EF4-FFF2-40B4-BE49-F238E27FC236}">
                  <a16:creationId xmlns:a16="http://schemas.microsoft.com/office/drawing/2014/main" xmlns="" id="{F1FE4379-51E3-4618-B94F-0B8D1C7D515F}"/>
                </a:ext>
              </a:extLst>
            </p:cNvPr>
            <p:cNvSpPr txBox="1"/>
            <p:nvPr/>
          </p:nvSpPr>
          <p:spPr>
            <a:xfrm rot="16200000">
              <a:off x="1445610"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4" name="文本框 33">
              <a:extLst>
                <a:ext uri="{FF2B5EF4-FFF2-40B4-BE49-F238E27FC236}">
                  <a16:creationId xmlns:a16="http://schemas.microsoft.com/office/drawing/2014/main" xmlns="" id="{73583B1C-7C86-48FA-AF6C-31BCD4B26F46}"/>
                </a:ext>
              </a:extLst>
            </p:cNvPr>
            <p:cNvSpPr txBox="1"/>
            <p:nvPr/>
          </p:nvSpPr>
          <p:spPr>
            <a:xfrm rot="16200000">
              <a:off x="164662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5" name="文本框 34">
              <a:extLst>
                <a:ext uri="{FF2B5EF4-FFF2-40B4-BE49-F238E27FC236}">
                  <a16:creationId xmlns:a16="http://schemas.microsoft.com/office/drawing/2014/main" xmlns="" id="{783AAB18-935F-4D51-8895-387633651B0E}"/>
                </a:ext>
              </a:extLst>
            </p:cNvPr>
            <p:cNvSpPr txBox="1"/>
            <p:nvPr/>
          </p:nvSpPr>
          <p:spPr>
            <a:xfrm rot="16200000">
              <a:off x="184763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6" name="文本框 35">
              <a:extLst>
                <a:ext uri="{FF2B5EF4-FFF2-40B4-BE49-F238E27FC236}">
                  <a16:creationId xmlns:a16="http://schemas.microsoft.com/office/drawing/2014/main" xmlns="" id="{6ECEC67D-88E2-4322-94EA-0834DCAFFB2B}"/>
                </a:ext>
              </a:extLst>
            </p:cNvPr>
            <p:cNvSpPr txBox="1"/>
            <p:nvPr/>
          </p:nvSpPr>
          <p:spPr>
            <a:xfrm rot="16200000">
              <a:off x="204864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7" name="文本框 36">
              <a:extLst>
                <a:ext uri="{FF2B5EF4-FFF2-40B4-BE49-F238E27FC236}">
                  <a16:creationId xmlns:a16="http://schemas.microsoft.com/office/drawing/2014/main" xmlns="" id="{DA8406B0-F753-4033-9213-9618E05D83E3}"/>
                </a:ext>
              </a:extLst>
            </p:cNvPr>
            <p:cNvSpPr txBox="1"/>
            <p:nvPr/>
          </p:nvSpPr>
          <p:spPr>
            <a:xfrm rot="16200000">
              <a:off x="124460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8" name="文本框 37">
              <a:extLst>
                <a:ext uri="{FF2B5EF4-FFF2-40B4-BE49-F238E27FC236}">
                  <a16:creationId xmlns:a16="http://schemas.microsoft.com/office/drawing/2014/main" xmlns="" id="{62290DC1-4C7F-4EB0-904F-827E94FD9BD0}"/>
                </a:ext>
              </a:extLst>
            </p:cNvPr>
            <p:cNvSpPr txBox="1"/>
            <p:nvPr/>
          </p:nvSpPr>
          <p:spPr>
            <a:xfrm rot="16200000">
              <a:off x="144561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9" name="文本框 38">
              <a:extLst>
                <a:ext uri="{FF2B5EF4-FFF2-40B4-BE49-F238E27FC236}">
                  <a16:creationId xmlns:a16="http://schemas.microsoft.com/office/drawing/2014/main" xmlns="" id="{43B5E402-74D9-44FD-9C7E-30E6A570CF71}"/>
                </a:ext>
              </a:extLst>
            </p:cNvPr>
            <p:cNvSpPr txBox="1"/>
            <p:nvPr/>
          </p:nvSpPr>
          <p:spPr>
            <a:xfrm rot="16200000">
              <a:off x="164662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0" name="文本框 39">
              <a:extLst>
                <a:ext uri="{FF2B5EF4-FFF2-40B4-BE49-F238E27FC236}">
                  <a16:creationId xmlns:a16="http://schemas.microsoft.com/office/drawing/2014/main" xmlns="" id="{E2714DFA-CAD4-4DAD-A237-3BD248D57F75}"/>
                </a:ext>
              </a:extLst>
            </p:cNvPr>
            <p:cNvSpPr txBox="1"/>
            <p:nvPr/>
          </p:nvSpPr>
          <p:spPr>
            <a:xfrm rot="16200000">
              <a:off x="184763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1" name="文本框 40">
              <a:extLst>
                <a:ext uri="{FF2B5EF4-FFF2-40B4-BE49-F238E27FC236}">
                  <a16:creationId xmlns:a16="http://schemas.microsoft.com/office/drawing/2014/main" xmlns="" id="{2DEA845F-28D2-4571-89DD-63859F32F1B9}"/>
                </a:ext>
              </a:extLst>
            </p:cNvPr>
            <p:cNvSpPr txBox="1"/>
            <p:nvPr/>
          </p:nvSpPr>
          <p:spPr>
            <a:xfrm rot="16200000">
              <a:off x="204864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2" name="文本框 41">
              <a:extLst>
                <a:ext uri="{FF2B5EF4-FFF2-40B4-BE49-F238E27FC236}">
                  <a16:creationId xmlns:a16="http://schemas.microsoft.com/office/drawing/2014/main" xmlns="" id="{3272DED3-2179-488B-B40A-92D3911B15C8}"/>
                </a:ext>
              </a:extLst>
            </p:cNvPr>
            <p:cNvSpPr txBox="1"/>
            <p:nvPr/>
          </p:nvSpPr>
          <p:spPr>
            <a:xfrm rot="16200000">
              <a:off x="124460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3" name="文本框 42">
              <a:extLst>
                <a:ext uri="{FF2B5EF4-FFF2-40B4-BE49-F238E27FC236}">
                  <a16:creationId xmlns:a16="http://schemas.microsoft.com/office/drawing/2014/main" xmlns="" id="{40F8F2CF-342F-43DA-A6EC-6649BFF58C29}"/>
                </a:ext>
              </a:extLst>
            </p:cNvPr>
            <p:cNvSpPr txBox="1"/>
            <p:nvPr/>
          </p:nvSpPr>
          <p:spPr>
            <a:xfrm rot="16200000">
              <a:off x="144561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4" name="文本框 43">
              <a:extLst>
                <a:ext uri="{FF2B5EF4-FFF2-40B4-BE49-F238E27FC236}">
                  <a16:creationId xmlns:a16="http://schemas.microsoft.com/office/drawing/2014/main" xmlns="" id="{06A395C1-5C8B-4A9E-BCBA-3C07A73441CE}"/>
                </a:ext>
              </a:extLst>
            </p:cNvPr>
            <p:cNvSpPr txBox="1"/>
            <p:nvPr/>
          </p:nvSpPr>
          <p:spPr>
            <a:xfrm rot="16200000">
              <a:off x="164662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5" name="文本框 44">
              <a:extLst>
                <a:ext uri="{FF2B5EF4-FFF2-40B4-BE49-F238E27FC236}">
                  <a16:creationId xmlns:a16="http://schemas.microsoft.com/office/drawing/2014/main" xmlns="" id="{12D87341-23CC-49EB-99A8-A0B54D87AA25}"/>
                </a:ext>
              </a:extLst>
            </p:cNvPr>
            <p:cNvSpPr txBox="1"/>
            <p:nvPr/>
          </p:nvSpPr>
          <p:spPr>
            <a:xfrm rot="16200000">
              <a:off x="184763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6" name="文本框 45">
              <a:extLst>
                <a:ext uri="{FF2B5EF4-FFF2-40B4-BE49-F238E27FC236}">
                  <a16:creationId xmlns:a16="http://schemas.microsoft.com/office/drawing/2014/main" xmlns="" id="{F62A9171-9676-4193-B4B3-BEB921A8AB08}"/>
                </a:ext>
              </a:extLst>
            </p:cNvPr>
            <p:cNvSpPr txBox="1"/>
            <p:nvPr/>
          </p:nvSpPr>
          <p:spPr>
            <a:xfrm rot="16200000">
              <a:off x="204864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grpSp>
      <p:sp>
        <p:nvSpPr>
          <p:cNvPr id="48" name="矩形 47">
            <a:extLst>
              <a:ext uri="{FF2B5EF4-FFF2-40B4-BE49-F238E27FC236}">
                <a16:creationId xmlns:a16="http://schemas.microsoft.com/office/drawing/2014/main" xmlns="" id="{943B70F9-2E5C-44BA-B887-B6CE684F57BE}"/>
              </a:ext>
            </a:extLst>
          </p:cNvPr>
          <p:cNvSpPr/>
          <p:nvPr/>
        </p:nvSpPr>
        <p:spPr>
          <a:xfrm>
            <a:off x="714233" y="3367772"/>
            <a:ext cx="9703251" cy="2800767"/>
          </a:xfrm>
          <a:prstGeom prst="rect">
            <a:avLst/>
          </a:prstGeom>
        </p:spPr>
        <p:txBody>
          <a:bodyPr wrap="square">
            <a:spAutoFit/>
          </a:bodyPr>
          <a:lstStyle/>
          <a:p>
            <a:r>
              <a:rPr lang="zh-CN" altLang="en-US" sz="4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七里香自动化餐厅</a:t>
            </a:r>
            <a:r>
              <a:rPr lang="en-US" altLang="zh-CN" sz="4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24</a:t>
            </a:r>
            <a:r>
              <a:rPr lang="zh-CN" altLang="en-US" sz="4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小时为广大师生服务，随时满足在校师生的用餐需求，届时将为在校师生提供快速便捷的餐饮服务</a:t>
            </a:r>
            <a:endParaRPr lang="zh-CN" altLang="en-US" sz="4400" dirty="0">
              <a:solidFill>
                <a:schemeClr val="bg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5710524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E81D8ACE-304D-4600-840D-40E4E6FF91E6}"/>
              </a:ext>
            </a:extLst>
          </p:cNvPr>
          <p:cNvSpPr/>
          <p:nvPr/>
        </p:nvSpPr>
        <p:spPr>
          <a:xfrm>
            <a:off x="81279" y="381691"/>
            <a:ext cx="5838145" cy="57350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正文">
            <a:extLst>
              <a:ext uri="{FF2B5EF4-FFF2-40B4-BE49-F238E27FC236}">
                <a16:creationId xmlns:a16="http://schemas.microsoft.com/office/drawing/2014/main" xmlns="" id="{E3460C70-97C5-483E-BDE8-C87FE923870F}"/>
              </a:ext>
            </a:extLst>
          </p:cNvPr>
          <p:cNvSpPr/>
          <p:nvPr/>
        </p:nvSpPr>
        <p:spPr>
          <a:xfrm>
            <a:off x="6639559" y="385715"/>
            <a:ext cx="4848225" cy="5816977"/>
          </a:xfrm>
          <a:prstGeom prst="rect">
            <a:avLst/>
          </a:prstGeom>
        </p:spPr>
        <p:txBody>
          <a:bodyPr wrap="square">
            <a:spAutoFit/>
          </a:bodyPr>
          <a:lstStyle/>
          <a:p>
            <a:pPr>
              <a:lnSpc>
                <a:spcPct val="150000"/>
              </a:lnSpc>
            </a:pPr>
            <a:r>
              <a:rPr lang="zh-CN" altLang="en-US" sz="3200" kern="0" dirty="0">
                <a:solidFill>
                  <a:srgbClr val="1BDC77"/>
                </a:solidFill>
                <a:latin typeface="微软雅黑 Light" panose="020B0502040204020203" pitchFamily="34" charset="-122"/>
                <a:ea typeface="微软雅黑 Light" panose="020B0502040204020203" pitchFamily="34" charset="-122"/>
              </a:rPr>
              <a:t> </a:t>
            </a:r>
            <a:r>
              <a:rPr lang="en-US" altLang="zh-CN" sz="3200" kern="0" dirty="0">
                <a:solidFill>
                  <a:srgbClr val="1BDC77"/>
                </a:solidFill>
                <a:latin typeface="微软雅黑 Light" panose="020B0502040204020203" pitchFamily="34" charset="-122"/>
                <a:ea typeface="微软雅黑 Light" panose="020B0502040204020203" pitchFamily="34" charset="-122"/>
              </a:rPr>
              <a:t>1</a:t>
            </a:r>
            <a:r>
              <a:rPr lang="zh-CN" altLang="en-US" sz="3200" kern="0" dirty="0">
                <a:solidFill>
                  <a:srgbClr val="1BDC77"/>
                </a:solidFill>
                <a:latin typeface="微软雅黑 Light" panose="020B0502040204020203" pitchFamily="34" charset="-122"/>
                <a:ea typeface="微软雅黑 Light" panose="020B0502040204020203" pitchFamily="34" charset="-122"/>
              </a:rPr>
              <a:t>、产品</a:t>
            </a:r>
          </a:p>
          <a:p>
            <a:pPr>
              <a:lnSpc>
                <a:spcPct val="150000"/>
              </a:lnSpc>
            </a:pPr>
            <a:r>
              <a:rPr lang="zh-CN" altLang="en-US" sz="2400" kern="0" dirty="0">
                <a:solidFill>
                  <a:schemeClr val="bg1"/>
                </a:solidFill>
                <a:latin typeface="微软雅黑 Light" panose="020B0502040204020203" pitchFamily="34" charset="-122"/>
                <a:ea typeface="微软雅黑 Light" panose="020B0502040204020203" pitchFamily="34" charset="-122"/>
              </a:rPr>
              <a:t>七里香自动化餐厅以学生需求为主旨根据市场调查将主要经营范围化为三明治和自助式火锅。餐厅以学生顾客为主要客源，授于学校管辖，干净卫生是基本保障，所有接触食物的自动化设备均以食品级钢材制作，每日更新食材，保证顾客的健康。七里香自动化餐厅立足学校，日后壮大品牌，迈向更大的市场。</a:t>
            </a:r>
            <a:endParaRPr lang="zh-CN" altLang="en-US" sz="2400" kern="0" dirty="0">
              <a:solidFill>
                <a:schemeClr val="bg1"/>
              </a:solidFill>
              <a:latin typeface="微软雅黑 Light" panose="020B0502040204020203" pitchFamily="34" charset="-122"/>
              <a:ea typeface="微软雅黑 Light" panose="020B0502040204020203" pitchFamily="34" charset="-122"/>
            </a:endParaRPr>
          </a:p>
        </p:txBody>
      </p:sp>
      <p:sp>
        <p:nvSpPr>
          <p:cNvPr id="4" name="分点上标题">
            <a:extLst>
              <a:ext uri="{FF2B5EF4-FFF2-40B4-BE49-F238E27FC236}">
                <a16:creationId xmlns:a16="http://schemas.microsoft.com/office/drawing/2014/main" xmlns="" id="{AC748535-EDA6-4CB3-A88A-A1CE971B15C0}"/>
              </a:ext>
            </a:extLst>
          </p:cNvPr>
          <p:cNvSpPr/>
          <p:nvPr/>
        </p:nvSpPr>
        <p:spPr>
          <a:xfrm>
            <a:off x="1610734" y="787400"/>
            <a:ext cx="4227411" cy="1323439"/>
          </a:xfrm>
          <a:prstGeom prst="rect">
            <a:avLst/>
          </a:prstGeom>
          <a:noFill/>
        </p:spPr>
        <p:txBody>
          <a:bodyPr wrap="square">
            <a:spAutoFit/>
          </a:bodyPr>
          <a:lstStyle/>
          <a:p>
            <a:r>
              <a:rPr lang="zh-CN" altLang="en-US" sz="4000" b="1" dirty="0">
                <a:solidFill>
                  <a:srgbClr val="1BDC77"/>
                </a:solidFill>
                <a:latin typeface="微软雅黑 Light" panose="020B0502040204020203" pitchFamily="34" charset="-122"/>
                <a:ea typeface="微软雅黑 Light" panose="020B0502040204020203" pitchFamily="34" charset="-122"/>
              </a:rPr>
              <a:t>拓展的服务营销组合</a:t>
            </a:r>
            <a:r>
              <a:rPr lang="en-US" altLang="zh-CN" sz="4000" b="1" dirty="0">
                <a:solidFill>
                  <a:srgbClr val="1BDC77"/>
                </a:solidFill>
                <a:latin typeface="微软雅黑 Light" panose="020B0502040204020203" pitchFamily="34" charset="-122"/>
                <a:ea typeface="微软雅黑 Light" panose="020B0502040204020203" pitchFamily="34" charset="-122"/>
              </a:rPr>
              <a:t>——7ps</a:t>
            </a:r>
            <a:endParaRPr lang="en-US" altLang="zh-CN" sz="4000" dirty="0">
              <a:solidFill>
                <a:schemeClr val="bg1"/>
              </a:solidFill>
              <a:latin typeface="微软雅黑 Light" panose="020B0502040204020203" pitchFamily="34" charset="-122"/>
              <a:ea typeface="微软雅黑 Light" panose="020B0502040204020203" pitchFamily="34" charset="-122"/>
            </a:endParaRPr>
          </a:p>
        </p:txBody>
      </p:sp>
      <p:cxnSp>
        <p:nvCxnSpPr>
          <p:cNvPr id="5" name="直接连接符 4">
            <a:extLst>
              <a:ext uri="{FF2B5EF4-FFF2-40B4-BE49-F238E27FC236}">
                <a16:creationId xmlns:a16="http://schemas.microsoft.com/office/drawing/2014/main" xmlns="" id="{595C4959-1E56-4777-9576-749AF434C6AF}"/>
              </a:ext>
            </a:extLst>
          </p:cNvPr>
          <p:cNvCxnSpPr>
            <a:cxnSpLocks/>
          </p:cNvCxnSpPr>
          <p:nvPr/>
        </p:nvCxnSpPr>
        <p:spPr>
          <a:xfrm>
            <a:off x="1765074" y="2252078"/>
            <a:ext cx="40730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098" name="Picture 2" descr="C:\Users\Liuxang\Desktop\else\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512" y="2495559"/>
            <a:ext cx="3577607" cy="3396463"/>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组合 16">
            <a:extLst>
              <a:ext uri="{FF2B5EF4-FFF2-40B4-BE49-F238E27FC236}">
                <a16:creationId xmlns:a16="http://schemas.microsoft.com/office/drawing/2014/main" xmlns="" id="{CAAE15B2-6F3E-4D19-BA09-F905DE24825B}"/>
              </a:ext>
            </a:extLst>
          </p:cNvPr>
          <p:cNvGrpSpPr/>
          <p:nvPr/>
        </p:nvGrpSpPr>
        <p:grpSpPr>
          <a:xfrm rot="10800000">
            <a:off x="-663712" y="-674928"/>
            <a:ext cx="2287521" cy="2287521"/>
            <a:chOff x="9142912" y="5548642"/>
            <a:chExt cx="1094375" cy="1094375"/>
          </a:xfrm>
        </p:grpSpPr>
        <p:sp>
          <p:nvSpPr>
            <p:cNvPr id="18" name="圆: 空心 56">
              <a:extLst>
                <a:ext uri="{FF2B5EF4-FFF2-40B4-BE49-F238E27FC236}">
                  <a16:creationId xmlns:a16="http://schemas.microsoft.com/office/drawing/2014/main" xmlns="" id="{98B9C28A-5CC6-45F7-A95D-F23A84C37AD5}"/>
                </a:ext>
              </a:extLst>
            </p:cNvPr>
            <p:cNvSpPr/>
            <p:nvPr/>
          </p:nvSpPr>
          <p:spPr>
            <a:xfrm>
              <a:off x="9142912" y="5548642"/>
              <a:ext cx="1094375" cy="1094375"/>
            </a:xfrm>
            <a:prstGeom prst="donut">
              <a:avLst>
                <a:gd name="adj" fmla="val 13683"/>
              </a:avLst>
            </a:prstGeom>
            <a:solidFill>
              <a:srgbClr val="198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19" name="组合 18">
              <a:extLst>
                <a:ext uri="{FF2B5EF4-FFF2-40B4-BE49-F238E27FC236}">
                  <a16:creationId xmlns:a16="http://schemas.microsoft.com/office/drawing/2014/main" xmlns="" id="{567DA3D3-A503-4E6A-95EF-F38D4534DF8A}"/>
                </a:ext>
              </a:extLst>
            </p:cNvPr>
            <p:cNvGrpSpPr/>
            <p:nvPr/>
          </p:nvGrpSpPr>
          <p:grpSpPr>
            <a:xfrm>
              <a:off x="9503171" y="5871193"/>
              <a:ext cx="373856" cy="449273"/>
              <a:chOff x="2416174" y="5307073"/>
              <a:chExt cx="896525" cy="1077378"/>
            </a:xfrm>
            <a:solidFill>
              <a:schemeClr val="bg1"/>
            </a:solidFill>
          </p:grpSpPr>
          <p:sp>
            <p:nvSpPr>
              <p:cNvPr id="20" name="矩形 19">
                <a:extLst>
                  <a:ext uri="{FF2B5EF4-FFF2-40B4-BE49-F238E27FC236}">
                    <a16:creationId xmlns:a16="http://schemas.microsoft.com/office/drawing/2014/main" xmlns="" id="{964F9913-7279-445F-8FE0-FB4C747489EC}"/>
                  </a:ext>
                </a:extLst>
              </p:cNvPr>
              <p:cNvSpPr/>
              <p:nvPr/>
            </p:nvSpPr>
            <p:spPr>
              <a:xfrm>
                <a:off x="2416175" y="5397500"/>
                <a:ext cx="190500" cy="8953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xmlns="" id="{4B765F68-AE2B-4766-BAF2-928F8227F21C}"/>
                  </a:ext>
                </a:extLst>
              </p:cNvPr>
              <p:cNvSpPr/>
              <p:nvPr/>
            </p:nvSpPr>
            <p:spPr>
              <a:xfrm rot="16200000">
                <a:off x="2769187" y="5044488"/>
                <a:ext cx="190500" cy="89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xmlns="" id="{DF66D144-DB87-4DB4-B4C3-9DC520435AF2}"/>
                  </a:ext>
                </a:extLst>
              </p:cNvPr>
              <p:cNvSpPr/>
              <p:nvPr/>
            </p:nvSpPr>
            <p:spPr>
              <a:xfrm rot="8100000">
                <a:off x="2769187" y="5307073"/>
                <a:ext cx="190500" cy="10773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41585066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 id="{B92DD88F-B934-4618-8C8A-128925331A7A}"/>
              </a:ext>
            </a:extLst>
          </p:cNvPr>
          <p:cNvGrpSpPr/>
          <p:nvPr/>
        </p:nvGrpSpPr>
        <p:grpSpPr>
          <a:xfrm rot="16200000">
            <a:off x="10671535" y="1187406"/>
            <a:ext cx="2040539" cy="491140"/>
            <a:chOff x="3784601" y="5778500"/>
            <a:chExt cx="2040539" cy="491140"/>
          </a:xfrm>
        </p:grpSpPr>
        <p:sp>
          <p:nvSpPr>
            <p:cNvPr id="6" name="椭圆 5">
              <a:extLst>
                <a:ext uri="{FF2B5EF4-FFF2-40B4-BE49-F238E27FC236}">
                  <a16:creationId xmlns:a16="http://schemas.microsoft.com/office/drawing/2014/main" xmlns="" id="{0EB4E821-EF2D-4703-9086-5DCB3261A3B4}"/>
                </a:ext>
              </a:extLst>
            </p:cNvPr>
            <p:cNvSpPr/>
            <p:nvPr/>
          </p:nvSpPr>
          <p:spPr>
            <a:xfrm>
              <a:off x="3784601" y="5778501"/>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F5C9C7CF-DD68-4739-9377-E4281D7A593D}"/>
                </a:ext>
              </a:extLst>
            </p:cNvPr>
            <p:cNvSpPr/>
            <p:nvPr/>
          </p:nvSpPr>
          <p:spPr>
            <a:xfrm>
              <a:off x="400356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xmlns="" id="{769501CC-4126-46C3-84BA-97D9E70AB5E7}"/>
                </a:ext>
              </a:extLst>
            </p:cNvPr>
            <p:cNvSpPr/>
            <p:nvPr/>
          </p:nvSpPr>
          <p:spPr>
            <a:xfrm>
              <a:off x="4222531"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xmlns="" id="{1E371911-72A1-4322-99CF-F0F59DD95DA8}"/>
                </a:ext>
              </a:extLst>
            </p:cNvPr>
            <p:cNvSpPr/>
            <p:nvPr/>
          </p:nvSpPr>
          <p:spPr>
            <a:xfrm>
              <a:off x="444149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xmlns="" id="{789F1CC8-8C16-4958-869D-F7BC300E33CF}"/>
                </a:ext>
              </a:extLst>
            </p:cNvPr>
            <p:cNvSpPr/>
            <p:nvPr/>
          </p:nvSpPr>
          <p:spPr>
            <a:xfrm>
              <a:off x="4660462"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xmlns="" id="{AAC28583-A7E4-4651-B15D-62ECC57F42F9}"/>
                </a:ext>
              </a:extLst>
            </p:cNvPr>
            <p:cNvSpPr/>
            <p:nvPr/>
          </p:nvSpPr>
          <p:spPr>
            <a:xfrm>
              <a:off x="487942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xmlns="" id="{1EB5BB19-688A-4D70-AB85-0AFE2535F9E3}"/>
                </a:ext>
              </a:extLst>
            </p:cNvPr>
            <p:cNvSpPr/>
            <p:nvPr/>
          </p:nvSpPr>
          <p:spPr>
            <a:xfrm>
              <a:off x="5098393"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89F67DD5-6023-4CE9-B397-32D70B8BFF21}"/>
                </a:ext>
              </a:extLst>
            </p:cNvPr>
            <p:cNvSpPr/>
            <p:nvPr/>
          </p:nvSpPr>
          <p:spPr>
            <a:xfrm>
              <a:off x="531735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xmlns="" id="{B576578C-85B0-481F-A75F-55C185137122}"/>
                </a:ext>
              </a:extLst>
            </p:cNvPr>
            <p:cNvSpPr/>
            <p:nvPr/>
          </p:nvSpPr>
          <p:spPr>
            <a:xfrm>
              <a:off x="5536324"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A4242806-C788-465B-8EF5-6165D9796E03}"/>
                </a:ext>
              </a:extLst>
            </p:cNvPr>
            <p:cNvSpPr/>
            <p:nvPr/>
          </p:nvSpPr>
          <p:spPr>
            <a:xfrm>
              <a:off x="5755290"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xmlns="" id="{4B0837BD-9B91-47B7-BA9E-20AF6A644FFD}"/>
                </a:ext>
              </a:extLst>
            </p:cNvPr>
            <p:cNvSpPr/>
            <p:nvPr/>
          </p:nvSpPr>
          <p:spPr>
            <a:xfrm>
              <a:off x="4222531"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xmlns="" id="{7CC9FF5A-6CDA-41D1-A477-5E35B8288622}"/>
                </a:ext>
              </a:extLst>
            </p:cNvPr>
            <p:cNvSpPr/>
            <p:nvPr/>
          </p:nvSpPr>
          <p:spPr>
            <a:xfrm>
              <a:off x="4441496"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xmlns="" id="{8A960C90-7686-4EA6-B656-3C094DD6CCEE}"/>
                </a:ext>
              </a:extLst>
            </p:cNvPr>
            <p:cNvSpPr/>
            <p:nvPr/>
          </p:nvSpPr>
          <p:spPr>
            <a:xfrm>
              <a:off x="4660462"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xmlns="" id="{6302BC00-AD91-4D07-A09C-636623E50F49}"/>
                </a:ext>
              </a:extLst>
            </p:cNvPr>
            <p:cNvSpPr/>
            <p:nvPr/>
          </p:nvSpPr>
          <p:spPr>
            <a:xfrm>
              <a:off x="487942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xmlns="" id="{0A28703E-29E9-4C35-9558-A594892067E6}"/>
                </a:ext>
              </a:extLst>
            </p:cNvPr>
            <p:cNvSpPr/>
            <p:nvPr/>
          </p:nvSpPr>
          <p:spPr>
            <a:xfrm>
              <a:off x="5098393"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xmlns="" id="{BE054403-5AC3-47AC-B215-21D5E8050198}"/>
                </a:ext>
              </a:extLst>
            </p:cNvPr>
            <p:cNvSpPr/>
            <p:nvPr/>
          </p:nvSpPr>
          <p:spPr>
            <a:xfrm>
              <a:off x="531735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xmlns="" id="{D3A171C4-1702-45FB-8450-FD95CDAF25A3}"/>
                </a:ext>
              </a:extLst>
            </p:cNvPr>
            <p:cNvSpPr/>
            <p:nvPr/>
          </p:nvSpPr>
          <p:spPr>
            <a:xfrm>
              <a:off x="5536324"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xmlns="" id="{249B28B2-BD71-4D27-B806-E30F73A1CE62}"/>
                </a:ext>
              </a:extLst>
            </p:cNvPr>
            <p:cNvSpPr/>
            <p:nvPr/>
          </p:nvSpPr>
          <p:spPr>
            <a:xfrm>
              <a:off x="5755290"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xmlns="" id="{24E83E20-CDCF-417A-8D93-80D888DA906C}"/>
                </a:ext>
              </a:extLst>
            </p:cNvPr>
            <p:cNvSpPr/>
            <p:nvPr/>
          </p:nvSpPr>
          <p:spPr>
            <a:xfrm>
              <a:off x="4660462"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xmlns="" id="{7627CBF7-3EF7-4631-B4C1-F7C85E2465DB}"/>
                </a:ext>
              </a:extLst>
            </p:cNvPr>
            <p:cNvSpPr/>
            <p:nvPr/>
          </p:nvSpPr>
          <p:spPr>
            <a:xfrm>
              <a:off x="487942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xmlns="" id="{5AE0C770-C939-4627-8C61-D45CEC40ED4E}"/>
                </a:ext>
              </a:extLst>
            </p:cNvPr>
            <p:cNvSpPr/>
            <p:nvPr/>
          </p:nvSpPr>
          <p:spPr>
            <a:xfrm>
              <a:off x="5098393"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xmlns="" id="{F6B50B7D-14ED-4012-8D9F-A669EB911011}"/>
                </a:ext>
              </a:extLst>
            </p:cNvPr>
            <p:cNvSpPr/>
            <p:nvPr/>
          </p:nvSpPr>
          <p:spPr>
            <a:xfrm>
              <a:off x="531735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xmlns="" id="{D1959860-A940-4A32-987F-1A15DE229FB3}"/>
                </a:ext>
              </a:extLst>
            </p:cNvPr>
            <p:cNvSpPr/>
            <p:nvPr/>
          </p:nvSpPr>
          <p:spPr>
            <a:xfrm>
              <a:off x="5536324"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xmlns="" id="{5FAC8E9A-4DF8-4A81-BF4D-8971E27CC37D}"/>
                </a:ext>
              </a:extLst>
            </p:cNvPr>
            <p:cNvSpPr/>
            <p:nvPr/>
          </p:nvSpPr>
          <p:spPr>
            <a:xfrm>
              <a:off x="5755290"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a:extLst>
              <a:ext uri="{FF2B5EF4-FFF2-40B4-BE49-F238E27FC236}">
                <a16:creationId xmlns:a16="http://schemas.microsoft.com/office/drawing/2014/main" xmlns="" id="{A17B3AB3-6AAE-44F8-A866-C3212EA98DE8}"/>
              </a:ext>
            </a:extLst>
          </p:cNvPr>
          <p:cNvSpPr txBox="1"/>
          <p:nvPr/>
        </p:nvSpPr>
        <p:spPr>
          <a:xfrm>
            <a:off x="692691" y="122680"/>
            <a:ext cx="4496744" cy="1569660"/>
          </a:xfrm>
          <a:prstGeom prst="rect">
            <a:avLst/>
          </a:prstGeom>
          <a:noFill/>
        </p:spPr>
        <p:txBody>
          <a:bodyPr wrap="none" rtlCol="0">
            <a:spAutoFit/>
          </a:bodyPr>
          <a:lstStyle/>
          <a:p>
            <a:r>
              <a:rPr lang="en-US" altLang="zh-CN" sz="9600" dirty="0">
                <a:solidFill>
                  <a:srgbClr val="1BDC77"/>
                </a:solidFill>
                <a:latin typeface="Impact" panose="020B0806030902050204" pitchFamily="34" charset="0"/>
                <a:ea typeface="微软雅黑" panose="020B0503020204020204" pitchFamily="34" charset="-122"/>
              </a:rPr>
              <a:t>2</a:t>
            </a:r>
            <a:r>
              <a:rPr lang="zh-CN" altLang="en-US" sz="9600" dirty="0">
                <a:solidFill>
                  <a:srgbClr val="1BDC77"/>
                </a:solidFill>
                <a:latin typeface="Impact" panose="020B0806030902050204" pitchFamily="34" charset="0"/>
                <a:ea typeface="微软雅黑" panose="020B0503020204020204" pitchFamily="34" charset="-122"/>
              </a:rPr>
              <a:t>、定价</a:t>
            </a:r>
          </a:p>
        </p:txBody>
      </p:sp>
      <p:grpSp>
        <p:nvGrpSpPr>
          <p:cNvPr id="31" name="组合 30">
            <a:extLst>
              <a:ext uri="{FF2B5EF4-FFF2-40B4-BE49-F238E27FC236}">
                <a16:creationId xmlns:a16="http://schemas.microsoft.com/office/drawing/2014/main" xmlns="" id="{F6730F76-425E-40BC-8FC1-E72D989A1ED5}"/>
              </a:ext>
            </a:extLst>
          </p:cNvPr>
          <p:cNvGrpSpPr/>
          <p:nvPr/>
        </p:nvGrpSpPr>
        <p:grpSpPr>
          <a:xfrm>
            <a:off x="10943470" y="5723330"/>
            <a:ext cx="1178571" cy="557793"/>
            <a:chOff x="1180732" y="6430441"/>
            <a:chExt cx="1178571" cy="557793"/>
          </a:xfrm>
        </p:grpSpPr>
        <p:sp>
          <p:nvSpPr>
            <p:cNvPr id="32" name="文本框 31">
              <a:extLst>
                <a:ext uri="{FF2B5EF4-FFF2-40B4-BE49-F238E27FC236}">
                  <a16:creationId xmlns:a16="http://schemas.microsoft.com/office/drawing/2014/main" xmlns="" id="{AC1B0D78-7CC3-447E-A805-4D456853E1E5}"/>
                </a:ext>
              </a:extLst>
            </p:cNvPr>
            <p:cNvSpPr txBox="1"/>
            <p:nvPr/>
          </p:nvSpPr>
          <p:spPr>
            <a:xfrm rot="16200000">
              <a:off x="1239402" y="6371771"/>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3" name="文本框 32">
              <a:extLst>
                <a:ext uri="{FF2B5EF4-FFF2-40B4-BE49-F238E27FC236}">
                  <a16:creationId xmlns:a16="http://schemas.microsoft.com/office/drawing/2014/main" xmlns="" id="{F1FE4379-51E3-4618-B94F-0B8D1C7D515F}"/>
                </a:ext>
              </a:extLst>
            </p:cNvPr>
            <p:cNvSpPr txBox="1"/>
            <p:nvPr/>
          </p:nvSpPr>
          <p:spPr>
            <a:xfrm rot="16200000">
              <a:off x="1445610"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4" name="文本框 33">
              <a:extLst>
                <a:ext uri="{FF2B5EF4-FFF2-40B4-BE49-F238E27FC236}">
                  <a16:creationId xmlns:a16="http://schemas.microsoft.com/office/drawing/2014/main" xmlns="" id="{73583B1C-7C86-48FA-AF6C-31BCD4B26F46}"/>
                </a:ext>
              </a:extLst>
            </p:cNvPr>
            <p:cNvSpPr txBox="1"/>
            <p:nvPr/>
          </p:nvSpPr>
          <p:spPr>
            <a:xfrm rot="16200000">
              <a:off x="164662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5" name="文本框 34">
              <a:extLst>
                <a:ext uri="{FF2B5EF4-FFF2-40B4-BE49-F238E27FC236}">
                  <a16:creationId xmlns:a16="http://schemas.microsoft.com/office/drawing/2014/main" xmlns="" id="{783AAB18-935F-4D51-8895-387633651B0E}"/>
                </a:ext>
              </a:extLst>
            </p:cNvPr>
            <p:cNvSpPr txBox="1"/>
            <p:nvPr/>
          </p:nvSpPr>
          <p:spPr>
            <a:xfrm rot="16200000">
              <a:off x="184763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6" name="文本框 35">
              <a:extLst>
                <a:ext uri="{FF2B5EF4-FFF2-40B4-BE49-F238E27FC236}">
                  <a16:creationId xmlns:a16="http://schemas.microsoft.com/office/drawing/2014/main" xmlns="" id="{6ECEC67D-88E2-4322-94EA-0834DCAFFB2B}"/>
                </a:ext>
              </a:extLst>
            </p:cNvPr>
            <p:cNvSpPr txBox="1"/>
            <p:nvPr/>
          </p:nvSpPr>
          <p:spPr>
            <a:xfrm rot="16200000">
              <a:off x="204864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7" name="文本框 36">
              <a:extLst>
                <a:ext uri="{FF2B5EF4-FFF2-40B4-BE49-F238E27FC236}">
                  <a16:creationId xmlns:a16="http://schemas.microsoft.com/office/drawing/2014/main" xmlns="" id="{DA8406B0-F753-4033-9213-9618E05D83E3}"/>
                </a:ext>
              </a:extLst>
            </p:cNvPr>
            <p:cNvSpPr txBox="1"/>
            <p:nvPr/>
          </p:nvSpPr>
          <p:spPr>
            <a:xfrm rot="16200000">
              <a:off x="124460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8" name="文本框 37">
              <a:extLst>
                <a:ext uri="{FF2B5EF4-FFF2-40B4-BE49-F238E27FC236}">
                  <a16:creationId xmlns:a16="http://schemas.microsoft.com/office/drawing/2014/main" xmlns="" id="{62290DC1-4C7F-4EB0-904F-827E94FD9BD0}"/>
                </a:ext>
              </a:extLst>
            </p:cNvPr>
            <p:cNvSpPr txBox="1"/>
            <p:nvPr/>
          </p:nvSpPr>
          <p:spPr>
            <a:xfrm rot="16200000">
              <a:off x="144561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9" name="文本框 38">
              <a:extLst>
                <a:ext uri="{FF2B5EF4-FFF2-40B4-BE49-F238E27FC236}">
                  <a16:creationId xmlns:a16="http://schemas.microsoft.com/office/drawing/2014/main" xmlns="" id="{43B5E402-74D9-44FD-9C7E-30E6A570CF71}"/>
                </a:ext>
              </a:extLst>
            </p:cNvPr>
            <p:cNvSpPr txBox="1"/>
            <p:nvPr/>
          </p:nvSpPr>
          <p:spPr>
            <a:xfrm rot="16200000">
              <a:off x="164662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0" name="文本框 39">
              <a:extLst>
                <a:ext uri="{FF2B5EF4-FFF2-40B4-BE49-F238E27FC236}">
                  <a16:creationId xmlns:a16="http://schemas.microsoft.com/office/drawing/2014/main" xmlns="" id="{E2714DFA-CAD4-4DAD-A237-3BD248D57F75}"/>
                </a:ext>
              </a:extLst>
            </p:cNvPr>
            <p:cNvSpPr txBox="1"/>
            <p:nvPr/>
          </p:nvSpPr>
          <p:spPr>
            <a:xfrm rot="16200000">
              <a:off x="184763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1" name="文本框 40">
              <a:extLst>
                <a:ext uri="{FF2B5EF4-FFF2-40B4-BE49-F238E27FC236}">
                  <a16:creationId xmlns:a16="http://schemas.microsoft.com/office/drawing/2014/main" xmlns="" id="{2DEA845F-28D2-4571-89DD-63859F32F1B9}"/>
                </a:ext>
              </a:extLst>
            </p:cNvPr>
            <p:cNvSpPr txBox="1"/>
            <p:nvPr/>
          </p:nvSpPr>
          <p:spPr>
            <a:xfrm rot="16200000">
              <a:off x="204864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2" name="文本框 41">
              <a:extLst>
                <a:ext uri="{FF2B5EF4-FFF2-40B4-BE49-F238E27FC236}">
                  <a16:creationId xmlns:a16="http://schemas.microsoft.com/office/drawing/2014/main" xmlns="" id="{3272DED3-2179-488B-B40A-92D3911B15C8}"/>
                </a:ext>
              </a:extLst>
            </p:cNvPr>
            <p:cNvSpPr txBox="1"/>
            <p:nvPr/>
          </p:nvSpPr>
          <p:spPr>
            <a:xfrm rot="16200000">
              <a:off x="124460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3" name="文本框 42">
              <a:extLst>
                <a:ext uri="{FF2B5EF4-FFF2-40B4-BE49-F238E27FC236}">
                  <a16:creationId xmlns:a16="http://schemas.microsoft.com/office/drawing/2014/main" xmlns="" id="{40F8F2CF-342F-43DA-A6EC-6649BFF58C29}"/>
                </a:ext>
              </a:extLst>
            </p:cNvPr>
            <p:cNvSpPr txBox="1"/>
            <p:nvPr/>
          </p:nvSpPr>
          <p:spPr>
            <a:xfrm rot="16200000">
              <a:off x="144561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4" name="文本框 43">
              <a:extLst>
                <a:ext uri="{FF2B5EF4-FFF2-40B4-BE49-F238E27FC236}">
                  <a16:creationId xmlns:a16="http://schemas.microsoft.com/office/drawing/2014/main" xmlns="" id="{06A395C1-5C8B-4A9E-BCBA-3C07A73441CE}"/>
                </a:ext>
              </a:extLst>
            </p:cNvPr>
            <p:cNvSpPr txBox="1"/>
            <p:nvPr/>
          </p:nvSpPr>
          <p:spPr>
            <a:xfrm rot="16200000">
              <a:off x="164662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5" name="文本框 44">
              <a:extLst>
                <a:ext uri="{FF2B5EF4-FFF2-40B4-BE49-F238E27FC236}">
                  <a16:creationId xmlns:a16="http://schemas.microsoft.com/office/drawing/2014/main" xmlns="" id="{12D87341-23CC-49EB-99A8-A0B54D87AA25}"/>
                </a:ext>
              </a:extLst>
            </p:cNvPr>
            <p:cNvSpPr txBox="1"/>
            <p:nvPr/>
          </p:nvSpPr>
          <p:spPr>
            <a:xfrm rot="16200000">
              <a:off x="184763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6" name="文本框 45">
              <a:extLst>
                <a:ext uri="{FF2B5EF4-FFF2-40B4-BE49-F238E27FC236}">
                  <a16:creationId xmlns:a16="http://schemas.microsoft.com/office/drawing/2014/main" xmlns="" id="{F62A9171-9676-4193-B4B3-BEB921A8AB08}"/>
                </a:ext>
              </a:extLst>
            </p:cNvPr>
            <p:cNvSpPr txBox="1"/>
            <p:nvPr/>
          </p:nvSpPr>
          <p:spPr>
            <a:xfrm rot="16200000">
              <a:off x="204864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grpSp>
      <p:sp>
        <p:nvSpPr>
          <p:cNvPr id="48" name="矩形 47">
            <a:extLst>
              <a:ext uri="{FF2B5EF4-FFF2-40B4-BE49-F238E27FC236}">
                <a16:creationId xmlns:a16="http://schemas.microsoft.com/office/drawing/2014/main" xmlns="" id="{943B70F9-2E5C-44BA-B887-B6CE684F57BE}"/>
              </a:ext>
            </a:extLst>
          </p:cNvPr>
          <p:cNvSpPr/>
          <p:nvPr/>
        </p:nvSpPr>
        <p:spPr>
          <a:xfrm>
            <a:off x="692690" y="1721792"/>
            <a:ext cx="10250780" cy="4401205"/>
          </a:xfrm>
          <a:prstGeom prst="rect">
            <a:avLst/>
          </a:prstGeom>
        </p:spPr>
        <p:txBody>
          <a:bodyPr wrap="square">
            <a:spAutoFit/>
          </a:bodyPr>
          <a:lstStyle/>
          <a:p>
            <a:r>
              <a:rPr lang="zh-CN" altLang="en-US" sz="2800" kern="0" dirty="0" smtClean="0">
                <a:solidFill>
                  <a:schemeClr val="bg1"/>
                </a:solidFill>
                <a:latin typeface="微软雅黑 Light" panose="020B0502040204020203" pitchFamily="34" charset="-122"/>
                <a:ea typeface="微软雅黑 Light" panose="020B0502040204020203" pitchFamily="34" charset="-122"/>
                <a:cs typeface="Arial Unicode MS" pitchFamily="34" charset="-122"/>
              </a:rPr>
              <a:t>学校</a:t>
            </a:r>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现有和园，臻园两座食堂，和园一层一顿饭均价在</a:t>
            </a:r>
            <a:r>
              <a:rPr lang="en-US" altLang="zh-CN"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15</a:t>
            </a:r>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至</a:t>
            </a:r>
            <a:r>
              <a:rPr lang="en-US" altLang="zh-CN"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20</a:t>
            </a:r>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元，和园二层在</a:t>
            </a:r>
            <a:r>
              <a:rPr lang="en-US" altLang="zh-CN"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8-10</a:t>
            </a:r>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元，臻园一层均价在</a:t>
            </a:r>
            <a:r>
              <a:rPr lang="en-US" altLang="zh-CN"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17</a:t>
            </a:r>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元左右，二层均价</a:t>
            </a:r>
            <a:r>
              <a:rPr lang="en-US" altLang="zh-CN"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7</a:t>
            </a:r>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至</a:t>
            </a:r>
            <a:r>
              <a:rPr lang="en-US" altLang="zh-CN"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12</a:t>
            </a:r>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元（以一荤一素一水计算）</a:t>
            </a:r>
          </a:p>
          <a:p>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七里香自动化餐厅根据对比将定价为</a:t>
            </a:r>
          </a:p>
          <a:p>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三明治系列产品价格为</a:t>
            </a:r>
            <a:r>
              <a:rPr lang="en-US" altLang="zh-CN"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8-10</a:t>
            </a:r>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元</a:t>
            </a:r>
          </a:p>
          <a:p>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自助式火锅以餐盘计价，素食每盘</a:t>
            </a:r>
            <a:r>
              <a:rPr lang="en-US" altLang="zh-CN"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2-4</a:t>
            </a:r>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元，荤食每盘</a:t>
            </a:r>
            <a:r>
              <a:rPr lang="en-US" altLang="zh-CN"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6-10</a:t>
            </a:r>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元，基本保证人均</a:t>
            </a:r>
            <a:r>
              <a:rPr lang="en-US" altLang="zh-CN"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30</a:t>
            </a:r>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元吃一次火锅。</a:t>
            </a:r>
          </a:p>
          <a:p>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臻园一层的麻辣香锅均价在</a:t>
            </a:r>
            <a:r>
              <a:rPr lang="en-US" altLang="zh-CN"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30</a:t>
            </a:r>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元左右，自助式火锅这样的价格在提供丰富口味的条件下非常有竞争力，我们希望让每一位同学都能在学校享用每天的餐食，不冒着健康风险，品尝各种食物。</a:t>
            </a:r>
          </a:p>
        </p:txBody>
      </p:sp>
    </p:spTree>
    <p:extLst>
      <p:ext uri="{BB962C8B-B14F-4D97-AF65-F5344CB8AC3E}">
        <p14:creationId xmlns:p14="http://schemas.microsoft.com/office/powerpoint/2010/main" val="585836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 id="{B92DD88F-B934-4618-8C8A-128925331A7A}"/>
              </a:ext>
            </a:extLst>
          </p:cNvPr>
          <p:cNvGrpSpPr/>
          <p:nvPr/>
        </p:nvGrpSpPr>
        <p:grpSpPr>
          <a:xfrm rot="16200000">
            <a:off x="10671535" y="1187406"/>
            <a:ext cx="2040539" cy="491140"/>
            <a:chOff x="3784601" y="5778500"/>
            <a:chExt cx="2040539" cy="491140"/>
          </a:xfrm>
        </p:grpSpPr>
        <p:sp>
          <p:nvSpPr>
            <p:cNvPr id="6" name="椭圆 5">
              <a:extLst>
                <a:ext uri="{FF2B5EF4-FFF2-40B4-BE49-F238E27FC236}">
                  <a16:creationId xmlns:a16="http://schemas.microsoft.com/office/drawing/2014/main" xmlns="" id="{0EB4E821-EF2D-4703-9086-5DCB3261A3B4}"/>
                </a:ext>
              </a:extLst>
            </p:cNvPr>
            <p:cNvSpPr/>
            <p:nvPr/>
          </p:nvSpPr>
          <p:spPr>
            <a:xfrm>
              <a:off x="3784601" y="5778501"/>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F5C9C7CF-DD68-4739-9377-E4281D7A593D}"/>
                </a:ext>
              </a:extLst>
            </p:cNvPr>
            <p:cNvSpPr/>
            <p:nvPr/>
          </p:nvSpPr>
          <p:spPr>
            <a:xfrm>
              <a:off x="400356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xmlns="" id="{769501CC-4126-46C3-84BA-97D9E70AB5E7}"/>
                </a:ext>
              </a:extLst>
            </p:cNvPr>
            <p:cNvSpPr/>
            <p:nvPr/>
          </p:nvSpPr>
          <p:spPr>
            <a:xfrm>
              <a:off x="4222531"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xmlns="" id="{1E371911-72A1-4322-99CF-F0F59DD95DA8}"/>
                </a:ext>
              </a:extLst>
            </p:cNvPr>
            <p:cNvSpPr/>
            <p:nvPr/>
          </p:nvSpPr>
          <p:spPr>
            <a:xfrm>
              <a:off x="444149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xmlns="" id="{789F1CC8-8C16-4958-869D-F7BC300E33CF}"/>
                </a:ext>
              </a:extLst>
            </p:cNvPr>
            <p:cNvSpPr/>
            <p:nvPr/>
          </p:nvSpPr>
          <p:spPr>
            <a:xfrm>
              <a:off x="4660462"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xmlns="" id="{AAC28583-A7E4-4651-B15D-62ECC57F42F9}"/>
                </a:ext>
              </a:extLst>
            </p:cNvPr>
            <p:cNvSpPr/>
            <p:nvPr/>
          </p:nvSpPr>
          <p:spPr>
            <a:xfrm>
              <a:off x="487942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xmlns="" id="{1EB5BB19-688A-4D70-AB85-0AFE2535F9E3}"/>
                </a:ext>
              </a:extLst>
            </p:cNvPr>
            <p:cNvSpPr/>
            <p:nvPr/>
          </p:nvSpPr>
          <p:spPr>
            <a:xfrm>
              <a:off x="5098393"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89F67DD5-6023-4CE9-B397-32D70B8BFF21}"/>
                </a:ext>
              </a:extLst>
            </p:cNvPr>
            <p:cNvSpPr/>
            <p:nvPr/>
          </p:nvSpPr>
          <p:spPr>
            <a:xfrm>
              <a:off x="531735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xmlns="" id="{B576578C-85B0-481F-A75F-55C185137122}"/>
                </a:ext>
              </a:extLst>
            </p:cNvPr>
            <p:cNvSpPr/>
            <p:nvPr/>
          </p:nvSpPr>
          <p:spPr>
            <a:xfrm>
              <a:off x="5536324"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A4242806-C788-465B-8EF5-6165D9796E03}"/>
                </a:ext>
              </a:extLst>
            </p:cNvPr>
            <p:cNvSpPr/>
            <p:nvPr/>
          </p:nvSpPr>
          <p:spPr>
            <a:xfrm>
              <a:off x="5755290"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xmlns="" id="{4B0837BD-9B91-47B7-BA9E-20AF6A644FFD}"/>
                </a:ext>
              </a:extLst>
            </p:cNvPr>
            <p:cNvSpPr/>
            <p:nvPr/>
          </p:nvSpPr>
          <p:spPr>
            <a:xfrm>
              <a:off x="4222531"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xmlns="" id="{7CC9FF5A-6CDA-41D1-A477-5E35B8288622}"/>
                </a:ext>
              </a:extLst>
            </p:cNvPr>
            <p:cNvSpPr/>
            <p:nvPr/>
          </p:nvSpPr>
          <p:spPr>
            <a:xfrm>
              <a:off x="4441496"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xmlns="" id="{8A960C90-7686-4EA6-B656-3C094DD6CCEE}"/>
                </a:ext>
              </a:extLst>
            </p:cNvPr>
            <p:cNvSpPr/>
            <p:nvPr/>
          </p:nvSpPr>
          <p:spPr>
            <a:xfrm>
              <a:off x="4660462"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xmlns="" id="{6302BC00-AD91-4D07-A09C-636623E50F49}"/>
                </a:ext>
              </a:extLst>
            </p:cNvPr>
            <p:cNvSpPr/>
            <p:nvPr/>
          </p:nvSpPr>
          <p:spPr>
            <a:xfrm>
              <a:off x="487942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xmlns="" id="{0A28703E-29E9-4C35-9558-A594892067E6}"/>
                </a:ext>
              </a:extLst>
            </p:cNvPr>
            <p:cNvSpPr/>
            <p:nvPr/>
          </p:nvSpPr>
          <p:spPr>
            <a:xfrm>
              <a:off x="5098393"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xmlns="" id="{BE054403-5AC3-47AC-B215-21D5E8050198}"/>
                </a:ext>
              </a:extLst>
            </p:cNvPr>
            <p:cNvSpPr/>
            <p:nvPr/>
          </p:nvSpPr>
          <p:spPr>
            <a:xfrm>
              <a:off x="531735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xmlns="" id="{D3A171C4-1702-45FB-8450-FD95CDAF25A3}"/>
                </a:ext>
              </a:extLst>
            </p:cNvPr>
            <p:cNvSpPr/>
            <p:nvPr/>
          </p:nvSpPr>
          <p:spPr>
            <a:xfrm>
              <a:off x="5536324"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xmlns="" id="{249B28B2-BD71-4D27-B806-E30F73A1CE62}"/>
                </a:ext>
              </a:extLst>
            </p:cNvPr>
            <p:cNvSpPr/>
            <p:nvPr/>
          </p:nvSpPr>
          <p:spPr>
            <a:xfrm>
              <a:off x="5755290"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xmlns="" id="{24E83E20-CDCF-417A-8D93-80D888DA906C}"/>
                </a:ext>
              </a:extLst>
            </p:cNvPr>
            <p:cNvSpPr/>
            <p:nvPr/>
          </p:nvSpPr>
          <p:spPr>
            <a:xfrm>
              <a:off x="4660462"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xmlns="" id="{7627CBF7-3EF7-4631-B4C1-F7C85E2465DB}"/>
                </a:ext>
              </a:extLst>
            </p:cNvPr>
            <p:cNvSpPr/>
            <p:nvPr/>
          </p:nvSpPr>
          <p:spPr>
            <a:xfrm>
              <a:off x="487942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xmlns="" id="{5AE0C770-C939-4627-8C61-D45CEC40ED4E}"/>
                </a:ext>
              </a:extLst>
            </p:cNvPr>
            <p:cNvSpPr/>
            <p:nvPr/>
          </p:nvSpPr>
          <p:spPr>
            <a:xfrm>
              <a:off x="5098393"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xmlns="" id="{F6B50B7D-14ED-4012-8D9F-A669EB911011}"/>
                </a:ext>
              </a:extLst>
            </p:cNvPr>
            <p:cNvSpPr/>
            <p:nvPr/>
          </p:nvSpPr>
          <p:spPr>
            <a:xfrm>
              <a:off x="531735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xmlns="" id="{D1959860-A940-4A32-987F-1A15DE229FB3}"/>
                </a:ext>
              </a:extLst>
            </p:cNvPr>
            <p:cNvSpPr/>
            <p:nvPr/>
          </p:nvSpPr>
          <p:spPr>
            <a:xfrm>
              <a:off x="5536324"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xmlns="" id="{5FAC8E9A-4DF8-4A81-BF4D-8971E27CC37D}"/>
                </a:ext>
              </a:extLst>
            </p:cNvPr>
            <p:cNvSpPr/>
            <p:nvPr/>
          </p:nvSpPr>
          <p:spPr>
            <a:xfrm>
              <a:off x="5755290"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a:extLst>
              <a:ext uri="{FF2B5EF4-FFF2-40B4-BE49-F238E27FC236}">
                <a16:creationId xmlns:a16="http://schemas.microsoft.com/office/drawing/2014/main" xmlns="" id="{A17B3AB3-6AAE-44F8-A866-C3212EA98DE8}"/>
              </a:ext>
            </a:extLst>
          </p:cNvPr>
          <p:cNvSpPr txBox="1"/>
          <p:nvPr/>
        </p:nvSpPr>
        <p:spPr>
          <a:xfrm>
            <a:off x="692691" y="122680"/>
            <a:ext cx="4496744" cy="1569660"/>
          </a:xfrm>
          <a:prstGeom prst="rect">
            <a:avLst/>
          </a:prstGeom>
          <a:noFill/>
        </p:spPr>
        <p:txBody>
          <a:bodyPr wrap="none" rtlCol="0">
            <a:spAutoFit/>
          </a:bodyPr>
          <a:lstStyle/>
          <a:p>
            <a:r>
              <a:rPr lang="en-US" altLang="zh-CN" sz="9600" dirty="0">
                <a:solidFill>
                  <a:srgbClr val="1BDC77"/>
                </a:solidFill>
                <a:latin typeface="Impact" panose="020B0806030902050204" pitchFamily="34" charset="0"/>
                <a:ea typeface="微软雅黑" panose="020B0503020204020204" pitchFamily="34" charset="-122"/>
              </a:rPr>
              <a:t>3</a:t>
            </a:r>
            <a:r>
              <a:rPr lang="zh-CN" altLang="en-US" sz="9600" dirty="0">
                <a:solidFill>
                  <a:srgbClr val="1BDC77"/>
                </a:solidFill>
                <a:latin typeface="Impact" panose="020B0806030902050204" pitchFamily="34" charset="0"/>
                <a:ea typeface="微软雅黑" panose="020B0503020204020204" pitchFamily="34" charset="-122"/>
              </a:rPr>
              <a:t>、渠道</a:t>
            </a:r>
          </a:p>
        </p:txBody>
      </p:sp>
      <p:grpSp>
        <p:nvGrpSpPr>
          <p:cNvPr id="31" name="组合 30">
            <a:extLst>
              <a:ext uri="{FF2B5EF4-FFF2-40B4-BE49-F238E27FC236}">
                <a16:creationId xmlns:a16="http://schemas.microsoft.com/office/drawing/2014/main" xmlns="" id="{F6730F76-425E-40BC-8FC1-E72D989A1ED5}"/>
              </a:ext>
            </a:extLst>
          </p:cNvPr>
          <p:cNvGrpSpPr/>
          <p:nvPr/>
        </p:nvGrpSpPr>
        <p:grpSpPr>
          <a:xfrm>
            <a:off x="10943470" y="5723330"/>
            <a:ext cx="1178571" cy="557793"/>
            <a:chOff x="1180732" y="6430441"/>
            <a:chExt cx="1178571" cy="557793"/>
          </a:xfrm>
        </p:grpSpPr>
        <p:sp>
          <p:nvSpPr>
            <p:cNvPr id="32" name="文本框 31">
              <a:extLst>
                <a:ext uri="{FF2B5EF4-FFF2-40B4-BE49-F238E27FC236}">
                  <a16:creationId xmlns:a16="http://schemas.microsoft.com/office/drawing/2014/main" xmlns="" id="{AC1B0D78-7CC3-447E-A805-4D456853E1E5}"/>
                </a:ext>
              </a:extLst>
            </p:cNvPr>
            <p:cNvSpPr txBox="1"/>
            <p:nvPr/>
          </p:nvSpPr>
          <p:spPr>
            <a:xfrm rot="16200000">
              <a:off x="1239402" y="6371771"/>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3" name="文本框 32">
              <a:extLst>
                <a:ext uri="{FF2B5EF4-FFF2-40B4-BE49-F238E27FC236}">
                  <a16:creationId xmlns:a16="http://schemas.microsoft.com/office/drawing/2014/main" xmlns="" id="{F1FE4379-51E3-4618-B94F-0B8D1C7D515F}"/>
                </a:ext>
              </a:extLst>
            </p:cNvPr>
            <p:cNvSpPr txBox="1"/>
            <p:nvPr/>
          </p:nvSpPr>
          <p:spPr>
            <a:xfrm rot="16200000">
              <a:off x="1445610"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4" name="文本框 33">
              <a:extLst>
                <a:ext uri="{FF2B5EF4-FFF2-40B4-BE49-F238E27FC236}">
                  <a16:creationId xmlns:a16="http://schemas.microsoft.com/office/drawing/2014/main" xmlns="" id="{73583B1C-7C86-48FA-AF6C-31BCD4B26F46}"/>
                </a:ext>
              </a:extLst>
            </p:cNvPr>
            <p:cNvSpPr txBox="1"/>
            <p:nvPr/>
          </p:nvSpPr>
          <p:spPr>
            <a:xfrm rot="16200000">
              <a:off x="164662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5" name="文本框 34">
              <a:extLst>
                <a:ext uri="{FF2B5EF4-FFF2-40B4-BE49-F238E27FC236}">
                  <a16:creationId xmlns:a16="http://schemas.microsoft.com/office/drawing/2014/main" xmlns="" id="{783AAB18-935F-4D51-8895-387633651B0E}"/>
                </a:ext>
              </a:extLst>
            </p:cNvPr>
            <p:cNvSpPr txBox="1"/>
            <p:nvPr/>
          </p:nvSpPr>
          <p:spPr>
            <a:xfrm rot="16200000">
              <a:off x="184763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6" name="文本框 35">
              <a:extLst>
                <a:ext uri="{FF2B5EF4-FFF2-40B4-BE49-F238E27FC236}">
                  <a16:creationId xmlns:a16="http://schemas.microsoft.com/office/drawing/2014/main" xmlns="" id="{6ECEC67D-88E2-4322-94EA-0834DCAFFB2B}"/>
                </a:ext>
              </a:extLst>
            </p:cNvPr>
            <p:cNvSpPr txBox="1"/>
            <p:nvPr/>
          </p:nvSpPr>
          <p:spPr>
            <a:xfrm rot="16200000">
              <a:off x="204864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7" name="文本框 36">
              <a:extLst>
                <a:ext uri="{FF2B5EF4-FFF2-40B4-BE49-F238E27FC236}">
                  <a16:creationId xmlns:a16="http://schemas.microsoft.com/office/drawing/2014/main" xmlns="" id="{DA8406B0-F753-4033-9213-9618E05D83E3}"/>
                </a:ext>
              </a:extLst>
            </p:cNvPr>
            <p:cNvSpPr txBox="1"/>
            <p:nvPr/>
          </p:nvSpPr>
          <p:spPr>
            <a:xfrm rot="16200000">
              <a:off x="124460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8" name="文本框 37">
              <a:extLst>
                <a:ext uri="{FF2B5EF4-FFF2-40B4-BE49-F238E27FC236}">
                  <a16:creationId xmlns:a16="http://schemas.microsoft.com/office/drawing/2014/main" xmlns="" id="{62290DC1-4C7F-4EB0-904F-827E94FD9BD0}"/>
                </a:ext>
              </a:extLst>
            </p:cNvPr>
            <p:cNvSpPr txBox="1"/>
            <p:nvPr/>
          </p:nvSpPr>
          <p:spPr>
            <a:xfrm rot="16200000">
              <a:off x="144561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9" name="文本框 38">
              <a:extLst>
                <a:ext uri="{FF2B5EF4-FFF2-40B4-BE49-F238E27FC236}">
                  <a16:creationId xmlns:a16="http://schemas.microsoft.com/office/drawing/2014/main" xmlns="" id="{43B5E402-74D9-44FD-9C7E-30E6A570CF71}"/>
                </a:ext>
              </a:extLst>
            </p:cNvPr>
            <p:cNvSpPr txBox="1"/>
            <p:nvPr/>
          </p:nvSpPr>
          <p:spPr>
            <a:xfrm rot="16200000">
              <a:off x="164662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0" name="文本框 39">
              <a:extLst>
                <a:ext uri="{FF2B5EF4-FFF2-40B4-BE49-F238E27FC236}">
                  <a16:creationId xmlns:a16="http://schemas.microsoft.com/office/drawing/2014/main" xmlns="" id="{E2714DFA-CAD4-4DAD-A237-3BD248D57F75}"/>
                </a:ext>
              </a:extLst>
            </p:cNvPr>
            <p:cNvSpPr txBox="1"/>
            <p:nvPr/>
          </p:nvSpPr>
          <p:spPr>
            <a:xfrm rot="16200000">
              <a:off x="184763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1" name="文本框 40">
              <a:extLst>
                <a:ext uri="{FF2B5EF4-FFF2-40B4-BE49-F238E27FC236}">
                  <a16:creationId xmlns:a16="http://schemas.microsoft.com/office/drawing/2014/main" xmlns="" id="{2DEA845F-28D2-4571-89DD-63859F32F1B9}"/>
                </a:ext>
              </a:extLst>
            </p:cNvPr>
            <p:cNvSpPr txBox="1"/>
            <p:nvPr/>
          </p:nvSpPr>
          <p:spPr>
            <a:xfrm rot="16200000">
              <a:off x="204864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2" name="文本框 41">
              <a:extLst>
                <a:ext uri="{FF2B5EF4-FFF2-40B4-BE49-F238E27FC236}">
                  <a16:creationId xmlns:a16="http://schemas.microsoft.com/office/drawing/2014/main" xmlns="" id="{3272DED3-2179-488B-B40A-92D3911B15C8}"/>
                </a:ext>
              </a:extLst>
            </p:cNvPr>
            <p:cNvSpPr txBox="1"/>
            <p:nvPr/>
          </p:nvSpPr>
          <p:spPr>
            <a:xfrm rot="16200000">
              <a:off x="124460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3" name="文本框 42">
              <a:extLst>
                <a:ext uri="{FF2B5EF4-FFF2-40B4-BE49-F238E27FC236}">
                  <a16:creationId xmlns:a16="http://schemas.microsoft.com/office/drawing/2014/main" xmlns="" id="{40F8F2CF-342F-43DA-A6EC-6649BFF58C29}"/>
                </a:ext>
              </a:extLst>
            </p:cNvPr>
            <p:cNvSpPr txBox="1"/>
            <p:nvPr/>
          </p:nvSpPr>
          <p:spPr>
            <a:xfrm rot="16200000">
              <a:off x="144561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4" name="文本框 43">
              <a:extLst>
                <a:ext uri="{FF2B5EF4-FFF2-40B4-BE49-F238E27FC236}">
                  <a16:creationId xmlns:a16="http://schemas.microsoft.com/office/drawing/2014/main" xmlns="" id="{06A395C1-5C8B-4A9E-BCBA-3C07A73441CE}"/>
                </a:ext>
              </a:extLst>
            </p:cNvPr>
            <p:cNvSpPr txBox="1"/>
            <p:nvPr/>
          </p:nvSpPr>
          <p:spPr>
            <a:xfrm rot="16200000">
              <a:off x="164662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5" name="文本框 44">
              <a:extLst>
                <a:ext uri="{FF2B5EF4-FFF2-40B4-BE49-F238E27FC236}">
                  <a16:creationId xmlns:a16="http://schemas.microsoft.com/office/drawing/2014/main" xmlns="" id="{12D87341-23CC-49EB-99A8-A0B54D87AA25}"/>
                </a:ext>
              </a:extLst>
            </p:cNvPr>
            <p:cNvSpPr txBox="1"/>
            <p:nvPr/>
          </p:nvSpPr>
          <p:spPr>
            <a:xfrm rot="16200000">
              <a:off x="184763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6" name="文本框 45">
              <a:extLst>
                <a:ext uri="{FF2B5EF4-FFF2-40B4-BE49-F238E27FC236}">
                  <a16:creationId xmlns:a16="http://schemas.microsoft.com/office/drawing/2014/main" xmlns="" id="{F62A9171-9676-4193-B4B3-BEB921A8AB08}"/>
                </a:ext>
              </a:extLst>
            </p:cNvPr>
            <p:cNvSpPr txBox="1"/>
            <p:nvPr/>
          </p:nvSpPr>
          <p:spPr>
            <a:xfrm rot="16200000">
              <a:off x="204864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grpSp>
      <p:sp>
        <p:nvSpPr>
          <p:cNvPr id="48" name="矩形 47">
            <a:extLst>
              <a:ext uri="{FF2B5EF4-FFF2-40B4-BE49-F238E27FC236}">
                <a16:creationId xmlns:a16="http://schemas.microsoft.com/office/drawing/2014/main" xmlns="" id="{943B70F9-2E5C-44BA-B887-B6CE684F57BE}"/>
              </a:ext>
            </a:extLst>
          </p:cNvPr>
          <p:cNvSpPr/>
          <p:nvPr/>
        </p:nvSpPr>
        <p:spPr>
          <a:xfrm>
            <a:off x="692690" y="1721792"/>
            <a:ext cx="10250780" cy="4401205"/>
          </a:xfrm>
          <a:prstGeom prst="rect">
            <a:avLst/>
          </a:prstGeom>
        </p:spPr>
        <p:txBody>
          <a:bodyPr wrap="square">
            <a:spAutoFit/>
          </a:bodyPr>
          <a:lstStyle/>
          <a:p>
            <a:r>
              <a:rPr lang="zh-CN" altLang="en-US" sz="4000" kern="0" dirty="0" smtClean="0">
                <a:solidFill>
                  <a:schemeClr val="bg1"/>
                </a:solidFill>
                <a:latin typeface="微软雅黑 Light" panose="020B0502040204020203" pitchFamily="34" charset="-122"/>
                <a:ea typeface="微软雅黑 Light" panose="020B0502040204020203" pitchFamily="34" charset="-122"/>
                <a:cs typeface="Arial Unicode MS" pitchFamily="34" charset="-122"/>
              </a:rPr>
              <a:t>七</a:t>
            </a:r>
            <a:r>
              <a:rPr lang="zh-CN" altLang="en-US" sz="40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里香自动化餐厅主要服务于北建大的学生及教职员工，餐厅地处学院楼</a:t>
            </a:r>
            <a:r>
              <a:rPr lang="en-US" altLang="zh-CN" sz="40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c</a:t>
            </a:r>
            <a:r>
              <a:rPr lang="zh-CN" altLang="en-US" sz="40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座东北角，金工楼北侧与臻园食堂相距</a:t>
            </a:r>
            <a:r>
              <a:rPr lang="en-US" altLang="zh-CN" sz="40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100</a:t>
            </a:r>
            <a:r>
              <a:rPr lang="zh-CN" altLang="en-US" sz="40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余米，在学院楼上课的同学很容易路过餐厅，尤其方便在金工楼上课实习的同学就餐，不用满身油泥再去食堂排队。同时使了因口味问题放弃在臻园食堂的同学有了新去处。</a:t>
            </a:r>
          </a:p>
        </p:txBody>
      </p:sp>
    </p:spTree>
    <p:extLst>
      <p:ext uri="{BB962C8B-B14F-4D97-AF65-F5344CB8AC3E}">
        <p14:creationId xmlns:p14="http://schemas.microsoft.com/office/powerpoint/2010/main" val="21484172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 id="{B92DD88F-B934-4618-8C8A-128925331A7A}"/>
              </a:ext>
            </a:extLst>
          </p:cNvPr>
          <p:cNvGrpSpPr/>
          <p:nvPr/>
        </p:nvGrpSpPr>
        <p:grpSpPr>
          <a:xfrm rot="16200000">
            <a:off x="10671535" y="1187406"/>
            <a:ext cx="2040539" cy="491140"/>
            <a:chOff x="3784601" y="5778500"/>
            <a:chExt cx="2040539" cy="491140"/>
          </a:xfrm>
        </p:grpSpPr>
        <p:sp>
          <p:nvSpPr>
            <p:cNvPr id="6" name="椭圆 5">
              <a:extLst>
                <a:ext uri="{FF2B5EF4-FFF2-40B4-BE49-F238E27FC236}">
                  <a16:creationId xmlns:a16="http://schemas.microsoft.com/office/drawing/2014/main" xmlns="" id="{0EB4E821-EF2D-4703-9086-5DCB3261A3B4}"/>
                </a:ext>
              </a:extLst>
            </p:cNvPr>
            <p:cNvSpPr/>
            <p:nvPr/>
          </p:nvSpPr>
          <p:spPr>
            <a:xfrm>
              <a:off x="3784601" y="5778501"/>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F5C9C7CF-DD68-4739-9377-E4281D7A593D}"/>
                </a:ext>
              </a:extLst>
            </p:cNvPr>
            <p:cNvSpPr/>
            <p:nvPr/>
          </p:nvSpPr>
          <p:spPr>
            <a:xfrm>
              <a:off x="400356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xmlns="" id="{769501CC-4126-46C3-84BA-97D9E70AB5E7}"/>
                </a:ext>
              </a:extLst>
            </p:cNvPr>
            <p:cNvSpPr/>
            <p:nvPr/>
          </p:nvSpPr>
          <p:spPr>
            <a:xfrm>
              <a:off x="4222531"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xmlns="" id="{1E371911-72A1-4322-99CF-F0F59DD95DA8}"/>
                </a:ext>
              </a:extLst>
            </p:cNvPr>
            <p:cNvSpPr/>
            <p:nvPr/>
          </p:nvSpPr>
          <p:spPr>
            <a:xfrm>
              <a:off x="444149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xmlns="" id="{789F1CC8-8C16-4958-869D-F7BC300E33CF}"/>
                </a:ext>
              </a:extLst>
            </p:cNvPr>
            <p:cNvSpPr/>
            <p:nvPr/>
          </p:nvSpPr>
          <p:spPr>
            <a:xfrm>
              <a:off x="4660462"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xmlns="" id="{AAC28583-A7E4-4651-B15D-62ECC57F42F9}"/>
                </a:ext>
              </a:extLst>
            </p:cNvPr>
            <p:cNvSpPr/>
            <p:nvPr/>
          </p:nvSpPr>
          <p:spPr>
            <a:xfrm>
              <a:off x="487942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xmlns="" id="{1EB5BB19-688A-4D70-AB85-0AFE2535F9E3}"/>
                </a:ext>
              </a:extLst>
            </p:cNvPr>
            <p:cNvSpPr/>
            <p:nvPr/>
          </p:nvSpPr>
          <p:spPr>
            <a:xfrm>
              <a:off x="5098393"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89F67DD5-6023-4CE9-B397-32D70B8BFF21}"/>
                </a:ext>
              </a:extLst>
            </p:cNvPr>
            <p:cNvSpPr/>
            <p:nvPr/>
          </p:nvSpPr>
          <p:spPr>
            <a:xfrm>
              <a:off x="531735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xmlns="" id="{B576578C-85B0-481F-A75F-55C185137122}"/>
                </a:ext>
              </a:extLst>
            </p:cNvPr>
            <p:cNvSpPr/>
            <p:nvPr/>
          </p:nvSpPr>
          <p:spPr>
            <a:xfrm>
              <a:off x="5536324"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A4242806-C788-465B-8EF5-6165D9796E03}"/>
                </a:ext>
              </a:extLst>
            </p:cNvPr>
            <p:cNvSpPr/>
            <p:nvPr/>
          </p:nvSpPr>
          <p:spPr>
            <a:xfrm>
              <a:off x="5755290"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xmlns="" id="{4B0837BD-9B91-47B7-BA9E-20AF6A644FFD}"/>
                </a:ext>
              </a:extLst>
            </p:cNvPr>
            <p:cNvSpPr/>
            <p:nvPr/>
          </p:nvSpPr>
          <p:spPr>
            <a:xfrm>
              <a:off x="4222531"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xmlns="" id="{7CC9FF5A-6CDA-41D1-A477-5E35B8288622}"/>
                </a:ext>
              </a:extLst>
            </p:cNvPr>
            <p:cNvSpPr/>
            <p:nvPr/>
          </p:nvSpPr>
          <p:spPr>
            <a:xfrm>
              <a:off x="4441496"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xmlns="" id="{8A960C90-7686-4EA6-B656-3C094DD6CCEE}"/>
                </a:ext>
              </a:extLst>
            </p:cNvPr>
            <p:cNvSpPr/>
            <p:nvPr/>
          </p:nvSpPr>
          <p:spPr>
            <a:xfrm>
              <a:off x="4660462"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xmlns="" id="{6302BC00-AD91-4D07-A09C-636623E50F49}"/>
                </a:ext>
              </a:extLst>
            </p:cNvPr>
            <p:cNvSpPr/>
            <p:nvPr/>
          </p:nvSpPr>
          <p:spPr>
            <a:xfrm>
              <a:off x="487942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xmlns="" id="{0A28703E-29E9-4C35-9558-A594892067E6}"/>
                </a:ext>
              </a:extLst>
            </p:cNvPr>
            <p:cNvSpPr/>
            <p:nvPr/>
          </p:nvSpPr>
          <p:spPr>
            <a:xfrm>
              <a:off x="5098393"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xmlns="" id="{BE054403-5AC3-47AC-B215-21D5E8050198}"/>
                </a:ext>
              </a:extLst>
            </p:cNvPr>
            <p:cNvSpPr/>
            <p:nvPr/>
          </p:nvSpPr>
          <p:spPr>
            <a:xfrm>
              <a:off x="531735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xmlns="" id="{D3A171C4-1702-45FB-8450-FD95CDAF25A3}"/>
                </a:ext>
              </a:extLst>
            </p:cNvPr>
            <p:cNvSpPr/>
            <p:nvPr/>
          </p:nvSpPr>
          <p:spPr>
            <a:xfrm>
              <a:off x="5536324"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xmlns="" id="{249B28B2-BD71-4D27-B806-E30F73A1CE62}"/>
                </a:ext>
              </a:extLst>
            </p:cNvPr>
            <p:cNvSpPr/>
            <p:nvPr/>
          </p:nvSpPr>
          <p:spPr>
            <a:xfrm>
              <a:off x="5755290"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xmlns="" id="{24E83E20-CDCF-417A-8D93-80D888DA906C}"/>
                </a:ext>
              </a:extLst>
            </p:cNvPr>
            <p:cNvSpPr/>
            <p:nvPr/>
          </p:nvSpPr>
          <p:spPr>
            <a:xfrm>
              <a:off x="4660462"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xmlns="" id="{7627CBF7-3EF7-4631-B4C1-F7C85E2465DB}"/>
                </a:ext>
              </a:extLst>
            </p:cNvPr>
            <p:cNvSpPr/>
            <p:nvPr/>
          </p:nvSpPr>
          <p:spPr>
            <a:xfrm>
              <a:off x="487942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xmlns="" id="{5AE0C770-C939-4627-8C61-D45CEC40ED4E}"/>
                </a:ext>
              </a:extLst>
            </p:cNvPr>
            <p:cNvSpPr/>
            <p:nvPr/>
          </p:nvSpPr>
          <p:spPr>
            <a:xfrm>
              <a:off x="5098393"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xmlns="" id="{F6B50B7D-14ED-4012-8D9F-A669EB911011}"/>
                </a:ext>
              </a:extLst>
            </p:cNvPr>
            <p:cNvSpPr/>
            <p:nvPr/>
          </p:nvSpPr>
          <p:spPr>
            <a:xfrm>
              <a:off x="531735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xmlns="" id="{D1959860-A940-4A32-987F-1A15DE229FB3}"/>
                </a:ext>
              </a:extLst>
            </p:cNvPr>
            <p:cNvSpPr/>
            <p:nvPr/>
          </p:nvSpPr>
          <p:spPr>
            <a:xfrm>
              <a:off x="5536324"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xmlns="" id="{5FAC8E9A-4DF8-4A81-BF4D-8971E27CC37D}"/>
                </a:ext>
              </a:extLst>
            </p:cNvPr>
            <p:cNvSpPr/>
            <p:nvPr/>
          </p:nvSpPr>
          <p:spPr>
            <a:xfrm>
              <a:off x="5755290"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a:extLst>
              <a:ext uri="{FF2B5EF4-FFF2-40B4-BE49-F238E27FC236}">
                <a16:creationId xmlns:a16="http://schemas.microsoft.com/office/drawing/2014/main" xmlns="" id="{A17B3AB3-6AAE-44F8-A866-C3212EA98DE8}"/>
              </a:ext>
            </a:extLst>
          </p:cNvPr>
          <p:cNvSpPr txBox="1"/>
          <p:nvPr/>
        </p:nvSpPr>
        <p:spPr>
          <a:xfrm>
            <a:off x="692691" y="122680"/>
            <a:ext cx="2877711" cy="1015663"/>
          </a:xfrm>
          <a:prstGeom prst="rect">
            <a:avLst/>
          </a:prstGeom>
          <a:noFill/>
        </p:spPr>
        <p:txBody>
          <a:bodyPr wrap="none" rtlCol="0">
            <a:spAutoFit/>
          </a:bodyPr>
          <a:lstStyle/>
          <a:p>
            <a:r>
              <a:rPr lang="en-US" altLang="zh-CN" sz="6000" dirty="0">
                <a:solidFill>
                  <a:srgbClr val="1BDC77"/>
                </a:solidFill>
                <a:latin typeface="Impact" panose="020B0806030902050204" pitchFamily="34" charset="0"/>
                <a:ea typeface="微软雅黑" panose="020B0503020204020204" pitchFamily="34" charset="-122"/>
              </a:rPr>
              <a:t>4</a:t>
            </a:r>
            <a:r>
              <a:rPr lang="zh-CN" altLang="en-US" sz="6000" dirty="0">
                <a:solidFill>
                  <a:srgbClr val="1BDC77"/>
                </a:solidFill>
                <a:latin typeface="Impact" panose="020B0806030902050204" pitchFamily="34" charset="0"/>
                <a:ea typeface="微软雅黑" panose="020B0503020204020204" pitchFamily="34" charset="-122"/>
              </a:rPr>
              <a:t>、促销</a:t>
            </a:r>
          </a:p>
        </p:txBody>
      </p:sp>
      <p:grpSp>
        <p:nvGrpSpPr>
          <p:cNvPr id="31" name="组合 30">
            <a:extLst>
              <a:ext uri="{FF2B5EF4-FFF2-40B4-BE49-F238E27FC236}">
                <a16:creationId xmlns:a16="http://schemas.microsoft.com/office/drawing/2014/main" xmlns="" id="{F6730F76-425E-40BC-8FC1-E72D989A1ED5}"/>
              </a:ext>
            </a:extLst>
          </p:cNvPr>
          <p:cNvGrpSpPr/>
          <p:nvPr/>
        </p:nvGrpSpPr>
        <p:grpSpPr>
          <a:xfrm>
            <a:off x="10943470" y="5723330"/>
            <a:ext cx="1178571" cy="557793"/>
            <a:chOff x="1180732" y="6430441"/>
            <a:chExt cx="1178571" cy="557793"/>
          </a:xfrm>
        </p:grpSpPr>
        <p:sp>
          <p:nvSpPr>
            <p:cNvPr id="32" name="文本框 31">
              <a:extLst>
                <a:ext uri="{FF2B5EF4-FFF2-40B4-BE49-F238E27FC236}">
                  <a16:creationId xmlns:a16="http://schemas.microsoft.com/office/drawing/2014/main" xmlns="" id="{AC1B0D78-7CC3-447E-A805-4D456853E1E5}"/>
                </a:ext>
              </a:extLst>
            </p:cNvPr>
            <p:cNvSpPr txBox="1"/>
            <p:nvPr/>
          </p:nvSpPr>
          <p:spPr>
            <a:xfrm rot="16200000">
              <a:off x="1239402" y="6371771"/>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3" name="文本框 32">
              <a:extLst>
                <a:ext uri="{FF2B5EF4-FFF2-40B4-BE49-F238E27FC236}">
                  <a16:creationId xmlns:a16="http://schemas.microsoft.com/office/drawing/2014/main" xmlns="" id="{F1FE4379-51E3-4618-B94F-0B8D1C7D515F}"/>
                </a:ext>
              </a:extLst>
            </p:cNvPr>
            <p:cNvSpPr txBox="1"/>
            <p:nvPr/>
          </p:nvSpPr>
          <p:spPr>
            <a:xfrm rot="16200000">
              <a:off x="1445610"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4" name="文本框 33">
              <a:extLst>
                <a:ext uri="{FF2B5EF4-FFF2-40B4-BE49-F238E27FC236}">
                  <a16:creationId xmlns:a16="http://schemas.microsoft.com/office/drawing/2014/main" xmlns="" id="{73583B1C-7C86-48FA-AF6C-31BCD4B26F46}"/>
                </a:ext>
              </a:extLst>
            </p:cNvPr>
            <p:cNvSpPr txBox="1"/>
            <p:nvPr/>
          </p:nvSpPr>
          <p:spPr>
            <a:xfrm rot="16200000">
              <a:off x="164662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5" name="文本框 34">
              <a:extLst>
                <a:ext uri="{FF2B5EF4-FFF2-40B4-BE49-F238E27FC236}">
                  <a16:creationId xmlns:a16="http://schemas.microsoft.com/office/drawing/2014/main" xmlns="" id="{783AAB18-935F-4D51-8895-387633651B0E}"/>
                </a:ext>
              </a:extLst>
            </p:cNvPr>
            <p:cNvSpPr txBox="1"/>
            <p:nvPr/>
          </p:nvSpPr>
          <p:spPr>
            <a:xfrm rot="16200000">
              <a:off x="184763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6" name="文本框 35">
              <a:extLst>
                <a:ext uri="{FF2B5EF4-FFF2-40B4-BE49-F238E27FC236}">
                  <a16:creationId xmlns:a16="http://schemas.microsoft.com/office/drawing/2014/main" xmlns="" id="{6ECEC67D-88E2-4322-94EA-0834DCAFFB2B}"/>
                </a:ext>
              </a:extLst>
            </p:cNvPr>
            <p:cNvSpPr txBox="1"/>
            <p:nvPr/>
          </p:nvSpPr>
          <p:spPr>
            <a:xfrm rot="16200000">
              <a:off x="204864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7" name="文本框 36">
              <a:extLst>
                <a:ext uri="{FF2B5EF4-FFF2-40B4-BE49-F238E27FC236}">
                  <a16:creationId xmlns:a16="http://schemas.microsoft.com/office/drawing/2014/main" xmlns="" id="{DA8406B0-F753-4033-9213-9618E05D83E3}"/>
                </a:ext>
              </a:extLst>
            </p:cNvPr>
            <p:cNvSpPr txBox="1"/>
            <p:nvPr/>
          </p:nvSpPr>
          <p:spPr>
            <a:xfrm rot="16200000">
              <a:off x="124460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8" name="文本框 37">
              <a:extLst>
                <a:ext uri="{FF2B5EF4-FFF2-40B4-BE49-F238E27FC236}">
                  <a16:creationId xmlns:a16="http://schemas.microsoft.com/office/drawing/2014/main" xmlns="" id="{62290DC1-4C7F-4EB0-904F-827E94FD9BD0}"/>
                </a:ext>
              </a:extLst>
            </p:cNvPr>
            <p:cNvSpPr txBox="1"/>
            <p:nvPr/>
          </p:nvSpPr>
          <p:spPr>
            <a:xfrm rot="16200000">
              <a:off x="144561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9" name="文本框 38">
              <a:extLst>
                <a:ext uri="{FF2B5EF4-FFF2-40B4-BE49-F238E27FC236}">
                  <a16:creationId xmlns:a16="http://schemas.microsoft.com/office/drawing/2014/main" xmlns="" id="{43B5E402-74D9-44FD-9C7E-30E6A570CF71}"/>
                </a:ext>
              </a:extLst>
            </p:cNvPr>
            <p:cNvSpPr txBox="1"/>
            <p:nvPr/>
          </p:nvSpPr>
          <p:spPr>
            <a:xfrm rot="16200000">
              <a:off x="164662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0" name="文本框 39">
              <a:extLst>
                <a:ext uri="{FF2B5EF4-FFF2-40B4-BE49-F238E27FC236}">
                  <a16:creationId xmlns:a16="http://schemas.microsoft.com/office/drawing/2014/main" xmlns="" id="{E2714DFA-CAD4-4DAD-A237-3BD248D57F75}"/>
                </a:ext>
              </a:extLst>
            </p:cNvPr>
            <p:cNvSpPr txBox="1"/>
            <p:nvPr/>
          </p:nvSpPr>
          <p:spPr>
            <a:xfrm rot="16200000">
              <a:off x="184763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1" name="文本框 40">
              <a:extLst>
                <a:ext uri="{FF2B5EF4-FFF2-40B4-BE49-F238E27FC236}">
                  <a16:creationId xmlns:a16="http://schemas.microsoft.com/office/drawing/2014/main" xmlns="" id="{2DEA845F-28D2-4571-89DD-63859F32F1B9}"/>
                </a:ext>
              </a:extLst>
            </p:cNvPr>
            <p:cNvSpPr txBox="1"/>
            <p:nvPr/>
          </p:nvSpPr>
          <p:spPr>
            <a:xfrm rot="16200000">
              <a:off x="204864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2" name="文本框 41">
              <a:extLst>
                <a:ext uri="{FF2B5EF4-FFF2-40B4-BE49-F238E27FC236}">
                  <a16:creationId xmlns:a16="http://schemas.microsoft.com/office/drawing/2014/main" xmlns="" id="{3272DED3-2179-488B-B40A-92D3911B15C8}"/>
                </a:ext>
              </a:extLst>
            </p:cNvPr>
            <p:cNvSpPr txBox="1"/>
            <p:nvPr/>
          </p:nvSpPr>
          <p:spPr>
            <a:xfrm rot="16200000">
              <a:off x="124460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3" name="文本框 42">
              <a:extLst>
                <a:ext uri="{FF2B5EF4-FFF2-40B4-BE49-F238E27FC236}">
                  <a16:creationId xmlns:a16="http://schemas.microsoft.com/office/drawing/2014/main" xmlns="" id="{40F8F2CF-342F-43DA-A6EC-6649BFF58C29}"/>
                </a:ext>
              </a:extLst>
            </p:cNvPr>
            <p:cNvSpPr txBox="1"/>
            <p:nvPr/>
          </p:nvSpPr>
          <p:spPr>
            <a:xfrm rot="16200000">
              <a:off x="144561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4" name="文本框 43">
              <a:extLst>
                <a:ext uri="{FF2B5EF4-FFF2-40B4-BE49-F238E27FC236}">
                  <a16:creationId xmlns:a16="http://schemas.microsoft.com/office/drawing/2014/main" xmlns="" id="{06A395C1-5C8B-4A9E-BCBA-3C07A73441CE}"/>
                </a:ext>
              </a:extLst>
            </p:cNvPr>
            <p:cNvSpPr txBox="1"/>
            <p:nvPr/>
          </p:nvSpPr>
          <p:spPr>
            <a:xfrm rot="16200000">
              <a:off x="164662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5" name="文本框 44">
              <a:extLst>
                <a:ext uri="{FF2B5EF4-FFF2-40B4-BE49-F238E27FC236}">
                  <a16:creationId xmlns:a16="http://schemas.microsoft.com/office/drawing/2014/main" xmlns="" id="{12D87341-23CC-49EB-99A8-A0B54D87AA25}"/>
                </a:ext>
              </a:extLst>
            </p:cNvPr>
            <p:cNvSpPr txBox="1"/>
            <p:nvPr/>
          </p:nvSpPr>
          <p:spPr>
            <a:xfrm rot="16200000">
              <a:off x="184763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6" name="文本框 45">
              <a:extLst>
                <a:ext uri="{FF2B5EF4-FFF2-40B4-BE49-F238E27FC236}">
                  <a16:creationId xmlns:a16="http://schemas.microsoft.com/office/drawing/2014/main" xmlns="" id="{F62A9171-9676-4193-B4B3-BEB921A8AB08}"/>
                </a:ext>
              </a:extLst>
            </p:cNvPr>
            <p:cNvSpPr txBox="1"/>
            <p:nvPr/>
          </p:nvSpPr>
          <p:spPr>
            <a:xfrm rot="16200000">
              <a:off x="204864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grpSp>
      <p:sp>
        <p:nvSpPr>
          <p:cNvPr id="48" name="矩形 47">
            <a:extLst>
              <a:ext uri="{FF2B5EF4-FFF2-40B4-BE49-F238E27FC236}">
                <a16:creationId xmlns:a16="http://schemas.microsoft.com/office/drawing/2014/main" xmlns="" id="{943B70F9-2E5C-44BA-B887-B6CE684F57BE}"/>
              </a:ext>
            </a:extLst>
          </p:cNvPr>
          <p:cNvSpPr/>
          <p:nvPr/>
        </p:nvSpPr>
        <p:spPr>
          <a:xfrm>
            <a:off x="692690" y="1288567"/>
            <a:ext cx="10250780" cy="5262979"/>
          </a:xfrm>
          <a:prstGeom prst="rect">
            <a:avLst/>
          </a:prstGeom>
        </p:spPr>
        <p:txBody>
          <a:bodyPr wrap="square">
            <a:spAutoFit/>
          </a:bodyPr>
          <a:lstStyle/>
          <a:p>
            <a:r>
              <a:rPr lang="zh-CN" altLang="en-US" sz="2800" kern="0" dirty="0" smtClean="0">
                <a:solidFill>
                  <a:schemeClr val="bg1"/>
                </a:solidFill>
                <a:latin typeface="微软雅黑 Light" panose="020B0502040204020203" pitchFamily="34" charset="-122"/>
                <a:ea typeface="微软雅黑 Light" panose="020B0502040204020203" pitchFamily="34" charset="-122"/>
                <a:cs typeface="Arial Unicode MS" pitchFamily="34" charset="-122"/>
              </a:rPr>
              <a:t>主要</a:t>
            </a:r>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以传单，网络宣传为促销手段并且大学中最有效的推广方式是口口相传，餐厅的餐品质量做到好吃，餐厅环境做到舒适，在学生中建立良好口碑，达到推广的目的。开业初期会进行优惠活动吸引顾客，运营中会联合学校觅音社，放映室做不定期活动，吸引更多的同学前来</a:t>
            </a:r>
            <a:r>
              <a:rPr lang="zh-CN" altLang="en-US" sz="2800" kern="0" dirty="0" smtClean="0">
                <a:solidFill>
                  <a:schemeClr val="bg1"/>
                </a:solidFill>
                <a:latin typeface="微软雅黑 Light" panose="020B0502040204020203" pitchFamily="34" charset="-122"/>
                <a:ea typeface="微软雅黑 Light" panose="020B0502040204020203" pitchFamily="34" charset="-122"/>
                <a:cs typeface="Arial Unicode MS" pitchFamily="34" charset="-122"/>
              </a:rPr>
              <a:t>。</a:t>
            </a:r>
            <a:endParaRPr lang="en-US" altLang="zh-CN" sz="2800" kern="0" dirty="0" smtClean="0">
              <a:solidFill>
                <a:schemeClr val="bg1"/>
              </a:solidFill>
              <a:latin typeface="微软雅黑 Light" panose="020B0502040204020203" pitchFamily="34" charset="-122"/>
              <a:ea typeface="微软雅黑 Light" panose="020B0502040204020203" pitchFamily="34" charset="-122"/>
              <a:cs typeface="Arial Unicode MS" pitchFamily="34" charset="-122"/>
            </a:endParaRPr>
          </a:p>
          <a:p>
            <a:endParaRPr lang="en-US" altLang="zh-CN"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endParaRPr>
          </a:p>
          <a:p>
            <a:endPar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endParaRPr>
          </a:p>
          <a:p>
            <a:endPar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endParaRPr>
          </a:p>
          <a:p>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七里香自动化餐厅，以人为基础，加以自动化设备辅助人进行餐食制作，三明治的制作过程将由机械自动化完成，自助式火锅上锅，传送菜品，付款，均以自动化形式进行。只需要一名上料员，便可完成所有工作。</a:t>
            </a:r>
          </a:p>
        </p:txBody>
      </p:sp>
      <p:sp>
        <p:nvSpPr>
          <p:cNvPr id="47" name="文本框 29">
            <a:extLst>
              <a:ext uri="{FF2B5EF4-FFF2-40B4-BE49-F238E27FC236}">
                <a16:creationId xmlns:a16="http://schemas.microsoft.com/office/drawing/2014/main" xmlns="" id="{A17B3AB3-6AAE-44F8-A866-C3212EA98DE8}"/>
              </a:ext>
            </a:extLst>
          </p:cNvPr>
          <p:cNvSpPr txBox="1"/>
          <p:nvPr/>
        </p:nvSpPr>
        <p:spPr>
          <a:xfrm>
            <a:off x="807290" y="3550216"/>
            <a:ext cx="2137124" cy="1015663"/>
          </a:xfrm>
          <a:prstGeom prst="rect">
            <a:avLst/>
          </a:prstGeom>
          <a:noFill/>
        </p:spPr>
        <p:txBody>
          <a:bodyPr wrap="none" rtlCol="0">
            <a:spAutoFit/>
          </a:bodyPr>
          <a:lstStyle/>
          <a:p>
            <a:r>
              <a:rPr lang="en-US" altLang="zh-CN" sz="6000" dirty="0">
                <a:solidFill>
                  <a:srgbClr val="1BDC77"/>
                </a:solidFill>
                <a:latin typeface="Impact" panose="020B0806030902050204" pitchFamily="34" charset="0"/>
                <a:ea typeface="微软雅黑" panose="020B0503020204020204" pitchFamily="34" charset="-122"/>
              </a:rPr>
              <a:t>5</a:t>
            </a:r>
            <a:r>
              <a:rPr lang="zh-CN" altLang="en-US" sz="6000" dirty="0">
                <a:solidFill>
                  <a:srgbClr val="1BDC77"/>
                </a:solidFill>
                <a:latin typeface="Impact" panose="020B0806030902050204" pitchFamily="34" charset="0"/>
                <a:ea typeface="微软雅黑" panose="020B0503020204020204" pitchFamily="34" charset="-122"/>
              </a:rPr>
              <a:t>、人</a:t>
            </a:r>
          </a:p>
        </p:txBody>
      </p:sp>
    </p:spTree>
    <p:extLst>
      <p:ext uri="{BB962C8B-B14F-4D97-AF65-F5344CB8AC3E}">
        <p14:creationId xmlns:p14="http://schemas.microsoft.com/office/powerpoint/2010/main" val="21484172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 id="{B92DD88F-B934-4618-8C8A-128925331A7A}"/>
              </a:ext>
            </a:extLst>
          </p:cNvPr>
          <p:cNvGrpSpPr/>
          <p:nvPr/>
        </p:nvGrpSpPr>
        <p:grpSpPr>
          <a:xfrm rot="16200000">
            <a:off x="10671535" y="1187406"/>
            <a:ext cx="2040539" cy="491140"/>
            <a:chOff x="3784601" y="5778500"/>
            <a:chExt cx="2040539" cy="491140"/>
          </a:xfrm>
        </p:grpSpPr>
        <p:sp>
          <p:nvSpPr>
            <p:cNvPr id="6" name="椭圆 5">
              <a:extLst>
                <a:ext uri="{FF2B5EF4-FFF2-40B4-BE49-F238E27FC236}">
                  <a16:creationId xmlns:a16="http://schemas.microsoft.com/office/drawing/2014/main" xmlns="" id="{0EB4E821-EF2D-4703-9086-5DCB3261A3B4}"/>
                </a:ext>
              </a:extLst>
            </p:cNvPr>
            <p:cNvSpPr/>
            <p:nvPr/>
          </p:nvSpPr>
          <p:spPr>
            <a:xfrm>
              <a:off x="3784601" y="5778501"/>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F5C9C7CF-DD68-4739-9377-E4281D7A593D}"/>
                </a:ext>
              </a:extLst>
            </p:cNvPr>
            <p:cNvSpPr/>
            <p:nvPr/>
          </p:nvSpPr>
          <p:spPr>
            <a:xfrm>
              <a:off x="400356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xmlns="" id="{769501CC-4126-46C3-84BA-97D9E70AB5E7}"/>
                </a:ext>
              </a:extLst>
            </p:cNvPr>
            <p:cNvSpPr/>
            <p:nvPr/>
          </p:nvSpPr>
          <p:spPr>
            <a:xfrm>
              <a:off x="4222531"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xmlns="" id="{1E371911-72A1-4322-99CF-F0F59DD95DA8}"/>
                </a:ext>
              </a:extLst>
            </p:cNvPr>
            <p:cNvSpPr/>
            <p:nvPr/>
          </p:nvSpPr>
          <p:spPr>
            <a:xfrm>
              <a:off x="444149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xmlns="" id="{789F1CC8-8C16-4958-869D-F7BC300E33CF}"/>
                </a:ext>
              </a:extLst>
            </p:cNvPr>
            <p:cNvSpPr/>
            <p:nvPr/>
          </p:nvSpPr>
          <p:spPr>
            <a:xfrm>
              <a:off x="4660462"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xmlns="" id="{AAC28583-A7E4-4651-B15D-62ECC57F42F9}"/>
                </a:ext>
              </a:extLst>
            </p:cNvPr>
            <p:cNvSpPr/>
            <p:nvPr/>
          </p:nvSpPr>
          <p:spPr>
            <a:xfrm>
              <a:off x="487942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xmlns="" id="{1EB5BB19-688A-4D70-AB85-0AFE2535F9E3}"/>
                </a:ext>
              </a:extLst>
            </p:cNvPr>
            <p:cNvSpPr/>
            <p:nvPr/>
          </p:nvSpPr>
          <p:spPr>
            <a:xfrm>
              <a:off x="5098393"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89F67DD5-6023-4CE9-B397-32D70B8BFF21}"/>
                </a:ext>
              </a:extLst>
            </p:cNvPr>
            <p:cNvSpPr/>
            <p:nvPr/>
          </p:nvSpPr>
          <p:spPr>
            <a:xfrm>
              <a:off x="531735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xmlns="" id="{B576578C-85B0-481F-A75F-55C185137122}"/>
                </a:ext>
              </a:extLst>
            </p:cNvPr>
            <p:cNvSpPr/>
            <p:nvPr/>
          </p:nvSpPr>
          <p:spPr>
            <a:xfrm>
              <a:off x="5536324"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A4242806-C788-465B-8EF5-6165D9796E03}"/>
                </a:ext>
              </a:extLst>
            </p:cNvPr>
            <p:cNvSpPr/>
            <p:nvPr/>
          </p:nvSpPr>
          <p:spPr>
            <a:xfrm>
              <a:off x="5755290"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xmlns="" id="{4B0837BD-9B91-47B7-BA9E-20AF6A644FFD}"/>
                </a:ext>
              </a:extLst>
            </p:cNvPr>
            <p:cNvSpPr/>
            <p:nvPr/>
          </p:nvSpPr>
          <p:spPr>
            <a:xfrm>
              <a:off x="4222531"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xmlns="" id="{7CC9FF5A-6CDA-41D1-A477-5E35B8288622}"/>
                </a:ext>
              </a:extLst>
            </p:cNvPr>
            <p:cNvSpPr/>
            <p:nvPr/>
          </p:nvSpPr>
          <p:spPr>
            <a:xfrm>
              <a:off x="4441496"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xmlns="" id="{8A960C90-7686-4EA6-B656-3C094DD6CCEE}"/>
                </a:ext>
              </a:extLst>
            </p:cNvPr>
            <p:cNvSpPr/>
            <p:nvPr/>
          </p:nvSpPr>
          <p:spPr>
            <a:xfrm>
              <a:off x="4660462"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xmlns="" id="{6302BC00-AD91-4D07-A09C-636623E50F49}"/>
                </a:ext>
              </a:extLst>
            </p:cNvPr>
            <p:cNvSpPr/>
            <p:nvPr/>
          </p:nvSpPr>
          <p:spPr>
            <a:xfrm>
              <a:off x="487942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xmlns="" id="{0A28703E-29E9-4C35-9558-A594892067E6}"/>
                </a:ext>
              </a:extLst>
            </p:cNvPr>
            <p:cNvSpPr/>
            <p:nvPr/>
          </p:nvSpPr>
          <p:spPr>
            <a:xfrm>
              <a:off x="5098393"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xmlns="" id="{BE054403-5AC3-47AC-B215-21D5E8050198}"/>
                </a:ext>
              </a:extLst>
            </p:cNvPr>
            <p:cNvSpPr/>
            <p:nvPr/>
          </p:nvSpPr>
          <p:spPr>
            <a:xfrm>
              <a:off x="531735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xmlns="" id="{D3A171C4-1702-45FB-8450-FD95CDAF25A3}"/>
                </a:ext>
              </a:extLst>
            </p:cNvPr>
            <p:cNvSpPr/>
            <p:nvPr/>
          </p:nvSpPr>
          <p:spPr>
            <a:xfrm>
              <a:off x="5536324"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xmlns="" id="{249B28B2-BD71-4D27-B806-E30F73A1CE62}"/>
                </a:ext>
              </a:extLst>
            </p:cNvPr>
            <p:cNvSpPr/>
            <p:nvPr/>
          </p:nvSpPr>
          <p:spPr>
            <a:xfrm>
              <a:off x="5755290"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xmlns="" id="{24E83E20-CDCF-417A-8D93-80D888DA906C}"/>
                </a:ext>
              </a:extLst>
            </p:cNvPr>
            <p:cNvSpPr/>
            <p:nvPr/>
          </p:nvSpPr>
          <p:spPr>
            <a:xfrm>
              <a:off x="4660462"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xmlns="" id="{7627CBF7-3EF7-4631-B4C1-F7C85E2465DB}"/>
                </a:ext>
              </a:extLst>
            </p:cNvPr>
            <p:cNvSpPr/>
            <p:nvPr/>
          </p:nvSpPr>
          <p:spPr>
            <a:xfrm>
              <a:off x="487942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xmlns="" id="{5AE0C770-C939-4627-8C61-D45CEC40ED4E}"/>
                </a:ext>
              </a:extLst>
            </p:cNvPr>
            <p:cNvSpPr/>
            <p:nvPr/>
          </p:nvSpPr>
          <p:spPr>
            <a:xfrm>
              <a:off x="5098393"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xmlns="" id="{F6B50B7D-14ED-4012-8D9F-A669EB911011}"/>
                </a:ext>
              </a:extLst>
            </p:cNvPr>
            <p:cNvSpPr/>
            <p:nvPr/>
          </p:nvSpPr>
          <p:spPr>
            <a:xfrm>
              <a:off x="531735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xmlns="" id="{D1959860-A940-4A32-987F-1A15DE229FB3}"/>
                </a:ext>
              </a:extLst>
            </p:cNvPr>
            <p:cNvSpPr/>
            <p:nvPr/>
          </p:nvSpPr>
          <p:spPr>
            <a:xfrm>
              <a:off x="5536324"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xmlns="" id="{5FAC8E9A-4DF8-4A81-BF4D-8971E27CC37D}"/>
                </a:ext>
              </a:extLst>
            </p:cNvPr>
            <p:cNvSpPr/>
            <p:nvPr/>
          </p:nvSpPr>
          <p:spPr>
            <a:xfrm>
              <a:off x="5755290"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a:extLst>
              <a:ext uri="{FF2B5EF4-FFF2-40B4-BE49-F238E27FC236}">
                <a16:creationId xmlns:a16="http://schemas.microsoft.com/office/drawing/2014/main" xmlns="" id="{A17B3AB3-6AAE-44F8-A866-C3212EA98DE8}"/>
              </a:ext>
            </a:extLst>
          </p:cNvPr>
          <p:cNvSpPr txBox="1"/>
          <p:nvPr/>
        </p:nvSpPr>
        <p:spPr>
          <a:xfrm>
            <a:off x="692691" y="122680"/>
            <a:ext cx="7007046" cy="1569660"/>
          </a:xfrm>
          <a:prstGeom prst="rect">
            <a:avLst/>
          </a:prstGeom>
          <a:noFill/>
        </p:spPr>
        <p:txBody>
          <a:bodyPr wrap="none" rtlCol="0">
            <a:spAutoFit/>
          </a:bodyPr>
          <a:lstStyle/>
          <a:p>
            <a:r>
              <a:rPr lang="en-US" altLang="zh-CN" sz="9600" dirty="0">
                <a:solidFill>
                  <a:srgbClr val="1BDC77"/>
                </a:solidFill>
                <a:latin typeface="Impact" panose="020B0806030902050204" pitchFamily="34" charset="0"/>
                <a:ea typeface="微软雅黑" panose="020B0503020204020204" pitchFamily="34" charset="-122"/>
              </a:rPr>
              <a:t>6</a:t>
            </a:r>
            <a:r>
              <a:rPr lang="zh-CN" altLang="en-US" sz="9600" dirty="0">
                <a:solidFill>
                  <a:srgbClr val="1BDC77"/>
                </a:solidFill>
                <a:latin typeface="Impact" panose="020B0806030902050204" pitchFamily="34" charset="0"/>
                <a:ea typeface="微软雅黑" panose="020B0503020204020204" pitchFamily="34" charset="-122"/>
              </a:rPr>
              <a:t>、有形展示</a:t>
            </a:r>
          </a:p>
        </p:txBody>
      </p:sp>
      <p:grpSp>
        <p:nvGrpSpPr>
          <p:cNvPr id="31" name="组合 30">
            <a:extLst>
              <a:ext uri="{FF2B5EF4-FFF2-40B4-BE49-F238E27FC236}">
                <a16:creationId xmlns:a16="http://schemas.microsoft.com/office/drawing/2014/main" xmlns="" id="{F6730F76-425E-40BC-8FC1-E72D989A1ED5}"/>
              </a:ext>
            </a:extLst>
          </p:cNvPr>
          <p:cNvGrpSpPr/>
          <p:nvPr/>
        </p:nvGrpSpPr>
        <p:grpSpPr>
          <a:xfrm>
            <a:off x="10943470" y="5723330"/>
            <a:ext cx="1178571" cy="557793"/>
            <a:chOff x="1180732" y="6430441"/>
            <a:chExt cx="1178571" cy="557793"/>
          </a:xfrm>
        </p:grpSpPr>
        <p:sp>
          <p:nvSpPr>
            <p:cNvPr id="32" name="文本框 31">
              <a:extLst>
                <a:ext uri="{FF2B5EF4-FFF2-40B4-BE49-F238E27FC236}">
                  <a16:creationId xmlns:a16="http://schemas.microsoft.com/office/drawing/2014/main" xmlns="" id="{AC1B0D78-7CC3-447E-A805-4D456853E1E5}"/>
                </a:ext>
              </a:extLst>
            </p:cNvPr>
            <p:cNvSpPr txBox="1"/>
            <p:nvPr/>
          </p:nvSpPr>
          <p:spPr>
            <a:xfrm rot="16200000">
              <a:off x="1239402" y="6371771"/>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3" name="文本框 32">
              <a:extLst>
                <a:ext uri="{FF2B5EF4-FFF2-40B4-BE49-F238E27FC236}">
                  <a16:creationId xmlns:a16="http://schemas.microsoft.com/office/drawing/2014/main" xmlns="" id="{F1FE4379-51E3-4618-B94F-0B8D1C7D515F}"/>
                </a:ext>
              </a:extLst>
            </p:cNvPr>
            <p:cNvSpPr txBox="1"/>
            <p:nvPr/>
          </p:nvSpPr>
          <p:spPr>
            <a:xfrm rot="16200000">
              <a:off x="1445610"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4" name="文本框 33">
              <a:extLst>
                <a:ext uri="{FF2B5EF4-FFF2-40B4-BE49-F238E27FC236}">
                  <a16:creationId xmlns:a16="http://schemas.microsoft.com/office/drawing/2014/main" xmlns="" id="{73583B1C-7C86-48FA-AF6C-31BCD4B26F46}"/>
                </a:ext>
              </a:extLst>
            </p:cNvPr>
            <p:cNvSpPr txBox="1"/>
            <p:nvPr/>
          </p:nvSpPr>
          <p:spPr>
            <a:xfrm rot="16200000">
              <a:off x="164662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5" name="文本框 34">
              <a:extLst>
                <a:ext uri="{FF2B5EF4-FFF2-40B4-BE49-F238E27FC236}">
                  <a16:creationId xmlns:a16="http://schemas.microsoft.com/office/drawing/2014/main" xmlns="" id="{783AAB18-935F-4D51-8895-387633651B0E}"/>
                </a:ext>
              </a:extLst>
            </p:cNvPr>
            <p:cNvSpPr txBox="1"/>
            <p:nvPr/>
          </p:nvSpPr>
          <p:spPr>
            <a:xfrm rot="16200000">
              <a:off x="184763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6" name="文本框 35">
              <a:extLst>
                <a:ext uri="{FF2B5EF4-FFF2-40B4-BE49-F238E27FC236}">
                  <a16:creationId xmlns:a16="http://schemas.microsoft.com/office/drawing/2014/main" xmlns="" id="{6ECEC67D-88E2-4322-94EA-0834DCAFFB2B}"/>
                </a:ext>
              </a:extLst>
            </p:cNvPr>
            <p:cNvSpPr txBox="1"/>
            <p:nvPr/>
          </p:nvSpPr>
          <p:spPr>
            <a:xfrm rot="16200000">
              <a:off x="204864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7" name="文本框 36">
              <a:extLst>
                <a:ext uri="{FF2B5EF4-FFF2-40B4-BE49-F238E27FC236}">
                  <a16:creationId xmlns:a16="http://schemas.microsoft.com/office/drawing/2014/main" xmlns="" id="{DA8406B0-F753-4033-9213-9618E05D83E3}"/>
                </a:ext>
              </a:extLst>
            </p:cNvPr>
            <p:cNvSpPr txBox="1"/>
            <p:nvPr/>
          </p:nvSpPr>
          <p:spPr>
            <a:xfrm rot="16200000">
              <a:off x="124460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8" name="文本框 37">
              <a:extLst>
                <a:ext uri="{FF2B5EF4-FFF2-40B4-BE49-F238E27FC236}">
                  <a16:creationId xmlns:a16="http://schemas.microsoft.com/office/drawing/2014/main" xmlns="" id="{62290DC1-4C7F-4EB0-904F-827E94FD9BD0}"/>
                </a:ext>
              </a:extLst>
            </p:cNvPr>
            <p:cNvSpPr txBox="1"/>
            <p:nvPr/>
          </p:nvSpPr>
          <p:spPr>
            <a:xfrm rot="16200000">
              <a:off x="144561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9" name="文本框 38">
              <a:extLst>
                <a:ext uri="{FF2B5EF4-FFF2-40B4-BE49-F238E27FC236}">
                  <a16:creationId xmlns:a16="http://schemas.microsoft.com/office/drawing/2014/main" xmlns="" id="{43B5E402-74D9-44FD-9C7E-30E6A570CF71}"/>
                </a:ext>
              </a:extLst>
            </p:cNvPr>
            <p:cNvSpPr txBox="1"/>
            <p:nvPr/>
          </p:nvSpPr>
          <p:spPr>
            <a:xfrm rot="16200000">
              <a:off x="164662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0" name="文本框 39">
              <a:extLst>
                <a:ext uri="{FF2B5EF4-FFF2-40B4-BE49-F238E27FC236}">
                  <a16:creationId xmlns:a16="http://schemas.microsoft.com/office/drawing/2014/main" xmlns="" id="{E2714DFA-CAD4-4DAD-A237-3BD248D57F75}"/>
                </a:ext>
              </a:extLst>
            </p:cNvPr>
            <p:cNvSpPr txBox="1"/>
            <p:nvPr/>
          </p:nvSpPr>
          <p:spPr>
            <a:xfrm rot="16200000">
              <a:off x="184763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1" name="文本框 40">
              <a:extLst>
                <a:ext uri="{FF2B5EF4-FFF2-40B4-BE49-F238E27FC236}">
                  <a16:creationId xmlns:a16="http://schemas.microsoft.com/office/drawing/2014/main" xmlns="" id="{2DEA845F-28D2-4571-89DD-63859F32F1B9}"/>
                </a:ext>
              </a:extLst>
            </p:cNvPr>
            <p:cNvSpPr txBox="1"/>
            <p:nvPr/>
          </p:nvSpPr>
          <p:spPr>
            <a:xfrm rot="16200000">
              <a:off x="204864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2" name="文本框 41">
              <a:extLst>
                <a:ext uri="{FF2B5EF4-FFF2-40B4-BE49-F238E27FC236}">
                  <a16:creationId xmlns:a16="http://schemas.microsoft.com/office/drawing/2014/main" xmlns="" id="{3272DED3-2179-488B-B40A-92D3911B15C8}"/>
                </a:ext>
              </a:extLst>
            </p:cNvPr>
            <p:cNvSpPr txBox="1"/>
            <p:nvPr/>
          </p:nvSpPr>
          <p:spPr>
            <a:xfrm rot="16200000">
              <a:off x="124460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3" name="文本框 42">
              <a:extLst>
                <a:ext uri="{FF2B5EF4-FFF2-40B4-BE49-F238E27FC236}">
                  <a16:creationId xmlns:a16="http://schemas.microsoft.com/office/drawing/2014/main" xmlns="" id="{40F8F2CF-342F-43DA-A6EC-6649BFF58C29}"/>
                </a:ext>
              </a:extLst>
            </p:cNvPr>
            <p:cNvSpPr txBox="1"/>
            <p:nvPr/>
          </p:nvSpPr>
          <p:spPr>
            <a:xfrm rot="16200000">
              <a:off x="144561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4" name="文本框 43">
              <a:extLst>
                <a:ext uri="{FF2B5EF4-FFF2-40B4-BE49-F238E27FC236}">
                  <a16:creationId xmlns:a16="http://schemas.microsoft.com/office/drawing/2014/main" xmlns="" id="{06A395C1-5C8B-4A9E-BCBA-3C07A73441CE}"/>
                </a:ext>
              </a:extLst>
            </p:cNvPr>
            <p:cNvSpPr txBox="1"/>
            <p:nvPr/>
          </p:nvSpPr>
          <p:spPr>
            <a:xfrm rot="16200000">
              <a:off x="164662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5" name="文本框 44">
              <a:extLst>
                <a:ext uri="{FF2B5EF4-FFF2-40B4-BE49-F238E27FC236}">
                  <a16:creationId xmlns:a16="http://schemas.microsoft.com/office/drawing/2014/main" xmlns="" id="{12D87341-23CC-49EB-99A8-A0B54D87AA25}"/>
                </a:ext>
              </a:extLst>
            </p:cNvPr>
            <p:cNvSpPr txBox="1"/>
            <p:nvPr/>
          </p:nvSpPr>
          <p:spPr>
            <a:xfrm rot="16200000">
              <a:off x="184763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6" name="文本框 45">
              <a:extLst>
                <a:ext uri="{FF2B5EF4-FFF2-40B4-BE49-F238E27FC236}">
                  <a16:creationId xmlns:a16="http://schemas.microsoft.com/office/drawing/2014/main" xmlns="" id="{F62A9171-9676-4193-B4B3-BEB921A8AB08}"/>
                </a:ext>
              </a:extLst>
            </p:cNvPr>
            <p:cNvSpPr txBox="1"/>
            <p:nvPr/>
          </p:nvSpPr>
          <p:spPr>
            <a:xfrm rot="16200000">
              <a:off x="204864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grpSp>
      <p:sp>
        <p:nvSpPr>
          <p:cNvPr id="48" name="矩形 47">
            <a:extLst>
              <a:ext uri="{FF2B5EF4-FFF2-40B4-BE49-F238E27FC236}">
                <a16:creationId xmlns:a16="http://schemas.microsoft.com/office/drawing/2014/main" xmlns="" id="{943B70F9-2E5C-44BA-B887-B6CE684F57BE}"/>
              </a:ext>
            </a:extLst>
          </p:cNvPr>
          <p:cNvSpPr/>
          <p:nvPr/>
        </p:nvSpPr>
        <p:spPr>
          <a:xfrm>
            <a:off x="692690" y="1721792"/>
            <a:ext cx="10250780" cy="4401205"/>
          </a:xfrm>
          <a:prstGeom prst="rect">
            <a:avLst/>
          </a:prstGeom>
        </p:spPr>
        <p:txBody>
          <a:bodyPr wrap="square">
            <a:spAutoFit/>
          </a:bodyPr>
          <a:lstStyle/>
          <a:p>
            <a:r>
              <a:rPr lang="zh-CN" altLang="en-US" sz="2800" kern="0" dirty="0" smtClean="0">
                <a:solidFill>
                  <a:schemeClr val="bg1"/>
                </a:solidFill>
                <a:latin typeface="微软雅黑 Light" panose="020B0502040204020203" pitchFamily="34" charset="-122"/>
                <a:ea typeface="微软雅黑 Light" panose="020B0502040204020203" pitchFamily="34" charset="-122"/>
                <a:cs typeface="Arial Unicode MS" pitchFamily="34" charset="-122"/>
              </a:rPr>
              <a:t>七</a:t>
            </a:r>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里香自动化餐厅以学校两列列车为基础，改造列车内部，火车车厢外侧架一平台放置自动化三明治机，内侧增加独立桌椅，及传送带，以用于自助式火锅。两节车厢之间，架起于略低于车厢的平台，铺以木制间隔地板，放置桌椅，阳伞，顾客可以走动至火车车厢外置传送带拿取食材 。地铁车厢也具有外置回转传送带，考虑地铁车厢视野及车宽因素，将安排对坐式四人桌座，安静舒适，适宜好友聚餐。车厢内侧设置分层式回转传送带方便取餐。所有与食品接触的材料均为食品级材料制作，安全卫生。车厢内会恒温</a:t>
            </a:r>
            <a:r>
              <a:rPr lang="en-US" altLang="zh-CN"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25°</a:t>
            </a:r>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保证舒适性。餐厅为</a:t>
            </a:r>
            <a:r>
              <a:rPr lang="en-US" altLang="zh-CN"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24</a:t>
            </a:r>
            <a:r>
              <a:rPr lang="zh-CN" altLang="en-US" sz="28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小时餐厅，方便夜晚自习同学解决夜宵。</a:t>
            </a:r>
          </a:p>
        </p:txBody>
      </p:sp>
    </p:spTree>
    <p:extLst>
      <p:ext uri="{BB962C8B-B14F-4D97-AF65-F5344CB8AC3E}">
        <p14:creationId xmlns:p14="http://schemas.microsoft.com/office/powerpoint/2010/main" val="2726557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 id="{B92DD88F-B934-4618-8C8A-128925331A7A}"/>
              </a:ext>
            </a:extLst>
          </p:cNvPr>
          <p:cNvGrpSpPr/>
          <p:nvPr/>
        </p:nvGrpSpPr>
        <p:grpSpPr>
          <a:xfrm rot="16200000">
            <a:off x="10643476" y="1441297"/>
            <a:ext cx="2040539" cy="491140"/>
            <a:chOff x="3784601" y="5778500"/>
            <a:chExt cx="2040539" cy="491140"/>
          </a:xfrm>
        </p:grpSpPr>
        <p:sp>
          <p:nvSpPr>
            <p:cNvPr id="6" name="椭圆 5">
              <a:extLst>
                <a:ext uri="{FF2B5EF4-FFF2-40B4-BE49-F238E27FC236}">
                  <a16:creationId xmlns:a16="http://schemas.microsoft.com/office/drawing/2014/main" xmlns="" id="{0EB4E821-EF2D-4703-9086-5DCB3261A3B4}"/>
                </a:ext>
              </a:extLst>
            </p:cNvPr>
            <p:cNvSpPr/>
            <p:nvPr/>
          </p:nvSpPr>
          <p:spPr>
            <a:xfrm>
              <a:off x="3784601" y="5778501"/>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F5C9C7CF-DD68-4739-9377-E4281D7A593D}"/>
                </a:ext>
              </a:extLst>
            </p:cNvPr>
            <p:cNvSpPr/>
            <p:nvPr/>
          </p:nvSpPr>
          <p:spPr>
            <a:xfrm>
              <a:off x="400356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xmlns="" id="{769501CC-4126-46C3-84BA-97D9E70AB5E7}"/>
                </a:ext>
              </a:extLst>
            </p:cNvPr>
            <p:cNvSpPr/>
            <p:nvPr/>
          </p:nvSpPr>
          <p:spPr>
            <a:xfrm>
              <a:off x="4222531"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xmlns="" id="{1E371911-72A1-4322-99CF-F0F59DD95DA8}"/>
                </a:ext>
              </a:extLst>
            </p:cNvPr>
            <p:cNvSpPr/>
            <p:nvPr/>
          </p:nvSpPr>
          <p:spPr>
            <a:xfrm>
              <a:off x="444149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xmlns="" id="{789F1CC8-8C16-4958-869D-F7BC300E33CF}"/>
                </a:ext>
              </a:extLst>
            </p:cNvPr>
            <p:cNvSpPr/>
            <p:nvPr/>
          </p:nvSpPr>
          <p:spPr>
            <a:xfrm>
              <a:off x="4660462"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xmlns="" id="{AAC28583-A7E4-4651-B15D-62ECC57F42F9}"/>
                </a:ext>
              </a:extLst>
            </p:cNvPr>
            <p:cNvSpPr/>
            <p:nvPr/>
          </p:nvSpPr>
          <p:spPr>
            <a:xfrm>
              <a:off x="487942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xmlns="" id="{1EB5BB19-688A-4D70-AB85-0AFE2535F9E3}"/>
                </a:ext>
              </a:extLst>
            </p:cNvPr>
            <p:cNvSpPr/>
            <p:nvPr/>
          </p:nvSpPr>
          <p:spPr>
            <a:xfrm>
              <a:off x="5098393"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89F67DD5-6023-4CE9-B397-32D70B8BFF21}"/>
                </a:ext>
              </a:extLst>
            </p:cNvPr>
            <p:cNvSpPr/>
            <p:nvPr/>
          </p:nvSpPr>
          <p:spPr>
            <a:xfrm>
              <a:off x="531735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xmlns="" id="{B576578C-85B0-481F-A75F-55C185137122}"/>
                </a:ext>
              </a:extLst>
            </p:cNvPr>
            <p:cNvSpPr/>
            <p:nvPr/>
          </p:nvSpPr>
          <p:spPr>
            <a:xfrm>
              <a:off x="5536324"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A4242806-C788-465B-8EF5-6165D9796E03}"/>
                </a:ext>
              </a:extLst>
            </p:cNvPr>
            <p:cNvSpPr/>
            <p:nvPr/>
          </p:nvSpPr>
          <p:spPr>
            <a:xfrm>
              <a:off x="5755290"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xmlns="" id="{4B0837BD-9B91-47B7-BA9E-20AF6A644FFD}"/>
                </a:ext>
              </a:extLst>
            </p:cNvPr>
            <p:cNvSpPr/>
            <p:nvPr/>
          </p:nvSpPr>
          <p:spPr>
            <a:xfrm>
              <a:off x="4222531"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xmlns="" id="{7CC9FF5A-6CDA-41D1-A477-5E35B8288622}"/>
                </a:ext>
              </a:extLst>
            </p:cNvPr>
            <p:cNvSpPr/>
            <p:nvPr/>
          </p:nvSpPr>
          <p:spPr>
            <a:xfrm>
              <a:off x="4441496"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xmlns="" id="{8A960C90-7686-4EA6-B656-3C094DD6CCEE}"/>
                </a:ext>
              </a:extLst>
            </p:cNvPr>
            <p:cNvSpPr/>
            <p:nvPr/>
          </p:nvSpPr>
          <p:spPr>
            <a:xfrm>
              <a:off x="4660462"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xmlns="" id="{6302BC00-AD91-4D07-A09C-636623E50F49}"/>
                </a:ext>
              </a:extLst>
            </p:cNvPr>
            <p:cNvSpPr/>
            <p:nvPr/>
          </p:nvSpPr>
          <p:spPr>
            <a:xfrm>
              <a:off x="487942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xmlns="" id="{0A28703E-29E9-4C35-9558-A594892067E6}"/>
                </a:ext>
              </a:extLst>
            </p:cNvPr>
            <p:cNvSpPr/>
            <p:nvPr/>
          </p:nvSpPr>
          <p:spPr>
            <a:xfrm>
              <a:off x="5098393"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xmlns="" id="{BE054403-5AC3-47AC-B215-21D5E8050198}"/>
                </a:ext>
              </a:extLst>
            </p:cNvPr>
            <p:cNvSpPr/>
            <p:nvPr/>
          </p:nvSpPr>
          <p:spPr>
            <a:xfrm>
              <a:off x="531735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xmlns="" id="{D3A171C4-1702-45FB-8450-FD95CDAF25A3}"/>
                </a:ext>
              </a:extLst>
            </p:cNvPr>
            <p:cNvSpPr/>
            <p:nvPr/>
          </p:nvSpPr>
          <p:spPr>
            <a:xfrm>
              <a:off x="5536324"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xmlns="" id="{249B28B2-BD71-4D27-B806-E30F73A1CE62}"/>
                </a:ext>
              </a:extLst>
            </p:cNvPr>
            <p:cNvSpPr/>
            <p:nvPr/>
          </p:nvSpPr>
          <p:spPr>
            <a:xfrm>
              <a:off x="5755290"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xmlns="" id="{24E83E20-CDCF-417A-8D93-80D888DA906C}"/>
                </a:ext>
              </a:extLst>
            </p:cNvPr>
            <p:cNvSpPr/>
            <p:nvPr/>
          </p:nvSpPr>
          <p:spPr>
            <a:xfrm>
              <a:off x="4660462"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xmlns="" id="{7627CBF7-3EF7-4631-B4C1-F7C85E2465DB}"/>
                </a:ext>
              </a:extLst>
            </p:cNvPr>
            <p:cNvSpPr/>
            <p:nvPr/>
          </p:nvSpPr>
          <p:spPr>
            <a:xfrm>
              <a:off x="487942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xmlns="" id="{5AE0C770-C939-4627-8C61-D45CEC40ED4E}"/>
                </a:ext>
              </a:extLst>
            </p:cNvPr>
            <p:cNvSpPr/>
            <p:nvPr/>
          </p:nvSpPr>
          <p:spPr>
            <a:xfrm>
              <a:off x="5098393"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xmlns="" id="{F6B50B7D-14ED-4012-8D9F-A669EB911011}"/>
                </a:ext>
              </a:extLst>
            </p:cNvPr>
            <p:cNvSpPr/>
            <p:nvPr/>
          </p:nvSpPr>
          <p:spPr>
            <a:xfrm>
              <a:off x="531735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xmlns="" id="{D1959860-A940-4A32-987F-1A15DE229FB3}"/>
                </a:ext>
              </a:extLst>
            </p:cNvPr>
            <p:cNvSpPr/>
            <p:nvPr/>
          </p:nvSpPr>
          <p:spPr>
            <a:xfrm>
              <a:off x="5536324"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xmlns="" id="{5FAC8E9A-4DF8-4A81-BF4D-8971E27CC37D}"/>
                </a:ext>
              </a:extLst>
            </p:cNvPr>
            <p:cNvSpPr/>
            <p:nvPr/>
          </p:nvSpPr>
          <p:spPr>
            <a:xfrm>
              <a:off x="5755290"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a:extLst>
              <a:ext uri="{FF2B5EF4-FFF2-40B4-BE49-F238E27FC236}">
                <a16:creationId xmlns:a16="http://schemas.microsoft.com/office/drawing/2014/main" xmlns="" id="{A17B3AB3-6AAE-44F8-A866-C3212EA98DE8}"/>
              </a:ext>
            </a:extLst>
          </p:cNvPr>
          <p:cNvSpPr txBox="1"/>
          <p:nvPr/>
        </p:nvSpPr>
        <p:spPr>
          <a:xfrm>
            <a:off x="730578" y="320784"/>
            <a:ext cx="4238661" cy="3170099"/>
          </a:xfrm>
          <a:prstGeom prst="rect">
            <a:avLst/>
          </a:prstGeom>
          <a:noFill/>
        </p:spPr>
        <p:txBody>
          <a:bodyPr wrap="none" rtlCol="0">
            <a:spAutoFit/>
          </a:bodyPr>
          <a:lstStyle/>
          <a:p>
            <a:r>
              <a:rPr lang="en-US" altLang="zh-CN" sz="20000" dirty="0">
                <a:solidFill>
                  <a:srgbClr val="1BDC77"/>
                </a:solidFill>
                <a:latin typeface="Impact" panose="020B0806030902050204" pitchFamily="34" charset="0"/>
                <a:ea typeface="微软雅黑" panose="020B0503020204020204" pitchFamily="34" charset="-122"/>
              </a:rPr>
              <a:t>One</a:t>
            </a:r>
            <a:endParaRPr lang="zh-CN" altLang="en-US" sz="20000" dirty="0">
              <a:solidFill>
                <a:srgbClr val="1BDC77"/>
              </a:solidFill>
              <a:latin typeface="Impact" panose="020B0806030902050204" pitchFamily="34" charset="0"/>
              <a:ea typeface="微软雅黑" panose="020B0503020204020204" pitchFamily="34" charset="-122"/>
            </a:endParaRPr>
          </a:p>
        </p:txBody>
      </p:sp>
      <p:grpSp>
        <p:nvGrpSpPr>
          <p:cNvPr id="31" name="组合 30">
            <a:extLst>
              <a:ext uri="{FF2B5EF4-FFF2-40B4-BE49-F238E27FC236}">
                <a16:creationId xmlns:a16="http://schemas.microsoft.com/office/drawing/2014/main" xmlns="" id="{F6730F76-425E-40BC-8FC1-E72D989A1ED5}"/>
              </a:ext>
            </a:extLst>
          </p:cNvPr>
          <p:cNvGrpSpPr/>
          <p:nvPr/>
        </p:nvGrpSpPr>
        <p:grpSpPr>
          <a:xfrm>
            <a:off x="10730745" y="6030945"/>
            <a:ext cx="1178571" cy="557793"/>
            <a:chOff x="1180732" y="6430441"/>
            <a:chExt cx="1178571" cy="557793"/>
          </a:xfrm>
        </p:grpSpPr>
        <p:sp>
          <p:nvSpPr>
            <p:cNvPr id="32" name="文本框 31">
              <a:extLst>
                <a:ext uri="{FF2B5EF4-FFF2-40B4-BE49-F238E27FC236}">
                  <a16:creationId xmlns:a16="http://schemas.microsoft.com/office/drawing/2014/main" xmlns="" id="{AC1B0D78-7CC3-447E-A805-4D456853E1E5}"/>
                </a:ext>
              </a:extLst>
            </p:cNvPr>
            <p:cNvSpPr txBox="1"/>
            <p:nvPr/>
          </p:nvSpPr>
          <p:spPr>
            <a:xfrm rot="16200000">
              <a:off x="1239402" y="6371771"/>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3" name="文本框 32">
              <a:extLst>
                <a:ext uri="{FF2B5EF4-FFF2-40B4-BE49-F238E27FC236}">
                  <a16:creationId xmlns:a16="http://schemas.microsoft.com/office/drawing/2014/main" xmlns="" id="{F1FE4379-51E3-4618-B94F-0B8D1C7D515F}"/>
                </a:ext>
              </a:extLst>
            </p:cNvPr>
            <p:cNvSpPr txBox="1"/>
            <p:nvPr/>
          </p:nvSpPr>
          <p:spPr>
            <a:xfrm rot="16200000">
              <a:off x="1445610"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4" name="文本框 33">
              <a:extLst>
                <a:ext uri="{FF2B5EF4-FFF2-40B4-BE49-F238E27FC236}">
                  <a16:creationId xmlns:a16="http://schemas.microsoft.com/office/drawing/2014/main" xmlns="" id="{73583B1C-7C86-48FA-AF6C-31BCD4B26F46}"/>
                </a:ext>
              </a:extLst>
            </p:cNvPr>
            <p:cNvSpPr txBox="1"/>
            <p:nvPr/>
          </p:nvSpPr>
          <p:spPr>
            <a:xfrm rot="16200000">
              <a:off x="164662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5" name="文本框 34">
              <a:extLst>
                <a:ext uri="{FF2B5EF4-FFF2-40B4-BE49-F238E27FC236}">
                  <a16:creationId xmlns:a16="http://schemas.microsoft.com/office/drawing/2014/main" xmlns="" id="{783AAB18-935F-4D51-8895-387633651B0E}"/>
                </a:ext>
              </a:extLst>
            </p:cNvPr>
            <p:cNvSpPr txBox="1"/>
            <p:nvPr/>
          </p:nvSpPr>
          <p:spPr>
            <a:xfrm rot="16200000">
              <a:off x="184763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6" name="文本框 35">
              <a:extLst>
                <a:ext uri="{FF2B5EF4-FFF2-40B4-BE49-F238E27FC236}">
                  <a16:creationId xmlns:a16="http://schemas.microsoft.com/office/drawing/2014/main" xmlns="" id="{6ECEC67D-88E2-4322-94EA-0834DCAFFB2B}"/>
                </a:ext>
              </a:extLst>
            </p:cNvPr>
            <p:cNvSpPr txBox="1"/>
            <p:nvPr/>
          </p:nvSpPr>
          <p:spPr>
            <a:xfrm rot="16200000">
              <a:off x="204864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7" name="文本框 36">
              <a:extLst>
                <a:ext uri="{FF2B5EF4-FFF2-40B4-BE49-F238E27FC236}">
                  <a16:creationId xmlns:a16="http://schemas.microsoft.com/office/drawing/2014/main" xmlns="" id="{DA8406B0-F753-4033-9213-9618E05D83E3}"/>
                </a:ext>
              </a:extLst>
            </p:cNvPr>
            <p:cNvSpPr txBox="1"/>
            <p:nvPr/>
          </p:nvSpPr>
          <p:spPr>
            <a:xfrm rot="16200000">
              <a:off x="124460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8" name="文本框 37">
              <a:extLst>
                <a:ext uri="{FF2B5EF4-FFF2-40B4-BE49-F238E27FC236}">
                  <a16:creationId xmlns:a16="http://schemas.microsoft.com/office/drawing/2014/main" xmlns="" id="{62290DC1-4C7F-4EB0-904F-827E94FD9BD0}"/>
                </a:ext>
              </a:extLst>
            </p:cNvPr>
            <p:cNvSpPr txBox="1"/>
            <p:nvPr/>
          </p:nvSpPr>
          <p:spPr>
            <a:xfrm rot="16200000">
              <a:off x="144561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9" name="文本框 38">
              <a:extLst>
                <a:ext uri="{FF2B5EF4-FFF2-40B4-BE49-F238E27FC236}">
                  <a16:creationId xmlns:a16="http://schemas.microsoft.com/office/drawing/2014/main" xmlns="" id="{43B5E402-74D9-44FD-9C7E-30E6A570CF71}"/>
                </a:ext>
              </a:extLst>
            </p:cNvPr>
            <p:cNvSpPr txBox="1"/>
            <p:nvPr/>
          </p:nvSpPr>
          <p:spPr>
            <a:xfrm rot="16200000">
              <a:off x="164662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0" name="文本框 39">
              <a:extLst>
                <a:ext uri="{FF2B5EF4-FFF2-40B4-BE49-F238E27FC236}">
                  <a16:creationId xmlns:a16="http://schemas.microsoft.com/office/drawing/2014/main" xmlns="" id="{E2714DFA-CAD4-4DAD-A237-3BD248D57F75}"/>
                </a:ext>
              </a:extLst>
            </p:cNvPr>
            <p:cNvSpPr txBox="1"/>
            <p:nvPr/>
          </p:nvSpPr>
          <p:spPr>
            <a:xfrm rot="16200000">
              <a:off x="184763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1" name="文本框 40">
              <a:extLst>
                <a:ext uri="{FF2B5EF4-FFF2-40B4-BE49-F238E27FC236}">
                  <a16:creationId xmlns:a16="http://schemas.microsoft.com/office/drawing/2014/main" xmlns="" id="{2DEA845F-28D2-4571-89DD-63859F32F1B9}"/>
                </a:ext>
              </a:extLst>
            </p:cNvPr>
            <p:cNvSpPr txBox="1"/>
            <p:nvPr/>
          </p:nvSpPr>
          <p:spPr>
            <a:xfrm rot="16200000">
              <a:off x="204864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2" name="文本框 41">
              <a:extLst>
                <a:ext uri="{FF2B5EF4-FFF2-40B4-BE49-F238E27FC236}">
                  <a16:creationId xmlns:a16="http://schemas.microsoft.com/office/drawing/2014/main" xmlns="" id="{3272DED3-2179-488B-B40A-92D3911B15C8}"/>
                </a:ext>
              </a:extLst>
            </p:cNvPr>
            <p:cNvSpPr txBox="1"/>
            <p:nvPr/>
          </p:nvSpPr>
          <p:spPr>
            <a:xfrm rot="16200000">
              <a:off x="124460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3" name="文本框 42">
              <a:extLst>
                <a:ext uri="{FF2B5EF4-FFF2-40B4-BE49-F238E27FC236}">
                  <a16:creationId xmlns:a16="http://schemas.microsoft.com/office/drawing/2014/main" xmlns="" id="{40F8F2CF-342F-43DA-A6EC-6649BFF58C29}"/>
                </a:ext>
              </a:extLst>
            </p:cNvPr>
            <p:cNvSpPr txBox="1"/>
            <p:nvPr/>
          </p:nvSpPr>
          <p:spPr>
            <a:xfrm rot="16200000">
              <a:off x="144561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4" name="文本框 43">
              <a:extLst>
                <a:ext uri="{FF2B5EF4-FFF2-40B4-BE49-F238E27FC236}">
                  <a16:creationId xmlns:a16="http://schemas.microsoft.com/office/drawing/2014/main" xmlns="" id="{06A395C1-5C8B-4A9E-BCBA-3C07A73441CE}"/>
                </a:ext>
              </a:extLst>
            </p:cNvPr>
            <p:cNvSpPr txBox="1"/>
            <p:nvPr/>
          </p:nvSpPr>
          <p:spPr>
            <a:xfrm rot="16200000">
              <a:off x="164662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5" name="文本框 44">
              <a:extLst>
                <a:ext uri="{FF2B5EF4-FFF2-40B4-BE49-F238E27FC236}">
                  <a16:creationId xmlns:a16="http://schemas.microsoft.com/office/drawing/2014/main" xmlns="" id="{12D87341-23CC-49EB-99A8-A0B54D87AA25}"/>
                </a:ext>
              </a:extLst>
            </p:cNvPr>
            <p:cNvSpPr txBox="1"/>
            <p:nvPr/>
          </p:nvSpPr>
          <p:spPr>
            <a:xfrm rot="16200000">
              <a:off x="184763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6" name="文本框 45">
              <a:extLst>
                <a:ext uri="{FF2B5EF4-FFF2-40B4-BE49-F238E27FC236}">
                  <a16:creationId xmlns:a16="http://schemas.microsoft.com/office/drawing/2014/main" xmlns="" id="{F62A9171-9676-4193-B4B3-BEB921A8AB08}"/>
                </a:ext>
              </a:extLst>
            </p:cNvPr>
            <p:cNvSpPr txBox="1"/>
            <p:nvPr/>
          </p:nvSpPr>
          <p:spPr>
            <a:xfrm rot="16200000">
              <a:off x="204864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grpSp>
      <p:sp>
        <p:nvSpPr>
          <p:cNvPr id="48" name="矩形 47">
            <a:extLst>
              <a:ext uri="{FF2B5EF4-FFF2-40B4-BE49-F238E27FC236}">
                <a16:creationId xmlns:a16="http://schemas.microsoft.com/office/drawing/2014/main" xmlns="" id="{943B70F9-2E5C-44BA-B887-B6CE684F57BE}"/>
              </a:ext>
            </a:extLst>
          </p:cNvPr>
          <p:cNvSpPr/>
          <p:nvPr/>
        </p:nvSpPr>
        <p:spPr>
          <a:xfrm>
            <a:off x="730578" y="4184369"/>
            <a:ext cx="5721022" cy="1569660"/>
          </a:xfrm>
          <a:prstGeom prst="rect">
            <a:avLst/>
          </a:prstGeom>
        </p:spPr>
        <p:txBody>
          <a:bodyPr wrap="square">
            <a:spAutoFit/>
          </a:bodyPr>
          <a:lstStyle/>
          <a:p>
            <a:r>
              <a:rPr lang="zh-CN" altLang="zh-CN" sz="9600" b="1" dirty="0">
                <a:solidFill>
                  <a:schemeClr val="bg1"/>
                </a:solidFill>
              </a:rPr>
              <a:t>项目简介</a:t>
            </a:r>
          </a:p>
        </p:txBody>
      </p:sp>
      <p:sp>
        <p:nvSpPr>
          <p:cNvPr id="3" name="TextBox 2"/>
          <p:cNvSpPr txBox="1"/>
          <p:nvPr/>
        </p:nvSpPr>
        <p:spPr>
          <a:xfrm>
            <a:off x="5628288" y="320784"/>
            <a:ext cx="5789889" cy="5632311"/>
          </a:xfrm>
          <a:prstGeom prst="rect">
            <a:avLst/>
          </a:prstGeom>
          <a:noFill/>
        </p:spPr>
        <p:txBody>
          <a:bodyPr wrap="square" rtlCol="0">
            <a:spAutoFit/>
          </a:bodyPr>
          <a:lstStyle/>
          <a:p>
            <a:r>
              <a:rPr lang="en-US" altLang="zh-CN" sz="2400" dirty="0">
                <a:solidFill>
                  <a:schemeClr val="bg1"/>
                </a:solidFill>
                <a:latin typeface="幼圆" pitchFamily="49" charset="-122"/>
                <a:ea typeface="幼圆" pitchFamily="49" charset="-122"/>
              </a:rPr>
              <a:t> </a:t>
            </a:r>
            <a:r>
              <a:rPr lang="en-US" altLang="zh-CN" sz="2400" dirty="0" smtClean="0">
                <a:solidFill>
                  <a:schemeClr val="bg1"/>
                </a:solidFill>
                <a:latin typeface="幼圆" pitchFamily="49" charset="-122"/>
                <a:ea typeface="幼圆" pitchFamily="49" charset="-122"/>
              </a:rPr>
              <a:t>   </a:t>
            </a:r>
            <a:r>
              <a:rPr lang="zh-CN" altLang="zh-CN" sz="2400" dirty="0" smtClean="0">
                <a:solidFill>
                  <a:schemeClr val="bg1"/>
                </a:solidFill>
                <a:latin typeface="幼圆" pitchFamily="49" charset="-122"/>
                <a:ea typeface="幼圆" pitchFamily="49" charset="-122"/>
              </a:rPr>
              <a:t>本</a:t>
            </a:r>
            <a:r>
              <a:rPr lang="zh-CN" altLang="zh-CN" sz="2400" dirty="0">
                <a:solidFill>
                  <a:schemeClr val="bg1"/>
                </a:solidFill>
                <a:latin typeface="幼圆" pitchFamily="49" charset="-122"/>
                <a:ea typeface="幼圆" pitchFamily="49" charset="-122"/>
              </a:rPr>
              <a:t>项目主要利用火车车厢，对其内部进行装修和改造，使其成为一个自动化食堂。我们实地探究了运用自动化手段制作不同种类菜品的可能性。研究发现，赛百味三明治，自助式火锅，回转寿司这些菜品的制作具有流程化，工序化，简单重复等特点，完全可利用自动化手段代替人力。因此我们决定改造列车、火车车厢一侧为用餐和休息的区域，另外一侧撤掉列车座椅并安装餐品回转传送带，以便菜品供师生用餐时自取。轻轨车厢的车头将改为库房和自动化餐食准备区，轻轨车厢后段将改为自动化厨房，运用机械手段制作菜品。两节车厢之间的区域我们将铺设为平台，摆上座椅</a:t>
            </a:r>
            <a:r>
              <a:rPr lang="zh-CN" altLang="zh-CN" sz="2400" dirty="0" smtClean="0">
                <a:solidFill>
                  <a:schemeClr val="bg1"/>
                </a:solidFill>
                <a:latin typeface="幼圆" pitchFamily="49" charset="-122"/>
                <a:ea typeface="幼圆" pitchFamily="49" charset="-122"/>
              </a:rPr>
              <a:t>阳伞</a:t>
            </a:r>
            <a:r>
              <a:rPr lang="zh-CN" altLang="en-US" sz="2400" dirty="0" smtClean="0">
                <a:solidFill>
                  <a:schemeClr val="bg1"/>
                </a:solidFill>
                <a:latin typeface="幼圆" pitchFamily="49" charset="-122"/>
                <a:ea typeface="幼圆" pitchFamily="49" charset="-122"/>
              </a:rPr>
              <a:t>。</a:t>
            </a:r>
            <a:endParaRPr lang="zh-CN" altLang="en-US" sz="2000" dirty="0">
              <a:solidFill>
                <a:schemeClr val="bg1"/>
              </a:solidFill>
              <a:latin typeface="幼圆" pitchFamily="49" charset="-122"/>
              <a:ea typeface="幼圆" pitchFamily="49" charset="-122"/>
            </a:endParaRPr>
          </a:p>
        </p:txBody>
      </p:sp>
    </p:spTree>
    <p:extLst>
      <p:ext uri="{BB962C8B-B14F-4D97-AF65-F5344CB8AC3E}">
        <p14:creationId xmlns:p14="http://schemas.microsoft.com/office/powerpoint/2010/main" val="3397219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 id="{B92DD88F-B934-4618-8C8A-128925331A7A}"/>
              </a:ext>
            </a:extLst>
          </p:cNvPr>
          <p:cNvGrpSpPr/>
          <p:nvPr/>
        </p:nvGrpSpPr>
        <p:grpSpPr>
          <a:xfrm rot="16200000">
            <a:off x="10671535" y="1187406"/>
            <a:ext cx="2040539" cy="491140"/>
            <a:chOff x="3784601" y="5778500"/>
            <a:chExt cx="2040539" cy="491140"/>
          </a:xfrm>
        </p:grpSpPr>
        <p:sp>
          <p:nvSpPr>
            <p:cNvPr id="6" name="椭圆 5">
              <a:extLst>
                <a:ext uri="{FF2B5EF4-FFF2-40B4-BE49-F238E27FC236}">
                  <a16:creationId xmlns:a16="http://schemas.microsoft.com/office/drawing/2014/main" xmlns="" id="{0EB4E821-EF2D-4703-9086-5DCB3261A3B4}"/>
                </a:ext>
              </a:extLst>
            </p:cNvPr>
            <p:cNvSpPr/>
            <p:nvPr/>
          </p:nvSpPr>
          <p:spPr>
            <a:xfrm>
              <a:off x="3784601" y="5778501"/>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F5C9C7CF-DD68-4739-9377-E4281D7A593D}"/>
                </a:ext>
              </a:extLst>
            </p:cNvPr>
            <p:cNvSpPr/>
            <p:nvPr/>
          </p:nvSpPr>
          <p:spPr>
            <a:xfrm>
              <a:off x="400356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xmlns="" id="{769501CC-4126-46C3-84BA-97D9E70AB5E7}"/>
                </a:ext>
              </a:extLst>
            </p:cNvPr>
            <p:cNvSpPr/>
            <p:nvPr/>
          </p:nvSpPr>
          <p:spPr>
            <a:xfrm>
              <a:off x="4222531"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xmlns="" id="{1E371911-72A1-4322-99CF-F0F59DD95DA8}"/>
                </a:ext>
              </a:extLst>
            </p:cNvPr>
            <p:cNvSpPr/>
            <p:nvPr/>
          </p:nvSpPr>
          <p:spPr>
            <a:xfrm>
              <a:off x="444149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xmlns="" id="{789F1CC8-8C16-4958-869D-F7BC300E33CF}"/>
                </a:ext>
              </a:extLst>
            </p:cNvPr>
            <p:cNvSpPr/>
            <p:nvPr/>
          </p:nvSpPr>
          <p:spPr>
            <a:xfrm>
              <a:off x="4660462"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xmlns="" id="{AAC28583-A7E4-4651-B15D-62ECC57F42F9}"/>
                </a:ext>
              </a:extLst>
            </p:cNvPr>
            <p:cNvSpPr/>
            <p:nvPr/>
          </p:nvSpPr>
          <p:spPr>
            <a:xfrm>
              <a:off x="487942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xmlns="" id="{1EB5BB19-688A-4D70-AB85-0AFE2535F9E3}"/>
                </a:ext>
              </a:extLst>
            </p:cNvPr>
            <p:cNvSpPr/>
            <p:nvPr/>
          </p:nvSpPr>
          <p:spPr>
            <a:xfrm>
              <a:off x="5098393"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89F67DD5-6023-4CE9-B397-32D70B8BFF21}"/>
                </a:ext>
              </a:extLst>
            </p:cNvPr>
            <p:cNvSpPr/>
            <p:nvPr/>
          </p:nvSpPr>
          <p:spPr>
            <a:xfrm>
              <a:off x="531735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xmlns="" id="{B576578C-85B0-481F-A75F-55C185137122}"/>
                </a:ext>
              </a:extLst>
            </p:cNvPr>
            <p:cNvSpPr/>
            <p:nvPr/>
          </p:nvSpPr>
          <p:spPr>
            <a:xfrm>
              <a:off x="5536324"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A4242806-C788-465B-8EF5-6165D9796E03}"/>
                </a:ext>
              </a:extLst>
            </p:cNvPr>
            <p:cNvSpPr/>
            <p:nvPr/>
          </p:nvSpPr>
          <p:spPr>
            <a:xfrm>
              <a:off x="5755290"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xmlns="" id="{4B0837BD-9B91-47B7-BA9E-20AF6A644FFD}"/>
                </a:ext>
              </a:extLst>
            </p:cNvPr>
            <p:cNvSpPr/>
            <p:nvPr/>
          </p:nvSpPr>
          <p:spPr>
            <a:xfrm>
              <a:off x="4222531"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xmlns="" id="{7CC9FF5A-6CDA-41D1-A477-5E35B8288622}"/>
                </a:ext>
              </a:extLst>
            </p:cNvPr>
            <p:cNvSpPr/>
            <p:nvPr/>
          </p:nvSpPr>
          <p:spPr>
            <a:xfrm>
              <a:off x="4441496"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xmlns="" id="{8A960C90-7686-4EA6-B656-3C094DD6CCEE}"/>
                </a:ext>
              </a:extLst>
            </p:cNvPr>
            <p:cNvSpPr/>
            <p:nvPr/>
          </p:nvSpPr>
          <p:spPr>
            <a:xfrm>
              <a:off x="4660462"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xmlns="" id="{6302BC00-AD91-4D07-A09C-636623E50F49}"/>
                </a:ext>
              </a:extLst>
            </p:cNvPr>
            <p:cNvSpPr/>
            <p:nvPr/>
          </p:nvSpPr>
          <p:spPr>
            <a:xfrm>
              <a:off x="487942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xmlns="" id="{0A28703E-29E9-4C35-9558-A594892067E6}"/>
                </a:ext>
              </a:extLst>
            </p:cNvPr>
            <p:cNvSpPr/>
            <p:nvPr/>
          </p:nvSpPr>
          <p:spPr>
            <a:xfrm>
              <a:off x="5098393"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xmlns="" id="{BE054403-5AC3-47AC-B215-21D5E8050198}"/>
                </a:ext>
              </a:extLst>
            </p:cNvPr>
            <p:cNvSpPr/>
            <p:nvPr/>
          </p:nvSpPr>
          <p:spPr>
            <a:xfrm>
              <a:off x="531735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xmlns="" id="{D3A171C4-1702-45FB-8450-FD95CDAF25A3}"/>
                </a:ext>
              </a:extLst>
            </p:cNvPr>
            <p:cNvSpPr/>
            <p:nvPr/>
          </p:nvSpPr>
          <p:spPr>
            <a:xfrm>
              <a:off x="5536324"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xmlns="" id="{249B28B2-BD71-4D27-B806-E30F73A1CE62}"/>
                </a:ext>
              </a:extLst>
            </p:cNvPr>
            <p:cNvSpPr/>
            <p:nvPr/>
          </p:nvSpPr>
          <p:spPr>
            <a:xfrm>
              <a:off x="5755290"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xmlns="" id="{24E83E20-CDCF-417A-8D93-80D888DA906C}"/>
                </a:ext>
              </a:extLst>
            </p:cNvPr>
            <p:cNvSpPr/>
            <p:nvPr/>
          </p:nvSpPr>
          <p:spPr>
            <a:xfrm>
              <a:off x="4660462"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xmlns="" id="{7627CBF7-3EF7-4631-B4C1-F7C85E2465DB}"/>
                </a:ext>
              </a:extLst>
            </p:cNvPr>
            <p:cNvSpPr/>
            <p:nvPr/>
          </p:nvSpPr>
          <p:spPr>
            <a:xfrm>
              <a:off x="487942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xmlns="" id="{5AE0C770-C939-4627-8C61-D45CEC40ED4E}"/>
                </a:ext>
              </a:extLst>
            </p:cNvPr>
            <p:cNvSpPr/>
            <p:nvPr/>
          </p:nvSpPr>
          <p:spPr>
            <a:xfrm>
              <a:off x="5098393"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xmlns="" id="{F6B50B7D-14ED-4012-8D9F-A669EB911011}"/>
                </a:ext>
              </a:extLst>
            </p:cNvPr>
            <p:cNvSpPr/>
            <p:nvPr/>
          </p:nvSpPr>
          <p:spPr>
            <a:xfrm>
              <a:off x="531735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xmlns="" id="{D1959860-A940-4A32-987F-1A15DE229FB3}"/>
                </a:ext>
              </a:extLst>
            </p:cNvPr>
            <p:cNvSpPr/>
            <p:nvPr/>
          </p:nvSpPr>
          <p:spPr>
            <a:xfrm>
              <a:off x="5536324"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xmlns="" id="{5FAC8E9A-4DF8-4A81-BF4D-8971E27CC37D}"/>
                </a:ext>
              </a:extLst>
            </p:cNvPr>
            <p:cNvSpPr/>
            <p:nvPr/>
          </p:nvSpPr>
          <p:spPr>
            <a:xfrm>
              <a:off x="5755290"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a:extLst>
              <a:ext uri="{FF2B5EF4-FFF2-40B4-BE49-F238E27FC236}">
                <a16:creationId xmlns:a16="http://schemas.microsoft.com/office/drawing/2014/main" xmlns="" id="{A17B3AB3-6AAE-44F8-A866-C3212EA98DE8}"/>
              </a:ext>
            </a:extLst>
          </p:cNvPr>
          <p:cNvSpPr txBox="1"/>
          <p:nvPr/>
        </p:nvSpPr>
        <p:spPr>
          <a:xfrm>
            <a:off x="692691" y="122680"/>
            <a:ext cx="6822702" cy="1569660"/>
          </a:xfrm>
          <a:prstGeom prst="rect">
            <a:avLst/>
          </a:prstGeom>
          <a:noFill/>
        </p:spPr>
        <p:txBody>
          <a:bodyPr wrap="none" rtlCol="0">
            <a:spAutoFit/>
          </a:bodyPr>
          <a:lstStyle/>
          <a:p>
            <a:r>
              <a:rPr lang="en-US" altLang="zh-CN" sz="9600" dirty="0">
                <a:solidFill>
                  <a:srgbClr val="1BDC77"/>
                </a:solidFill>
                <a:latin typeface="Impact" panose="020B0806030902050204" pitchFamily="34" charset="0"/>
                <a:ea typeface="微软雅黑" panose="020B0503020204020204" pitchFamily="34" charset="-122"/>
              </a:rPr>
              <a:t>7</a:t>
            </a:r>
            <a:r>
              <a:rPr lang="zh-CN" altLang="en-US" sz="9600" dirty="0">
                <a:solidFill>
                  <a:srgbClr val="1BDC77"/>
                </a:solidFill>
                <a:latin typeface="Impact" panose="020B0806030902050204" pitchFamily="34" charset="0"/>
                <a:ea typeface="微软雅黑" panose="020B0503020204020204" pitchFamily="34" charset="-122"/>
              </a:rPr>
              <a:t>、服务过程</a:t>
            </a:r>
          </a:p>
        </p:txBody>
      </p:sp>
      <p:grpSp>
        <p:nvGrpSpPr>
          <p:cNvPr id="31" name="组合 30">
            <a:extLst>
              <a:ext uri="{FF2B5EF4-FFF2-40B4-BE49-F238E27FC236}">
                <a16:creationId xmlns:a16="http://schemas.microsoft.com/office/drawing/2014/main" xmlns="" id="{F6730F76-425E-40BC-8FC1-E72D989A1ED5}"/>
              </a:ext>
            </a:extLst>
          </p:cNvPr>
          <p:cNvGrpSpPr/>
          <p:nvPr/>
        </p:nvGrpSpPr>
        <p:grpSpPr>
          <a:xfrm>
            <a:off x="10962413" y="6029130"/>
            <a:ext cx="1178571" cy="557793"/>
            <a:chOff x="1180732" y="6430441"/>
            <a:chExt cx="1178571" cy="557793"/>
          </a:xfrm>
        </p:grpSpPr>
        <p:sp>
          <p:nvSpPr>
            <p:cNvPr id="32" name="文本框 31">
              <a:extLst>
                <a:ext uri="{FF2B5EF4-FFF2-40B4-BE49-F238E27FC236}">
                  <a16:creationId xmlns:a16="http://schemas.microsoft.com/office/drawing/2014/main" xmlns="" id="{AC1B0D78-7CC3-447E-A805-4D456853E1E5}"/>
                </a:ext>
              </a:extLst>
            </p:cNvPr>
            <p:cNvSpPr txBox="1"/>
            <p:nvPr/>
          </p:nvSpPr>
          <p:spPr>
            <a:xfrm rot="16200000">
              <a:off x="1239402" y="6371771"/>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3" name="文本框 32">
              <a:extLst>
                <a:ext uri="{FF2B5EF4-FFF2-40B4-BE49-F238E27FC236}">
                  <a16:creationId xmlns:a16="http://schemas.microsoft.com/office/drawing/2014/main" xmlns="" id="{F1FE4379-51E3-4618-B94F-0B8D1C7D515F}"/>
                </a:ext>
              </a:extLst>
            </p:cNvPr>
            <p:cNvSpPr txBox="1"/>
            <p:nvPr/>
          </p:nvSpPr>
          <p:spPr>
            <a:xfrm rot="16200000">
              <a:off x="1445610"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4" name="文本框 33">
              <a:extLst>
                <a:ext uri="{FF2B5EF4-FFF2-40B4-BE49-F238E27FC236}">
                  <a16:creationId xmlns:a16="http://schemas.microsoft.com/office/drawing/2014/main" xmlns="" id="{73583B1C-7C86-48FA-AF6C-31BCD4B26F46}"/>
                </a:ext>
              </a:extLst>
            </p:cNvPr>
            <p:cNvSpPr txBox="1"/>
            <p:nvPr/>
          </p:nvSpPr>
          <p:spPr>
            <a:xfrm rot="16200000">
              <a:off x="164662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5" name="文本框 34">
              <a:extLst>
                <a:ext uri="{FF2B5EF4-FFF2-40B4-BE49-F238E27FC236}">
                  <a16:creationId xmlns:a16="http://schemas.microsoft.com/office/drawing/2014/main" xmlns="" id="{783AAB18-935F-4D51-8895-387633651B0E}"/>
                </a:ext>
              </a:extLst>
            </p:cNvPr>
            <p:cNvSpPr txBox="1"/>
            <p:nvPr/>
          </p:nvSpPr>
          <p:spPr>
            <a:xfrm rot="16200000">
              <a:off x="184763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6" name="文本框 35">
              <a:extLst>
                <a:ext uri="{FF2B5EF4-FFF2-40B4-BE49-F238E27FC236}">
                  <a16:creationId xmlns:a16="http://schemas.microsoft.com/office/drawing/2014/main" xmlns="" id="{6ECEC67D-88E2-4322-94EA-0834DCAFFB2B}"/>
                </a:ext>
              </a:extLst>
            </p:cNvPr>
            <p:cNvSpPr txBox="1"/>
            <p:nvPr/>
          </p:nvSpPr>
          <p:spPr>
            <a:xfrm rot="16200000">
              <a:off x="204864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7" name="文本框 36">
              <a:extLst>
                <a:ext uri="{FF2B5EF4-FFF2-40B4-BE49-F238E27FC236}">
                  <a16:creationId xmlns:a16="http://schemas.microsoft.com/office/drawing/2014/main" xmlns="" id="{DA8406B0-F753-4033-9213-9618E05D83E3}"/>
                </a:ext>
              </a:extLst>
            </p:cNvPr>
            <p:cNvSpPr txBox="1"/>
            <p:nvPr/>
          </p:nvSpPr>
          <p:spPr>
            <a:xfrm rot="16200000">
              <a:off x="124460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8" name="文本框 37">
              <a:extLst>
                <a:ext uri="{FF2B5EF4-FFF2-40B4-BE49-F238E27FC236}">
                  <a16:creationId xmlns:a16="http://schemas.microsoft.com/office/drawing/2014/main" xmlns="" id="{62290DC1-4C7F-4EB0-904F-827E94FD9BD0}"/>
                </a:ext>
              </a:extLst>
            </p:cNvPr>
            <p:cNvSpPr txBox="1"/>
            <p:nvPr/>
          </p:nvSpPr>
          <p:spPr>
            <a:xfrm rot="16200000">
              <a:off x="144561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9" name="文本框 38">
              <a:extLst>
                <a:ext uri="{FF2B5EF4-FFF2-40B4-BE49-F238E27FC236}">
                  <a16:creationId xmlns:a16="http://schemas.microsoft.com/office/drawing/2014/main" xmlns="" id="{43B5E402-74D9-44FD-9C7E-30E6A570CF71}"/>
                </a:ext>
              </a:extLst>
            </p:cNvPr>
            <p:cNvSpPr txBox="1"/>
            <p:nvPr/>
          </p:nvSpPr>
          <p:spPr>
            <a:xfrm rot="16200000">
              <a:off x="164662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0" name="文本框 39">
              <a:extLst>
                <a:ext uri="{FF2B5EF4-FFF2-40B4-BE49-F238E27FC236}">
                  <a16:creationId xmlns:a16="http://schemas.microsoft.com/office/drawing/2014/main" xmlns="" id="{E2714DFA-CAD4-4DAD-A237-3BD248D57F75}"/>
                </a:ext>
              </a:extLst>
            </p:cNvPr>
            <p:cNvSpPr txBox="1"/>
            <p:nvPr/>
          </p:nvSpPr>
          <p:spPr>
            <a:xfrm rot="16200000">
              <a:off x="184763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1" name="文本框 40">
              <a:extLst>
                <a:ext uri="{FF2B5EF4-FFF2-40B4-BE49-F238E27FC236}">
                  <a16:creationId xmlns:a16="http://schemas.microsoft.com/office/drawing/2014/main" xmlns="" id="{2DEA845F-28D2-4571-89DD-63859F32F1B9}"/>
                </a:ext>
              </a:extLst>
            </p:cNvPr>
            <p:cNvSpPr txBox="1"/>
            <p:nvPr/>
          </p:nvSpPr>
          <p:spPr>
            <a:xfrm rot="16200000">
              <a:off x="204864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2" name="文本框 41">
              <a:extLst>
                <a:ext uri="{FF2B5EF4-FFF2-40B4-BE49-F238E27FC236}">
                  <a16:creationId xmlns:a16="http://schemas.microsoft.com/office/drawing/2014/main" xmlns="" id="{3272DED3-2179-488B-B40A-92D3911B15C8}"/>
                </a:ext>
              </a:extLst>
            </p:cNvPr>
            <p:cNvSpPr txBox="1"/>
            <p:nvPr/>
          </p:nvSpPr>
          <p:spPr>
            <a:xfrm rot="16200000">
              <a:off x="124460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3" name="文本框 42">
              <a:extLst>
                <a:ext uri="{FF2B5EF4-FFF2-40B4-BE49-F238E27FC236}">
                  <a16:creationId xmlns:a16="http://schemas.microsoft.com/office/drawing/2014/main" xmlns="" id="{40F8F2CF-342F-43DA-A6EC-6649BFF58C29}"/>
                </a:ext>
              </a:extLst>
            </p:cNvPr>
            <p:cNvSpPr txBox="1"/>
            <p:nvPr/>
          </p:nvSpPr>
          <p:spPr>
            <a:xfrm rot="16200000">
              <a:off x="144561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4" name="文本框 43">
              <a:extLst>
                <a:ext uri="{FF2B5EF4-FFF2-40B4-BE49-F238E27FC236}">
                  <a16:creationId xmlns:a16="http://schemas.microsoft.com/office/drawing/2014/main" xmlns="" id="{06A395C1-5C8B-4A9E-BCBA-3C07A73441CE}"/>
                </a:ext>
              </a:extLst>
            </p:cNvPr>
            <p:cNvSpPr txBox="1"/>
            <p:nvPr/>
          </p:nvSpPr>
          <p:spPr>
            <a:xfrm rot="16200000">
              <a:off x="164662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5" name="文本框 44">
              <a:extLst>
                <a:ext uri="{FF2B5EF4-FFF2-40B4-BE49-F238E27FC236}">
                  <a16:creationId xmlns:a16="http://schemas.microsoft.com/office/drawing/2014/main" xmlns="" id="{12D87341-23CC-49EB-99A8-A0B54D87AA25}"/>
                </a:ext>
              </a:extLst>
            </p:cNvPr>
            <p:cNvSpPr txBox="1"/>
            <p:nvPr/>
          </p:nvSpPr>
          <p:spPr>
            <a:xfrm rot="16200000">
              <a:off x="184763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6" name="文本框 45">
              <a:extLst>
                <a:ext uri="{FF2B5EF4-FFF2-40B4-BE49-F238E27FC236}">
                  <a16:creationId xmlns:a16="http://schemas.microsoft.com/office/drawing/2014/main" xmlns="" id="{F62A9171-9676-4193-B4B3-BEB921A8AB08}"/>
                </a:ext>
              </a:extLst>
            </p:cNvPr>
            <p:cNvSpPr txBox="1"/>
            <p:nvPr/>
          </p:nvSpPr>
          <p:spPr>
            <a:xfrm rot="16200000">
              <a:off x="204864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grpSp>
      <p:sp>
        <p:nvSpPr>
          <p:cNvPr id="48" name="矩形 47">
            <a:extLst>
              <a:ext uri="{FF2B5EF4-FFF2-40B4-BE49-F238E27FC236}">
                <a16:creationId xmlns:a16="http://schemas.microsoft.com/office/drawing/2014/main" xmlns="" id="{943B70F9-2E5C-44BA-B887-B6CE684F57BE}"/>
              </a:ext>
            </a:extLst>
          </p:cNvPr>
          <p:cNvSpPr/>
          <p:nvPr/>
        </p:nvSpPr>
        <p:spPr>
          <a:xfrm>
            <a:off x="692688" y="1692340"/>
            <a:ext cx="10788471" cy="5016758"/>
          </a:xfrm>
          <a:prstGeom prst="rect">
            <a:avLst/>
          </a:prstGeom>
        </p:spPr>
        <p:txBody>
          <a:bodyPr wrap="square">
            <a:spAutoFit/>
          </a:bodyPr>
          <a:lstStyle/>
          <a:p>
            <a:r>
              <a:rPr lang="zh-CN" altLang="en-US" sz="4000" kern="0" dirty="0" smtClean="0">
                <a:solidFill>
                  <a:schemeClr val="bg1"/>
                </a:solidFill>
                <a:latin typeface="微软雅黑 Light" panose="020B0502040204020203" pitchFamily="34" charset="-122"/>
                <a:ea typeface="微软雅黑 Light" panose="020B0502040204020203" pitchFamily="34" charset="-122"/>
                <a:cs typeface="Arial Unicode MS" pitchFamily="34" charset="-122"/>
              </a:rPr>
              <a:t>吃</a:t>
            </a:r>
            <a:r>
              <a:rPr lang="zh-CN" altLang="en-US" sz="40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三明治时需要选择三明治种类，单击按键，刷卡或微信、支付宝付款，等待制作完成，便可食用。</a:t>
            </a:r>
          </a:p>
          <a:p>
            <a:r>
              <a:rPr lang="zh-CN" altLang="en-US" sz="40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吃火锅时顾客进入餐厅在分层回转传送带上选取锅底食材 ，端回座位。每个餐盘均具感应签，取回桌子会自动感应，（类似于图书馆中自助借还书系统）当用餐去取餐后会显示金额，刷卡或微信支付宝付款便可就餐。</a:t>
            </a:r>
          </a:p>
        </p:txBody>
      </p:sp>
    </p:spTree>
    <p:extLst>
      <p:ext uri="{BB962C8B-B14F-4D97-AF65-F5344CB8AC3E}">
        <p14:creationId xmlns:p14="http://schemas.microsoft.com/office/powerpoint/2010/main" val="406690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xmlns="" id="{DEC6BBEF-D0B1-4D38-BC73-30E1F0942237}"/>
              </a:ext>
            </a:extLst>
          </p:cNvPr>
          <p:cNvSpPr/>
          <p:nvPr/>
        </p:nvSpPr>
        <p:spPr>
          <a:xfrm>
            <a:off x="8092853" y="782212"/>
            <a:ext cx="3260588" cy="5159822"/>
          </a:xfrm>
          <a:prstGeom prst="rect">
            <a:avLst/>
          </a:prstGeom>
          <a:noFill/>
          <a:ln w="76200">
            <a:solidFill>
              <a:srgbClr val="1BDC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正文">
            <a:extLst>
              <a:ext uri="{FF2B5EF4-FFF2-40B4-BE49-F238E27FC236}">
                <a16:creationId xmlns:a16="http://schemas.microsoft.com/office/drawing/2014/main" xmlns="" id="{7D350FF0-34E2-4577-B8C2-FCD945DFEADF}"/>
              </a:ext>
            </a:extLst>
          </p:cNvPr>
          <p:cNvSpPr/>
          <p:nvPr/>
        </p:nvSpPr>
        <p:spPr>
          <a:xfrm>
            <a:off x="614855" y="4008270"/>
            <a:ext cx="7068713" cy="2348272"/>
          </a:xfrm>
          <a:prstGeom prst="rect">
            <a:avLst/>
          </a:prstGeom>
        </p:spPr>
        <p:txBody>
          <a:bodyPr wrap="square">
            <a:spAutoFit/>
          </a:bodyPr>
          <a:lstStyle/>
          <a:p>
            <a:pPr>
              <a:lnSpc>
                <a:spcPct val="150000"/>
              </a:lnSpc>
            </a:pPr>
            <a:r>
              <a:rPr lang="zh-CN" altLang="en-US" sz="2000" kern="0" dirty="0">
                <a:solidFill>
                  <a:schemeClr val="bg1"/>
                </a:solidFill>
                <a:latin typeface="微软雅黑 Light" panose="020B0502040204020203" pitchFamily="34" charset="-122"/>
                <a:ea typeface="微软雅黑 Light" panose="020B0502040204020203" pitchFamily="34" charset="-122"/>
              </a:rPr>
              <a:t> </a:t>
            </a:r>
            <a:r>
              <a:rPr lang="en-US" altLang="zh-CN" sz="2000" kern="0" dirty="0">
                <a:solidFill>
                  <a:schemeClr val="bg1"/>
                </a:solidFill>
                <a:latin typeface="微软雅黑 Light" panose="020B0502040204020203" pitchFamily="34" charset="-122"/>
                <a:ea typeface="微软雅黑 Light" panose="020B0502040204020203" pitchFamily="34" charset="-122"/>
              </a:rPr>
              <a:t>1</a:t>
            </a:r>
            <a:r>
              <a:rPr lang="zh-CN" altLang="en-US" sz="2000" kern="0" dirty="0">
                <a:solidFill>
                  <a:schemeClr val="bg1"/>
                </a:solidFill>
                <a:latin typeface="微软雅黑 Light" panose="020B0502040204020203" pitchFamily="34" charset="-122"/>
                <a:ea typeface="微软雅黑 Light" panose="020B0502040204020203" pitchFamily="34" charset="-122"/>
              </a:rPr>
              <a:t>、制作精美卡片，卡片内容包括：自动化机械餐饮服务的简介，服务特色，功能，联系方式。在学校宿舍区、食堂门口，大型通道等宣传栏粘贴火锅店的宣传海报，在各种大小型活动中进行宣传，如果有能力，在各校期刊上登广告宣传，并设置校内咨询电话。</a:t>
            </a:r>
            <a:endParaRPr lang="en-GB" altLang="zh-CN" sz="2000" kern="0" dirty="0">
              <a:solidFill>
                <a:schemeClr val="bg1"/>
              </a:solidFill>
              <a:latin typeface="微软雅黑 Light" panose="020B0502040204020203" pitchFamily="34" charset="-122"/>
              <a:ea typeface="微软雅黑 Light" panose="020B0502040204020203" pitchFamily="34" charset="-122"/>
            </a:endParaRPr>
          </a:p>
        </p:txBody>
      </p:sp>
      <p:sp>
        <p:nvSpPr>
          <p:cNvPr id="39" name="矩形 38">
            <a:extLst>
              <a:ext uri="{FF2B5EF4-FFF2-40B4-BE49-F238E27FC236}">
                <a16:creationId xmlns:a16="http://schemas.microsoft.com/office/drawing/2014/main" xmlns="" id="{28C7CFF0-DF73-45FC-B46B-A530C246CACE}"/>
              </a:ext>
            </a:extLst>
          </p:cNvPr>
          <p:cNvSpPr/>
          <p:nvPr/>
        </p:nvSpPr>
        <p:spPr>
          <a:xfrm>
            <a:off x="2812134" y="445503"/>
            <a:ext cx="3262427" cy="2800767"/>
          </a:xfrm>
          <a:prstGeom prst="rect">
            <a:avLst/>
          </a:prstGeom>
        </p:spPr>
        <p:txBody>
          <a:bodyPr wrap="square">
            <a:spAutoFit/>
          </a:bodyPr>
          <a:lstStyle/>
          <a:p>
            <a:pPr algn="ctr"/>
            <a:r>
              <a:rPr lang="zh-CN" altLang="en-US" sz="8800" kern="0" dirty="0">
                <a:solidFill>
                  <a:srgbClr val="1BDC77"/>
                </a:solidFill>
                <a:latin typeface="Impact" panose="020B0806030902050204" pitchFamily="34" charset="0"/>
                <a:ea typeface="微软雅黑" panose="020B0503020204020204" pitchFamily="34" charset="-122"/>
                <a:cs typeface="Arial Unicode MS" pitchFamily="34" charset="-122"/>
              </a:rPr>
              <a:t>营销方案</a:t>
            </a:r>
            <a:endParaRPr lang="zh-CN" altLang="en-US" sz="8800" dirty="0">
              <a:solidFill>
                <a:srgbClr val="1BDC77"/>
              </a:solidFill>
              <a:latin typeface="Impact" panose="020B0806030902050204" pitchFamily="34" charset="0"/>
              <a:ea typeface="微软雅黑" panose="020B0503020204020204" pitchFamily="34" charset="-122"/>
            </a:endParaRPr>
          </a:p>
        </p:txBody>
      </p:sp>
      <p:sp>
        <p:nvSpPr>
          <p:cNvPr id="40" name="任意多边形: 形状 39">
            <a:extLst>
              <a:ext uri="{FF2B5EF4-FFF2-40B4-BE49-F238E27FC236}">
                <a16:creationId xmlns:a16="http://schemas.microsoft.com/office/drawing/2014/main" xmlns="" id="{DCEE033C-6828-4D65-9131-7691D21C08C4}"/>
              </a:ext>
            </a:extLst>
          </p:cNvPr>
          <p:cNvSpPr/>
          <p:nvPr/>
        </p:nvSpPr>
        <p:spPr>
          <a:xfrm>
            <a:off x="954159" y="473963"/>
            <a:ext cx="1299630" cy="1441992"/>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8" name="椭圆 7">
            <a:extLst>
              <a:ext uri="{FF2B5EF4-FFF2-40B4-BE49-F238E27FC236}">
                <a16:creationId xmlns:a16="http://schemas.microsoft.com/office/drawing/2014/main" xmlns="" id="{18553EDB-E165-443D-B297-DC27FB6C9646}"/>
              </a:ext>
            </a:extLst>
          </p:cNvPr>
          <p:cNvSpPr/>
          <p:nvPr/>
        </p:nvSpPr>
        <p:spPr>
          <a:xfrm>
            <a:off x="4443348" y="3246270"/>
            <a:ext cx="762000" cy="762000"/>
          </a:xfrm>
          <a:prstGeom prst="ellipse">
            <a:avLst/>
          </a:prstGeom>
          <a:solidFill>
            <a:srgbClr val="1BD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9" name="椭圆 8">
            <a:extLst>
              <a:ext uri="{FF2B5EF4-FFF2-40B4-BE49-F238E27FC236}">
                <a16:creationId xmlns:a16="http://schemas.microsoft.com/office/drawing/2014/main" xmlns="" id="{6D24D05A-CF25-4022-99A3-60EEB334490E}"/>
              </a:ext>
            </a:extLst>
          </p:cNvPr>
          <p:cNvSpPr/>
          <p:nvPr/>
        </p:nvSpPr>
        <p:spPr>
          <a:xfrm>
            <a:off x="3327019" y="3246270"/>
            <a:ext cx="762000" cy="762000"/>
          </a:xfrm>
          <a:prstGeom prst="ellipse">
            <a:avLst/>
          </a:prstGeom>
          <a:solidFill>
            <a:srgbClr val="1BD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10" name="椭圆 9">
            <a:extLst>
              <a:ext uri="{FF2B5EF4-FFF2-40B4-BE49-F238E27FC236}">
                <a16:creationId xmlns:a16="http://schemas.microsoft.com/office/drawing/2014/main" xmlns="" id="{F76283DA-8B5F-45D0-9312-218B781E1577}"/>
              </a:ext>
            </a:extLst>
          </p:cNvPr>
          <p:cNvSpPr/>
          <p:nvPr/>
        </p:nvSpPr>
        <p:spPr>
          <a:xfrm>
            <a:off x="5536710" y="3263237"/>
            <a:ext cx="762000" cy="762000"/>
          </a:xfrm>
          <a:prstGeom prst="ellipse">
            <a:avLst/>
          </a:prstGeom>
          <a:solidFill>
            <a:srgbClr val="1BD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pic>
        <p:nvPicPr>
          <p:cNvPr id="5122" name="Picture 2" descr="C:\Users\Liuxang\Desktop\else\56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3343" y="813013"/>
            <a:ext cx="3139607" cy="5129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0021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a:extLst>
              <a:ext uri="{FF2B5EF4-FFF2-40B4-BE49-F238E27FC236}">
                <a16:creationId xmlns:a16="http://schemas.microsoft.com/office/drawing/2014/main" xmlns="" id="{4AC61A54-2E18-43BA-B59B-DB749E7A1DB0}"/>
              </a:ext>
            </a:extLst>
          </p:cNvPr>
          <p:cNvSpPr/>
          <p:nvPr/>
        </p:nvSpPr>
        <p:spPr>
          <a:xfrm>
            <a:off x="7490774" y="3599038"/>
            <a:ext cx="2385786" cy="546100"/>
          </a:xfrm>
          <a:prstGeom prst="roundRect">
            <a:avLst>
              <a:gd name="adj" fmla="val 50000"/>
            </a:avLst>
          </a:prstGeom>
          <a:solidFill>
            <a:srgbClr val="1BD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xmlns="" id="{2FCD6087-3E42-4B36-B23F-9BCDC46A0F58}"/>
              </a:ext>
            </a:extLst>
          </p:cNvPr>
          <p:cNvSpPr/>
          <p:nvPr/>
        </p:nvSpPr>
        <p:spPr>
          <a:xfrm>
            <a:off x="7313886" y="4661815"/>
            <a:ext cx="3630386" cy="546100"/>
          </a:xfrm>
          <a:prstGeom prst="roundRect">
            <a:avLst>
              <a:gd name="adj" fmla="val 50000"/>
            </a:avLst>
          </a:prstGeom>
          <a:solidFill>
            <a:srgbClr val="1BD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xmlns="" id="{0B87F63D-A120-4816-979E-DA7AD10BC486}"/>
              </a:ext>
            </a:extLst>
          </p:cNvPr>
          <p:cNvSpPr/>
          <p:nvPr/>
        </p:nvSpPr>
        <p:spPr>
          <a:xfrm>
            <a:off x="6906574" y="5759450"/>
            <a:ext cx="2969986" cy="546100"/>
          </a:xfrm>
          <a:prstGeom prst="roundRect">
            <a:avLst>
              <a:gd name="adj" fmla="val 50000"/>
            </a:avLst>
          </a:prstGeom>
          <a:solidFill>
            <a:srgbClr val="1BD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xmlns="" id="{F9112800-E505-4C4B-9F62-489451616991}"/>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a:ext>
            </a:extLst>
          </a:blip>
          <a:srcRect r="68977"/>
          <a:stretch/>
        </p:blipFill>
        <p:spPr>
          <a:xfrm flipH="1">
            <a:off x="8323119" y="612726"/>
            <a:ext cx="3106880" cy="5633357"/>
          </a:xfrm>
          <a:prstGeom prst="rect">
            <a:avLst/>
          </a:prstGeom>
        </p:spPr>
      </p:pic>
      <p:sp>
        <p:nvSpPr>
          <p:cNvPr id="24" name="矩形 23">
            <a:extLst>
              <a:ext uri="{FF2B5EF4-FFF2-40B4-BE49-F238E27FC236}">
                <a16:creationId xmlns:a16="http://schemas.microsoft.com/office/drawing/2014/main" xmlns="" id="{9F177DD5-62DF-4944-9C87-FA18916517EC}"/>
              </a:ext>
            </a:extLst>
          </p:cNvPr>
          <p:cNvSpPr/>
          <p:nvPr/>
        </p:nvSpPr>
        <p:spPr>
          <a:xfrm>
            <a:off x="8323120" y="612727"/>
            <a:ext cx="3106880" cy="5632546"/>
          </a:xfrm>
          <a:prstGeom prst="rect">
            <a:avLst/>
          </a:prstGeom>
          <a:noFill/>
          <a:ln w="76200">
            <a:solidFill>
              <a:srgbClr val="1BDC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xmlns="" id="{84B125BE-6726-48C4-839F-EDC0B35F58F6}"/>
              </a:ext>
            </a:extLst>
          </p:cNvPr>
          <p:cNvSpPr/>
          <p:nvPr/>
        </p:nvSpPr>
        <p:spPr>
          <a:xfrm>
            <a:off x="410158" y="375823"/>
            <a:ext cx="7323235" cy="5509200"/>
          </a:xfrm>
          <a:prstGeom prst="rect">
            <a:avLst/>
          </a:prstGeom>
        </p:spPr>
        <p:txBody>
          <a:bodyPr wrap="square">
            <a:spAutoFit/>
          </a:bodyPr>
          <a:lstStyle/>
          <a:p>
            <a:r>
              <a:rPr lang="zh-CN" altLang="en-US" sz="4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 </a:t>
            </a:r>
            <a:endParaRPr lang="en-US" altLang="zh-CN" sz="4400" kern="0" dirty="0" smtClean="0">
              <a:solidFill>
                <a:schemeClr val="bg1"/>
              </a:solidFill>
              <a:latin typeface="微软雅黑 Light" panose="020B0502040204020203" pitchFamily="34" charset="-122"/>
              <a:ea typeface="微软雅黑 Light" panose="020B0502040204020203" pitchFamily="34" charset="-122"/>
              <a:cs typeface="Arial Unicode MS" pitchFamily="34" charset="-122"/>
            </a:endParaRPr>
          </a:p>
          <a:p>
            <a:r>
              <a:rPr lang="en-US" altLang="zh-CN" sz="4400" kern="0" dirty="0" smtClean="0">
                <a:solidFill>
                  <a:schemeClr val="bg1"/>
                </a:solidFill>
                <a:latin typeface="微软雅黑 Light" panose="020B0502040204020203" pitchFamily="34" charset="-122"/>
                <a:ea typeface="微软雅黑 Light" panose="020B0502040204020203" pitchFamily="34" charset="-122"/>
                <a:cs typeface="Arial Unicode MS" pitchFamily="34" charset="-122"/>
              </a:rPr>
              <a:t>2</a:t>
            </a:r>
            <a:r>
              <a:rPr lang="zh-CN" altLang="en-US" sz="4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、口口相传，餐厅的餐品质量做到好吃，餐厅环境做到舒适，在学生中建立良好口碑，达到推广的目的</a:t>
            </a:r>
            <a:r>
              <a:rPr lang="zh-CN" altLang="en-US" sz="4400" kern="0" dirty="0" smtClean="0">
                <a:solidFill>
                  <a:schemeClr val="bg1"/>
                </a:solidFill>
                <a:latin typeface="微软雅黑 Light" panose="020B0502040204020203" pitchFamily="34" charset="-122"/>
                <a:ea typeface="微软雅黑 Light" panose="020B0502040204020203" pitchFamily="34" charset="-122"/>
                <a:cs typeface="Arial Unicode MS" pitchFamily="34" charset="-122"/>
              </a:rPr>
              <a:t>。</a:t>
            </a:r>
            <a:endParaRPr lang="en-US" altLang="zh-CN" sz="4400" kern="0" dirty="0" smtClean="0">
              <a:solidFill>
                <a:schemeClr val="bg1"/>
              </a:solidFill>
              <a:latin typeface="微软雅黑 Light" panose="020B0502040204020203" pitchFamily="34" charset="-122"/>
              <a:ea typeface="微软雅黑 Light" panose="020B0502040204020203" pitchFamily="34" charset="-122"/>
              <a:cs typeface="Arial Unicode MS" pitchFamily="34" charset="-122"/>
            </a:endParaRPr>
          </a:p>
          <a:p>
            <a:endParaRPr lang="zh-CN" altLang="en-US" sz="4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endParaRPr>
          </a:p>
          <a:p>
            <a:r>
              <a:rPr lang="zh-CN" altLang="en-US" sz="4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  </a:t>
            </a:r>
            <a:r>
              <a:rPr lang="en-US" altLang="zh-CN" sz="4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3</a:t>
            </a:r>
            <a:r>
              <a:rPr lang="zh-CN" altLang="en-US" sz="4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、通过微信公众号平台、网络自媒体进行宣传。</a:t>
            </a:r>
            <a:endParaRPr lang="zh-CN" altLang="en-US" sz="4400" dirty="0">
              <a:solidFill>
                <a:schemeClr val="bg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8842222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话气泡: 矩形 1">
            <a:extLst>
              <a:ext uri="{FF2B5EF4-FFF2-40B4-BE49-F238E27FC236}">
                <a16:creationId xmlns:a16="http://schemas.microsoft.com/office/drawing/2014/main" xmlns="" id="{B6C64D02-C599-4F80-994E-B2A32580A836}"/>
              </a:ext>
            </a:extLst>
          </p:cNvPr>
          <p:cNvSpPr/>
          <p:nvPr/>
        </p:nvSpPr>
        <p:spPr>
          <a:xfrm>
            <a:off x="689429" y="1315481"/>
            <a:ext cx="3338286" cy="4722712"/>
          </a:xfrm>
          <a:prstGeom prst="wedgeRectCallout">
            <a:avLst>
              <a:gd name="adj1" fmla="val 67047"/>
              <a:gd name="adj2" fmla="val -40189"/>
            </a:avLst>
          </a:prstGeom>
          <a:solidFill>
            <a:srgbClr val="3232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48DCCA43-7E69-4DC2-B8B1-41AA9E96EECD}"/>
              </a:ext>
            </a:extLst>
          </p:cNvPr>
          <p:cNvSpPr/>
          <p:nvPr/>
        </p:nvSpPr>
        <p:spPr>
          <a:xfrm>
            <a:off x="4613729" y="1050784"/>
            <a:ext cx="6148845" cy="1446550"/>
          </a:xfrm>
          <a:prstGeom prst="rect">
            <a:avLst/>
          </a:prstGeom>
        </p:spPr>
        <p:txBody>
          <a:bodyPr wrap="square">
            <a:spAutoFit/>
          </a:bodyPr>
          <a:lstStyle/>
          <a:p>
            <a:r>
              <a:rPr lang="zh-CN" altLang="en-US" sz="8800" kern="0" dirty="0">
                <a:solidFill>
                  <a:srgbClr val="1BDC77"/>
                </a:solidFill>
                <a:latin typeface="Impact" panose="020B0806030902050204" pitchFamily="34" charset="0"/>
                <a:ea typeface="微软雅黑" panose="020B0503020204020204" pitchFamily="34" charset="-122"/>
                <a:cs typeface="Arial Unicode MS" pitchFamily="34" charset="-122"/>
              </a:rPr>
              <a:t>财务分析</a:t>
            </a:r>
            <a:endParaRPr lang="zh-CN" altLang="en-US" sz="8800" dirty="0">
              <a:solidFill>
                <a:srgbClr val="1BDC77"/>
              </a:solidFill>
              <a:latin typeface="Impact" panose="020B0806030902050204" pitchFamily="34" charset="0"/>
              <a:ea typeface="微软雅黑" panose="020B0503020204020204" pitchFamily="34" charset="-122"/>
            </a:endParaRPr>
          </a:p>
        </p:txBody>
      </p:sp>
      <p:sp>
        <p:nvSpPr>
          <p:cNvPr id="4" name="矩形 3">
            <a:extLst>
              <a:ext uri="{FF2B5EF4-FFF2-40B4-BE49-F238E27FC236}">
                <a16:creationId xmlns:a16="http://schemas.microsoft.com/office/drawing/2014/main" xmlns="" id="{B772F82A-0721-4948-959C-0E95CA9AEC6C}"/>
              </a:ext>
            </a:extLst>
          </p:cNvPr>
          <p:cNvSpPr/>
          <p:nvPr/>
        </p:nvSpPr>
        <p:spPr>
          <a:xfrm>
            <a:off x="4613729" y="2592536"/>
            <a:ext cx="3931181" cy="461665"/>
          </a:xfrm>
          <a:prstGeom prst="rect">
            <a:avLst/>
          </a:prstGeom>
        </p:spPr>
        <p:txBody>
          <a:bodyPr wrap="square">
            <a:spAutoFit/>
          </a:bodyPr>
          <a:lstStyle/>
          <a:p>
            <a:pPr algn="dist"/>
            <a:r>
              <a:rPr lang="zh-CN" altLang="en-US" sz="24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盈利分析</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sp>
        <p:nvSpPr>
          <p:cNvPr id="6" name="正文">
            <a:extLst>
              <a:ext uri="{FF2B5EF4-FFF2-40B4-BE49-F238E27FC236}">
                <a16:creationId xmlns:a16="http://schemas.microsoft.com/office/drawing/2014/main" xmlns="" id="{5AB33E1B-F7B3-4D7F-8768-A68FDF1C738B}"/>
              </a:ext>
            </a:extLst>
          </p:cNvPr>
          <p:cNvSpPr/>
          <p:nvPr/>
        </p:nvSpPr>
        <p:spPr>
          <a:xfrm>
            <a:off x="814475" y="2055077"/>
            <a:ext cx="3088193" cy="3785652"/>
          </a:xfrm>
          <a:prstGeom prst="rect">
            <a:avLst/>
          </a:prstGeom>
        </p:spPr>
        <p:txBody>
          <a:bodyPr wrap="square">
            <a:spAutoFit/>
          </a:bodyPr>
          <a:lstStyle/>
          <a:p>
            <a:pPr>
              <a:lnSpc>
                <a:spcPct val="150000"/>
              </a:lnSpc>
            </a:pPr>
            <a:r>
              <a:rPr lang="zh-CN" altLang="en-US" sz="2000" kern="0" dirty="0">
                <a:solidFill>
                  <a:schemeClr val="bg1"/>
                </a:solidFill>
                <a:latin typeface="微软雅黑 Light" panose="020B0502040204020203" pitchFamily="34" charset="-122"/>
                <a:ea typeface="微软雅黑 Light" panose="020B0502040204020203" pitchFamily="34" charset="-122"/>
              </a:rPr>
              <a:t>本次项目由机电与车辆工程学院投资规划，与机电学院协商订立运营合同，制订</a:t>
            </a:r>
            <a:r>
              <a:rPr lang="en-US" altLang="zh-CN" sz="2000" kern="0" dirty="0">
                <a:solidFill>
                  <a:schemeClr val="bg1"/>
                </a:solidFill>
                <a:latin typeface="微软雅黑 Light" panose="020B0502040204020203" pitchFamily="34" charset="-122"/>
                <a:ea typeface="微软雅黑 Light" panose="020B0502040204020203" pitchFamily="34" charset="-122"/>
              </a:rPr>
              <a:t>《</a:t>
            </a:r>
            <a:r>
              <a:rPr lang="zh-CN" altLang="en-US" sz="2000" kern="0" dirty="0">
                <a:solidFill>
                  <a:schemeClr val="bg1"/>
                </a:solidFill>
                <a:latin typeface="微软雅黑 Light" panose="020B0502040204020203" pitchFamily="34" charset="-122"/>
                <a:ea typeface="微软雅黑 Light" panose="020B0502040204020203" pitchFamily="34" charset="-122"/>
              </a:rPr>
              <a:t>章程</a:t>
            </a:r>
            <a:r>
              <a:rPr lang="en-US" altLang="zh-CN" sz="2000" kern="0" dirty="0">
                <a:solidFill>
                  <a:schemeClr val="bg1"/>
                </a:solidFill>
                <a:latin typeface="微软雅黑 Light" panose="020B0502040204020203" pitchFamily="34" charset="-122"/>
                <a:ea typeface="微软雅黑 Light" panose="020B0502040204020203" pitchFamily="34" charset="-122"/>
              </a:rPr>
              <a:t>》</a:t>
            </a:r>
            <a:r>
              <a:rPr lang="zh-CN" altLang="en-US" sz="2000" kern="0" dirty="0">
                <a:solidFill>
                  <a:schemeClr val="bg1"/>
                </a:solidFill>
                <a:latin typeface="微软雅黑 Light" panose="020B0502040204020203" pitchFamily="34" charset="-122"/>
                <a:ea typeface="微软雅黑 Light" panose="020B0502040204020203" pitchFamily="34" charset="-122"/>
              </a:rPr>
              <a:t>，在学院指导监督下，享有两年自主运营项目的资格，基础建设、装修及设备配置由学院出资，且免收场地租金。</a:t>
            </a:r>
            <a:endParaRPr lang="en-GB" altLang="zh-CN" sz="2000" kern="0" dirty="0">
              <a:solidFill>
                <a:schemeClr val="bg1"/>
              </a:solidFill>
              <a:latin typeface="微软雅黑 Light" panose="020B0502040204020203" pitchFamily="34" charset="-122"/>
              <a:ea typeface="微软雅黑 Light" panose="020B0502040204020203" pitchFamily="34" charset="-122"/>
            </a:endParaRPr>
          </a:p>
        </p:txBody>
      </p:sp>
      <p:sp>
        <p:nvSpPr>
          <p:cNvPr id="7" name="分点上标题">
            <a:extLst>
              <a:ext uri="{FF2B5EF4-FFF2-40B4-BE49-F238E27FC236}">
                <a16:creationId xmlns:a16="http://schemas.microsoft.com/office/drawing/2014/main" xmlns="" id="{1DDF6DCC-F8B8-443F-8487-2E2603C59775}"/>
              </a:ext>
            </a:extLst>
          </p:cNvPr>
          <p:cNvSpPr/>
          <p:nvPr/>
        </p:nvSpPr>
        <p:spPr>
          <a:xfrm>
            <a:off x="939522" y="1557416"/>
            <a:ext cx="2145393" cy="523220"/>
          </a:xfrm>
          <a:prstGeom prst="rect">
            <a:avLst/>
          </a:prstGeom>
          <a:noFill/>
        </p:spPr>
        <p:txBody>
          <a:bodyPr wrap="square">
            <a:spAutoFit/>
          </a:bodyPr>
          <a:lstStyle/>
          <a:p>
            <a:r>
              <a:rPr lang="zh-CN" altLang="en-US" sz="2800" b="1" dirty="0">
                <a:solidFill>
                  <a:srgbClr val="1BDC77"/>
                </a:solidFill>
                <a:latin typeface="微软雅黑" panose="020B0503020204020204" pitchFamily="34" charset="-122"/>
                <a:ea typeface="微软雅黑" panose="020B0503020204020204" pitchFamily="34" charset="-122"/>
              </a:rPr>
              <a:t>资金</a:t>
            </a:r>
            <a:r>
              <a:rPr lang="zh-CN" altLang="en-US" sz="2800" b="1" dirty="0" smtClean="0">
                <a:solidFill>
                  <a:srgbClr val="1BDC77"/>
                </a:solidFill>
                <a:latin typeface="微软雅黑" panose="020B0503020204020204" pitchFamily="34" charset="-122"/>
                <a:ea typeface="微软雅黑" panose="020B0503020204020204" pitchFamily="34" charset="-122"/>
              </a:rPr>
              <a:t>筹备</a:t>
            </a:r>
            <a:endParaRPr lang="en-US" altLang="zh-CN" sz="2800" dirty="0">
              <a:solidFill>
                <a:schemeClr val="bg1"/>
              </a:solidFill>
              <a:latin typeface="+mj-ea"/>
              <a:ea typeface="+mj-ea"/>
            </a:endParaRPr>
          </a:p>
        </p:txBody>
      </p:sp>
      <p:sp>
        <p:nvSpPr>
          <p:cNvPr id="8" name="正文">
            <a:extLst>
              <a:ext uri="{FF2B5EF4-FFF2-40B4-BE49-F238E27FC236}">
                <a16:creationId xmlns:a16="http://schemas.microsoft.com/office/drawing/2014/main" xmlns="" id="{DBC3BDCB-7A5B-4117-879A-4CCB02F99CD3}"/>
              </a:ext>
            </a:extLst>
          </p:cNvPr>
          <p:cNvSpPr/>
          <p:nvPr/>
        </p:nvSpPr>
        <p:spPr>
          <a:xfrm>
            <a:off x="4585936" y="3221893"/>
            <a:ext cx="6916636" cy="2491067"/>
          </a:xfrm>
          <a:prstGeom prst="rect">
            <a:avLst/>
          </a:prstGeom>
        </p:spPr>
        <p:txBody>
          <a:bodyPr wrap="square">
            <a:spAutoFit/>
          </a:bodyPr>
          <a:lstStyle/>
          <a:p>
            <a:pPr>
              <a:lnSpc>
                <a:spcPct val="150000"/>
              </a:lnSpc>
            </a:pPr>
            <a:r>
              <a:rPr lang="zh-CN" altLang="en-US" sz="3600" kern="0" dirty="0">
                <a:solidFill>
                  <a:schemeClr val="bg1"/>
                </a:solidFill>
                <a:latin typeface="微软雅黑 Light" panose="020B0502040204020203" pitchFamily="34" charset="-122"/>
                <a:ea typeface="微软雅黑 Light" panose="020B0502040204020203" pitchFamily="34" charset="-122"/>
              </a:rPr>
              <a:t>商业经验利润</a:t>
            </a:r>
            <a:r>
              <a:rPr lang="en-US" altLang="zh-CN" sz="3600" kern="0" dirty="0">
                <a:solidFill>
                  <a:schemeClr val="bg1"/>
                </a:solidFill>
                <a:latin typeface="微软雅黑 Light" panose="020B0502040204020203" pitchFamily="34" charset="-122"/>
                <a:ea typeface="微软雅黑 Light" panose="020B0502040204020203" pitchFamily="34" charset="-122"/>
              </a:rPr>
              <a:t>80%</a:t>
            </a:r>
            <a:r>
              <a:rPr lang="zh-CN" altLang="en-US" sz="3600" kern="0" dirty="0">
                <a:solidFill>
                  <a:schemeClr val="bg1"/>
                </a:solidFill>
                <a:latin typeface="微软雅黑 Light" panose="020B0502040204020203" pitchFamily="34" charset="-122"/>
                <a:ea typeface="微软雅黑 Light" panose="020B0502040204020203" pitchFamily="34" charset="-122"/>
              </a:rPr>
              <a:t>归运营团队依据</a:t>
            </a:r>
            <a:r>
              <a:rPr lang="en-US" altLang="zh-CN" sz="3600" kern="0" dirty="0">
                <a:solidFill>
                  <a:schemeClr val="bg1"/>
                </a:solidFill>
                <a:latin typeface="微软雅黑 Light" panose="020B0502040204020203" pitchFamily="34" charset="-122"/>
                <a:ea typeface="微软雅黑 Light" panose="020B0502040204020203" pitchFamily="34" charset="-122"/>
              </a:rPr>
              <a:t>《</a:t>
            </a:r>
            <a:r>
              <a:rPr lang="zh-CN" altLang="en-US" sz="3600" kern="0" dirty="0">
                <a:solidFill>
                  <a:schemeClr val="bg1"/>
                </a:solidFill>
                <a:latin typeface="微软雅黑 Light" panose="020B0502040204020203" pitchFamily="34" charset="-122"/>
                <a:ea typeface="微软雅黑 Light" panose="020B0502040204020203" pitchFamily="34" charset="-122"/>
              </a:rPr>
              <a:t>章程</a:t>
            </a:r>
            <a:r>
              <a:rPr lang="en-US" altLang="zh-CN" sz="3600" kern="0" dirty="0">
                <a:solidFill>
                  <a:schemeClr val="bg1"/>
                </a:solidFill>
                <a:latin typeface="微软雅黑 Light" panose="020B0502040204020203" pitchFamily="34" charset="-122"/>
                <a:ea typeface="微软雅黑 Light" panose="020B0502040204020203" pitchFamily="34" charset="-122"/>
              </a:rPr>
              <a:t>》</a:t>
            </a:r>
            <a:r>
              <a:rPr lang="zh-CN" altLang="en-US" sz="3600" kern="0" dirty="0">
                <a:solidFill>
                  <a:schemeClr val="bg1"/>
                </a:solidFill>
                <a:latin typeface="微软雅黑 Light" panose="020B0502040204020203" pitchFamily="34" charset="-122"/>
                <a:ea typeface="微软雅黑 Light" panose="020B0502040204020203" pitchFamily="34" charset="-122"/>
              </a:rPr>
              <a:t>分配所得，另</a:t>
            </a:r>
            <a:r>
              <a:rPr lang="en-US" altLang="zh-CN" sz="3600" kern="0" dirty="0">
                <a:solidFill>
                  <a:schemeClr val="bg1"/>
                </a:solidFill>
                <a:latin typeface="微软雅黑 Light" panose="020B0502040204020203" pitchFamily="34" charset="-122"/>
                <a:ea typeface="微软雅黑 Light" panose="020B0502040204020203" pitchFamily="34" charset="-122"/>
              </a:rPr>
              <a:t>20%</a:t>
            </a:r>
            <a:r>
              <a:rPr lang="zh-CN" altLang="en-US" sz="3600" kern="0" dirty="0">
                <a:solidFill>
                  <a:schemeClr val="bg1"/>
                </a:solidFill>
                <a:latin typeface="微软雅黑 Light" panose="020B0502040204020203" pitchFamily="34" charset="-122"/>
                <a:ea typeface="微软雅黑 Light" panose="020B0502040204020203" pitchFamily="34" charset="-122"/>
              </a:rPr>
              <a:t>利润注资车厢维护工作。</a:t>
            </a:r>
            <a:endParaRPr lang="en-GB" altLang="zh-CN" sz="3600" kern="0" dirty="0">
              <a:solidFill>
                <a:schemeClr val="bg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525260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 id="{B92DD88F-B934-4618-8C8A-128925331A7A}"/>
              </a:ext>
            </a:extLst>
          </p:cNvPr>
          <p:cNvGrpSpPr/>
          <p:nvPr/>
        </p:nvGrpSpPr>
        <p:grpSpPr>
          <a:xfrm rot="16200000">
            <a:off x="9965558" y="1550780"/>
            <a:ext cx="2040539" cy="491140"/>
            <a:chOff x="3784601" y="5778500"/>
            <a:chExt cx="2040539" cy="491140"/>
          </a:xfrm>
        </p:grpSpPr>
        <p:sp>
          <p:nvSpPr>
            <p:cNvPr id="6" name="椭圆 5">
              <a:extLst>
                <a:ext uri="{FF2B5EF4-FFF2-40B4-BE49-F238E27FC236}">
                  <a16:creationId xmlns:a16="http://schemas.microsoft.com/office/drawing/2014/main" xmlns="" id="{0EB4E821-EF2D-4703-9086-5DCB3261A3B4}"/>
                </a:ext>
              </a:extLst>
            </p:cNvPr>
            <p:cNvSpPr/>
            <p:nvPr/>
          </p:nvSpPr>
          <p:spPr>
            <a:xfrm>
              <a:off x="3784601" y="5778501"/>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F5C9C7CF-DD68-4739-9377-E4281D7A593D}"/>
                </a:ext>
              </a:extLst>
            </p:cNvPr>
            <p:cNvSpPr/>
            <p:nvPr/>
          </p:nvSpPr>
          <p:spPr>
            <a:xfrm>
              <a:off x="400356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xmlns="" id="{769501CC-4126-46C3-84BA-97D9E70AB5E7}"/>
                </a:ext>
              </a:extLst>
            </p:cNvPr>
            <p:cNvSpPr/>
            <p:nvPr/>
          </p:nvSpPr>
          <p:spPr>
            <a:xfrm>
              <a:off x="4222531"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xmlns="" id="{1E371911-72A1-4322-99CF-F0F59DD95DA8}"/>
                </a:ext>
              </a:extLst>
            </p:cNvPr>
            <p:cNvSpPr/>
            <p:nvPr/>
          </p:nvSpPr>
          <p:spPr>
            <a:xfrm>
              <a:off x="444149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xmlns="" id="{789F1CC8-8C16-4958-869D-F7BC300E33CF}"/>
                </a:ext>
              </a:extLst>
            </p:cNvPr>
            <p:cNvSpPr/>
            <p:nvPr/>
          </p:nvSpPr>
          <p:spPr>
            <a:xfrm>
              <a:off x="4660462"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xmlns="" id="{AAC28583-A7E4-4651-B15D-62ECC57F42F9}"/>
                </a:ext>
              </a:extLst>
            </p:cNvPr>
            <p:cNvSpPr/>
            <p:nvPr/>
          </p:nvSpPr>
          <p:spPr>
            <a:xfrm>
              <a:off x="487942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xmlns="" id="{1EB5BB19-688A-4D70-AB85-0AFE2535F9E3}"/>
                </a:ext>
              </a:extLst>
            </p:cNvPr>
            <p:cNvSpPr/>
            <p:nvPr/>
          </p:nvSpPr>
          <p:spPr>
            <a:xfrm>
              <a:off x="5098393"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89F67DD5-6023-4CE9-B397-32D70B8BFF21}"/>
                </a:ext>
              </a:extLst>
            </p:cNvPr>
            <p:cNvSpPr/>
            <p:nvPr/>
          </p:nvSpPr>
          <p:spPr>
            <a:xfrm>
              <a:off x="531735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xmlns="" id="{B576578C-85B0-481F-A75F-55C185137122}"/>
                </a:ext>
              </a:extLst>
            </p:cNvPr>
            <p:cNvSpPr/>
            <p:nvPr/>
          </p:nvSpPr>
          <p:spPr>
            <a:xfrm>
              <a:off x="5536324"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A4242806-C788-465B-8EF5-6165D9796E03}"/>
                </a:ext>
              </a:extLst>
            </p:cNvPr>
            <p:cNvSpPr/>
            <p:nvPr/>
          </p:nvSpPr>
          <p:spPr>
            <a:xfrm>
              <a:off x="5755290"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xmlns="" id="{4B0837BD-9B91-47B7-BA9E-20AF6A644FFD}"/>
                </a:ext>
              </a:extLst>
            </p:cNvPr>
            <p:cNvSpPr/>
            <p:nvPr/>
          </p:nvSpPr>
          <p:spPr>
            <a:xfrm>
              <a:off x="4222531"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xmlns="" id="{7CC9FF5A-6CDA-41D1-A477-5E35B8288622}"/>
                </a:ext>
              </a:extLst>
            </p:cNvPr>
            <p:cNvSpPr/>
            <p:nvPr/>
          </p:nvSpPr>
          <p:spPr>
            <a:xfrm>
              <a:off x="4441496"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xmlns="" id="{8A960C90-7686-4EA6-B656-3C094DD6CCEE}"/>
                </a:ext>
              </a:extLst>
            </p:cNvPr>
            <p:cNvSpPr/>
            <p:nvPr/>
          </p:nvSpPr>
          <p:spPr>
            <a:xfrm>
              <a:off x="4660462"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xmlns="" id="{6302BC00-AD91-4D07-A09C-636623E50F49}"/>
                </a:ext>
              </a:extLst>
            </p:cNvPr>
            <p:cNvSpPr/>
            <p:nvPr/>
          </p:nvSpPr>
          <p:spPr>
            <a:xfrm>
              <a:off x="487942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xmlns="" id="{0A28703E-29E9-4C35-9558-A594892067E6}"/>
                </a:ext>
              </a:extLst>
            </p:cNvPr>
            <p:cNvSpPr/>
            <p:nvPr/>
          </p:nvSpPr>
          <p:spPr>
            <a:xfrm>
              <a:off x="5098393"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xmlns="" id="{BE054403-5AC3-47AC-B215-21D5E8050198}"/>
                </a:ext>
              </a:extLst>
            </p:cNvPr>
            <p:cNvSpPr/>
            <p:nvPr/>
          </p:nvSpPr>
          <p:spPr>
            <a:xfrm>
              <a:off x="531735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xmlns="" id="{D3A171C4-1702-45FB-8450-FD95CDAF25A3}"/>
                </a:ext>
              </a:extLst>
            </p:cNvPr>
            <p:cNvSpPr/>
            <p:nvPr/>
          </p:nvSpPr>
          <p:spPr>
            <a:xfrm>
              <a:off x="5536324"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xmlns="" id="{249B28B2-BD71-4D27-B806-E30F73A1CE62}"/>
                </a:ext>
              </a:extLst>
            </p:cNvPr>
            <p:cNvSpPr/>
            <p:nvPr/>
          </p:nvSpPr>
          <p:spPr>
            <a:xfrm>
              <a:off x="5755290"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xmlns="" id="{24E83E20-CDCF-417A-8D93-80D888DA906C}"/>
                </a:ext>
              </a:extLst>
            </p:cNvPr>
            <p:cNvSpPr/>
            <p:nvPr/>
          </p:nvSpPr>
          <p:spPr>
            <a:xfrm>
              <a:off x="4660462"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xmlns="" id="{7627CBF7-3EF7-4631-B4C1-F7C85E2465DB}"/>
                </a:ext>
              </a:extLst>
            </p:cNvPr>
            <p:cNvSpPr/>
            <p:nvPr/>
          </p:nvSpPr>
          <p:spPr>
            <a:xfrm>
              <a:off x="487942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xmlns="" id="{5AE0C770-C939-4627-8C61-D45CEC40ED4E}"/>
                </a:ext>
              </a:extLst>
            </p:cNvPr>
            <p:cNvSpPr/>
            <p:nvPr/>
          </p:nvSpPr>
          <p:spPr>
            <a:xfrm>
              <a:off x="5098393"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xmlns="" id="{F6B50B7D-14ED-4012-8D9F-A669EB911011}"/>
                </a:ext>
              </a:extLst>
            </p:cNvPr>
            <p:cNvSpPr/>
            <p:nvPr/>
          </p:nvSpPr>
          <p:spPr>
            <a:xfrm>
              <a:off x="531735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xmlns="" id="{D1959860-A940-4A32-987F-1A15DE229FB3}"/>
                </a:ext>
              </a:extLst>
            </p:cNvPr>
            <p:cNvSpPr/>
            <p:nvPr/>
          </p:nvSpPr>
          <p:spPr>
            <a:xfrm>
              <a:off x="5536324"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xmlns="" id="{5FAC8E9A-4DF8-4A81-BF4D-8971E27CC37D}"/>
                </a:ext>
              </a:extLst>
            </p:cNvPr>
            <p:cNvSpPr/>
            <p:nvPr/>
          </p:nvSpPr>
          <p:spPr>
            <a:xfrm>
              <a:off x="5755290"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a:extLst>
              <a:ext uri="{FF2B5EF4-FFF2-40B4-BE49-F238E27FC236}">
                <a16:creationId xmlns:a16="http://schemas.microsoft.com/office/drawing/2014/main" xmlns="" id="{A17B3AB3-6AAE-44F8-A866-C3212EA98DE8}"/>
              </a:ext>
            </a:extLst>
          </p:cNvPr>
          <p:cNvSpPr txBox="1"/>
          <p:nvPr/>
        </p:nvSpPr>
        <p:spPr>
          <a:xfrm>
            <a:off x="431033" y="173046"/>
            <a:ext cx="5160387" cy="1585049"/>
          </a:xfrm>
          <a:prstGeom prst="rect">
            <a:avLst/>
          </a:prstGeom>
          <a:noFill/>
        </p:spPr>
        <p:txBody>
          <a:bodyPr wrap="none" rtlCol="0">
            <a:spAutoFit/>
          </a:bodyPr>
          <a:lstStyle/>
          <a:p>
            <a:r>
              <a:rPr lang="zh-CN" altLang="en-US" sz="9700" dirty="0">
                <a:solidFill>
                  <a:srgbClr val="1BDC77"/>
                </a:solidFill>
                <a:latin typeface="Impact" panose="020B0806030902050204" pitchFamily="34" charset="0"/>
                <a:ea typeface="微软雅黑" panose="020B0503020204020204" pitchFamily="34" charset="-122"/>
              </a:rPr>
              <a:t>风险控制</a:t>
            </a:r>
            <a:endParaRPr lang="zh-CN" altLang="en-US" sz="9700" dirty="0">
              <a:solidFill>
                <a:srgbClr val="1BDC77"/>
              </a:solidFill>
              <a:latin typeface="Impact" panose="020B0806030902050204" pitchFamily="34" charset="0"/>
              <a:ea typeface="微软雅黑" panose="020B0503020204020204" pitchFamily="34" charset="-122"/>
            </a:endParaRPr>
          </a:p>
        </p:txBody>
      </p:sp>
      <p:grpSp>
        <p:nvGrpSpPr>
          <p:cNvPr id="31" name="组合 30">
            <a:extLst>
              <a:ext uri="{FF2B5EF4-FFF2-40B4-BE49-F238E27FC236}">
                <a16:creationId xmlns:a16="http://schemas.microsoft.com/office/drawing/2014/main" xmlns="" id="{F6730F76-425E-40BC-8FC1-E72D989A1ED5}"/>
              </a:ext>
            </a:extLst>
          </p:cNvPr>
          <p:cNvGrpSpPr/>
          <p:nvPr/>
        </p:nvGrpSpPr>
        <p:grpSpPr>
          <a:xfrm>
            <a:off x="10026610" y="5750234"/>
            <a:ext cx="1178571" cy="557793"/>
            <a:chOff x="1180732" y="6430441"/>
            <a:chExt cx="1178571" cy="557793"/>
          </a:xfrm>
        </p:grpSpPr>
        <p:sp>
          <p:nvSpPr>
            <p:cNvPr id="32" name="文本框 31">
              <a:extLst>
                <a:ext uri="{FF2B5EF4-FFF2-40B4-BE49-F238E27FC236}">
                  <a16:creationId xmlns:a16="http://schemas.microsoft.com/office/drawing/2014/main" xmlns="" id="{AC1B0D78-7CC3-447E-A805-4D456853E1E5}"/>
                </a:ext>
              </a:extLst>
            </p:cNvPr>
            <p:cNvSpPr txBox="1"/>
            <p:nvPr/>
          </p:nvSpPr>
          <p:spPr>
            <a:xfrm rot="16200000">
              <a:off x="1239402" y="6371771"/>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3" name="文本框 32">
              <a:extLst>
                <a:ext uri="{FF2B5EF4-FFF2-40B4-BE49-F238E27FC236}">
                  <a16:creationId xmlns:a16="http://schemas.microsoft.com/office/drawing/2014/main" xmlns="" id="{F1FE4379-51E3-4618-B94F-0B8D1C7D515F}"/>
                </a:ext>
              </a:extLst>
            </p:cNvPr>
            <p:cNvSpPr txBox="1"/>
            <p:nvPr/>
          </p:nvSpPr>
          <p:spPr>
            <a:xfrm rot="16200000">
              <a:off x="1445610"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4" name="文本框 33">
              <a:extLst>
                <a:ext uri="{FF2B5EF4-FFF2-40B4-BE49-F238E27FC236}">
                  <a16:creationId xmlns:a16="http://schemas.microsoft.com/office/drawing/2014/main" xmlns="" id="{73583B1C-7C86-48FA-AF6C-31BCD4B26F46}"/>
                </a:ext>
              </a:extLst>
            </p:cNvPr>
            <p:cNvSpPr txBox="1"/>
            <p:nvPr/>
          </p:nvSpPr>
          <p:spPr>
            <a:xfrm rot="16200000">
              <a:off x="164662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5" name="文本框 34">
              <a:extLst>
                <a:ext uri="{FF2B5EF4-FFF2-40B4-BE49-F238E27FC236}">
                  <a16:creationId xmlns:a16="http://schemas.microsoft.com/office/drawing/2014/main" xmlns="" id="{783AAB18-935F-4D51-8895-387633651B0E}"/>
                </a:ext>
              </a:extLst>
            </p:cNvPr>
            <p:cNvSpPr txBox="1"/>
            <p:nvPr/>
          </p:nvSpPr>
          <p:spPr>
            <a:xfrm rot="16200000">
              <a:off x="184763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6" name="文本框 35">
              <a:extLst>
                <a:ext uri="{FF2B5EF4-FFF2-40B4-BE49-F238E27FC236}">
                  <a16:creationId xmlns:a16="http://schemas.microsoft.com/office/drawing/2014/main" xmlns="" id="{6ECEC67D-88E2-4322-94EA-0834DCAFFB2B}"/>
                </a:ext>
              </a:extLst>
            </p:cNvPr>
            <p:cNvSpPr txBox="1"/>
            <p:nvPr/>
          </p:nvSpPr>
          <p:spPr>
            <a:xfrm rot="16200000">
              <a:off x="204864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7" name="文本框 36">
              <a:extLst>
                <a:ext uri="{FF2B5EF4-FFF2-40B4-BE49-F238E27FC236}">
                  <a16:creationId xmlns:a16="http://schemas.microsoft.com/office/drawing/2014/main" xmlns="" id="{DA8406B0-F753-4033-9213-9618E05D83E3}"/>
                </a:ext>
              </a:extLst>
            </p:cNvPr>
            <p:cNvSpPr txBox="1"/>
            <p:nvPr/>
          </p:nvSpPr>
          <p:spPr>
            <a:xfrm rot="16200000">
              <a:off x="124460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8" name="文本框 37">
              <a:extLst>
                <a:ext uri="{FF2B5EF4-FFF2-40B4-BE49-F238E27FC236}">
                  <a16:creationId xmlns:a16="http://schemas.microsoft.com/office/drawing/2014/main" xmlns="" id="{62290DC1-4C7F-4EB0-904F-827E94FD9BD0}"/>
                </a:ext>
              </a:extLst>
            </p:cNvPr>
            <p:cNvSpPr txBox="1"/>
            <p:nvPr/>
          </p:nvSpPr>
          <p:spPr>
            <a:xfrm rot="16200000">
              <a:off x="144561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39" name="文本框 38">
              <a:extLst>
                <a:ext uri="{FF2B5EF4-FFF2-40B4-BE49-F238E27FC236}">
                  <a16:creationId xmlns:a16="http://schemas.microsoft.com/office/drawing/2014/main" xmlns="" id="{43B5E402-74D9-44FD-9C7E-30E6A570CF71}"/>
                </a:ext>
              </a:extLst>
            </p:cNvPr>
            <p:cNvSpPr txBox="1"/>
            <p:nvPr/>
          </p:nvSpPr>
          <p:spPr>
            <a:xfrm rot="16200000">
              <a:off x="164662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0" name="文本框 39">
              <a:extLst>
                <a:ext uri="{FF2B5EF4-FFF2-40B4-BE49-F238E27FC236}">
                  <a16:creationId xmlns:a16="http://schemas.microsoft.com/office/drawing/2014/main" xmlns="" id="{E2714DFA-CAD4-4DAD-A237-3BD248D57F75}"/>
                </a:ext>
              </a:extLst>
            </p:cNvPr>
            <p:cNvSpPr txBox="1"/>
            <p:nvPr/>
          </p:nvSpPr>
          <p:spPr>
            <a:xfrm rot="16200000">
              <a:off x="184763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1" name="文本框 40">
              <a:extLst>
                <a:ext uri="{FF2B5EF4-FFF2-40B4-BE49-F238E27FC236}">
                  <a16:creationId xmlns:a16="http://schemas.microsoft.com/office/drawing/2014/main" xmlns="" id="{2DEA845F-28D2-4571-89DD-63859F32F1B9}"/>
                </a:ext>
              </a:extLst>
            </p:cNvPr>
            <p:cNvSpPr txBox="1"/>
            <p:nvPr/>
          </p:nvSpPr>
          <p:spPr>
            <a:xfrm rot="16200000">
              <a:off x="204864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2" name="文本框 41">
              <a:extLst>
                <a:ext uri="{FF2B5EF4-FFF2-40B4-BE49-F238E27FC236}">
                  <a16:creationId xmlns:a16="http://schemas.microsoft.com/office/drawing/2014/main" xmlns="" id="{3272DED3-2179-488B-B40A-92D3911B15C8}"/>
                </a:ext>
              </a:extLst>
            </p:cNvPr>
            <p:cNvSpPr txBox="1"/>
            <p:nvPr/>
          </p:nvSpPr>
          <p:spPr>
            <a:xfrm rot="16200000">
              <a:off x="124460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3" name="文本框 42">
              <a:extLst>
                <a:ext uri="{FF2B5EF4-FFF2-40B4-BE49-F238E27FC236}">
                  <a16:creationId xmlns:a16="http://schemas.microsoft.com/office/drawing/2014/main" xmlns="" id="{40F8F2CF-342F-43DA-A6EC-6649BFF58C29}"/>
                </a:ext>
              </a:extLst>
            </p:cNvPr>
            <p:cNvSpPr txBox="1"/>
            <p:nvPr/>
          </p:nvSpPr>
          <p:spPr>
            <a:xfrm rot="16200000">
              <a:off x="144561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4" name="文本框 43">
              <a:extLst>
                <a:ext uri="{FF2B5EF4-FFF2-40B4-BE49-F238E27FC236}">
                  <a16:creationId xmlns:a16="http://schemas.microsoft.com/office/drawing/2014/main" xmlns="" id="{06A395C1-5C8B-4A9E-BCBA-3C07A73441CE}"/>
                </a:ext>
              </a:extLst>
            </p:cNvPr>
            <p:cNvSpPr txBox="1"/>
            <p:nvPr/>
          </p:nvSpPr>
          <p:spPr>
            <a:xfrm rot="16200000">
              <a:off x="164662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5" name="文本框 44">
              <a:extLst>
                <a:ext uri="{FF2B5EF4-FFF2-40B4-BE49-F238E27FC236}">
                  <a16:creationId xmlns:a16="http://schemas.microsoft.com/office/drawing/2014/main" xmlns="" id="{12D87341-23CC-49EB-99A8-A0B54D87AA25}"/>
                </a:ext>
              </a:extLst>
            </p:cNvPr>
            <p:cNvSpPr txBox="1"/>
            <p:nvPr/>
          </p:nvSpPr>
          <p:spPr>
            <a:xfrm rot="16200000">
              <a:off x="184763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46" name="文本框 45">
              <a:extLst>
                <a:ext uri="{FF2B5EF4-FFF2-40B4-BE49-F238E27FC236}">
                  <a16:creationId xmlns:a16="http://schemas.microsoft.com/office/drawing/2014/main" xmlns="" id="{F62A9171-9676-4193-B4B3-BEB921A8AB08}"/>
                </a:ext>
              </a:extLst>
            </p:cNvPr>
            <p:cNvSpPr txBox="1"/>
            <p:nvPr/>
          </p:nvSpPr>
          <p:spPr>
            <a:xfrm rot="16200000">
              <a:off x="204864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grpSp>
      <p:sp>
        <p:nvSpPr>
          <p:cNvPr id="48" name="矩形 47">
            <a:extLst>
              <a:ext uri="{FF2B5EF4-FFF2-40B4-BE49-F238E27FC236}">
                <a16:creationId xmlns:a16="http://schemas.microsoft.com/office/drawing/2014/main" xmlns="" id="{943B70F9-2E5C-44BA-B887-B6CE684F57BE}"/>
              </a:ext>
            </a:extLst>
          </p:cNvPr>
          <p:cNvSpPr/>
          <p:nvPr/>
        </p:nvSpPr>
        <p:spPr>
          <a:xfrm>
            <a:off x="431033" y="1807128"/>
            <a:ext cx="9600775" cy="4524315"/>
          </a:xfrm>
          <a:prstGeom prst="rect">
            <a:avLst/>
          </a:prstGeom>
        </p:spPr>
        <p:txBody>
          <a:bodyPr wrap="square">
            <a:spAutoFit/>
          </a:bodyPr>
          <a:lstStyle/>
          <a:p>
            <a:r>
              <a:rPr lang="zh-CN" altLang="en-US" sz="3600" kern="0" dirty="0" smtClean="0">
                <a:solidFill>
                  <a:schemeClr val="bg1"/>
                </a:solidFill>
                <a:latin typeface="微软雅黑 Light" panose="020B0502040204020203" pitchFamily="34" charset="-122"/>
                <a:ea typeface="微软雅黑 Light" panose="020B0502040204020203" pitchFamily="34" charset="-122"/>
                <a:cs typeface="Arial Unicode MS" pitchFamily="34" charset="-122"/>
              </a:rPr>
              <a:t>   由于</a:t>
            </a:r>
            <a:r>
              <a:rPr lang="zh-CN" altLang="en-US" sz="36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市场分析样本数量不够庞大，可能会造成我们对于校内师生的消费需求认知错误。本项目对于技术要求较高，这也是本店的特色和差异，可能会影响菜品的质量。本店规模不大，想以特色占领市场的风险很高。本餐馆的经营模式与传统经营管理模式有较大不同，能吸引来年轻顾客的同时，肯定会有人对我们管理方式、卫生条件及菜品质量提出质疑。</a:t>
            </a:r>
            <a:endParaRPr lang="zh-CN" altLang="en-US" sz="36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endParaRPr>
          </a:p>
        </p:txBody>
      </p:sp>
      <p:sp>
        <p:nvSpPr>
          <p:cNvPr id="2" name="TextBox 1"/>
          <p:cNvSpPr txBox="1"/>
          <p:nvPr/>
        </p:nvSpPr>
        <p:spPr>
          <a:xfrm>
            <a:off x="6995948" y="1214012"/>
            <a:ext cx="3236870" cy="1077218"/>
          </a:xfrm>
          <a:prstGeom prst="rect">
            <a:avLst/>
          </a:prstGeom>
          <a:noFill/>
        </p:spPr>
        <p:txBody>
          <a:bodyPr wrap="square" rtlCol="0">
            <a:spAutoFit/>
          </a:bodyPr>
          <a:lstStyle/>
          <a:p>
            <a:r>
              <a:rPr lang="zh-CN" altLang="en-US" sz="3200" kern="0" dirty="0">
                <a:solidFill>
                  <a:srgbClr val="1BDC77"/>
                </a:solidFill>
                <a:latin typeface="微软雅黑 Light" panose="020B0502040204020203" pitchFamily="34" charset="-122"/>
                <a:ea typeface="微软雅黑 Light" panose="020B0502040204020203" pitchFamily="34" charset="-122"/>
                <a:cs typeface="Arial Unicode MS" pitchFamily="34" charset="-122"/>
              </a:rPr>
              <a:t>一、风险分析</a:t>
            </a:r>
          </a:p>
          <a:p>
            <a:endParaRPr lang="zh-CN" altLang="en-US" sz="3200" dirty="0">
              <a:solidFill>
                <a:srgbClr val="1BDC77"/>
              </a:solidFill>
            </a:endParaRPr>
          </a:p>
        </p:txBody>
      </p:sp>
    </p:spTree>
    <p:extLst>
      <p:ext uri="{BB962C8B-B14F-4D97-AF65-F5344CB8AC3E}">
        <p14:creationId xmlns:p14="http://schemas.microsoft.com/office/powerpoint/2010/main" val="12105190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145959C6-407C-4C1C-B57F-7E97D379598C}"/>
              </a:ext>
            </a:extLst>
          </p:cNvPr>
          <p:cNvSpPr/>
          <p:nvPr/>
        </p:nvSpPr>
        <p:spPr>
          <a:xfrm>
            <a:off x="992597" y="3127988"/>
            <a:ext cx="4856409" cy="3416320"/>
          </a:xfrm>
          <a:prstGeom prst="rect">
            <a:avLst/>
          </a:prstGeom>
        </p:spPr>
        <p:txBody>
          <a:bodyPr wrap="square">
            <a:spAutoFit/>
          </a:bodyPr>
          <a:lstStyle/>
          <a:p>
            <a:pPr>
              <a:lnSpc>
                <a:spcPct val="150000"/>
              </a:lnSpc>
            </a:pPr>
            <a:r>
              <a:rPr lang="zh-CN" altLang="en-US" kern="0" dirty="0">
                <a:solidFill>
                  <a:schemeClr val="bg1"/>
                </a:solidFill>
                <a:latin typeface="微软雅黑 Light" panose="020B0502040204020203" pitchFamily="34" charset="-122"/>
                <a:ea typeface="微软雅黑 Light" panose="020B0502040204020203" pitchFamily="34" charset="-122"/>
              </a:rPr>
              <a:t> 由于市场分析样本数量不够庞大，可能会造成我们对于校内师生的消费需求认知错误。本项目对于技术要求较高，这也是本店的特色和差异，可能会影响菜品的质量。本店规模不大，想以特色占领市场的风险很高。本餐馆的经营模式与传统经营管理模式有较大不同，能吸引来年轻顾客的同时，肯定会有人对我们管理方式、卫生条件及菜品质量提出质疑。</a:t>
            </a:r>
            <a:endParaRPr lang="en-GB" altLang="zh-CN" kern="0" dirty="0">
              <a:solidFill>
                <a:schemeClr val="bg1"/>
              </a:solidFill>
              <a:latin typeface="微软雅黑 Light" panose="020B0502040204020203" pitchFamily="34" charset="-122"/>
              <a:ea typeface="微软雅黑 Light" panose="020B0502040204020203" pitchFamily="34" charset="-122"/>
            </a:endParaRPr>
          </a:p>
        </p:txBody>
      </p:sp>
      <p:sp>
        <p:nvSpPr>
          <p:cNvPr id="6" name="矩形 5">
            <a:extLst>
              <a:ext uri="{FF2B5EF4-FFF2-40B4-BE49-F238E27FC236}">
                <a16:creationId xmlns:a16="http://schemas.microsoft.com/office/drawing/2014/main" xmlns="" id="{1159B66D-7125-421D-B9D9-F3F30A22C9CE}"/>
              </a:ext>
            </a:extLst>
          </p:cNvPr>
          <p:cNvSpPr/>
          <p:nvPr/>
        </p:nvSpPr>
        <p:spPr>
          <a:xfrm>
            <a:off x="1700013" y="2286954"/>
            <a:ext cx="3310966" cy="646331"/>
          </a:xfrm>
          <a:prstGeom prst="rect">
            <a:avLst/>
          </a:prstGeom>
        </p:spPr>
        <p:txBody>
          <a:bodyPr wrap="square">
            <a:spAutoFit/>
          </a:bodyPr>
          <a:lstStyle/>
          <a:p>
            <a:r>
              <a:rPr lang="zh-CN" altLang="en-US" sz="36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风险分析</a:t>
            </a:r>
            <a:endParaRPr lang="zh-CN" altLang="en-US" sz="3600" dirty="0">
              <a:solidFill>
                <a:schemeClr val="bg1"/>
              </a:solidFill>
              <a:latin typeface="微软雅黑 Light" panose="020B0502040204020203" pitchFamily="34" charset="-122"/>
              <a:ea typeface="微软雅黑 Light" panose="020B0502040204020203" pitchFamily="34" charset="-122"/>
            </a:endParaRPr>
          </a:p>
        </p:txBody>
      </p:sp>
      <p:cxnSp>
        <p:nvCxnSpPr>
          <p:cNvPr id="8" name="直接连接符 7">
            <a:extLst>
              <a:ext uri="{FF2B5EF4-FFF2-40B4-BE49-F238E27FC236}">
                <a16:creationId xmlns:a16="http://schemas.microsoft.com/office/drawing/2014/main" xmlns="" id="{521BE063-0367-4553-B048-4BA2EE07803E}"/>
              </a:ext>
            </a:extLst>
          </p:cNvPr>
          <p:cNvCxnSpPr/>
          <p:nvPr/>
        </p:nvCxnSpPr>
        <p:spPr>
          <a:xfrm>
            <a:off x="1068162" y="3071509"/>
            <a:ext cx="158997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xmlns="" id="{D8E96D10-6577-4033-A496-BFF0AE408F2F}"/>
              </a:ext>
            </a:extLst>
          </p:cNvPr>
          <p:cNvGrpSpPr/>
          <p:nvPr/>
        </p:nvGrpSpPr>
        <p:grpSpPr>
          <a:xfrm>
            <a:off x="1090982" y="2423321"/>
            <a:ext cx="521951" cy="368764"/>
            <a:chOff x="11137900" y="860547"/>
            <a:chExt cx="1054100" cy="744733"/>
          </a:xfrm>
          <a:solidFill>
            <a:srgbClr val="1BDC77"/>
          </a:solidFill>
        </p:grpSpPr>
        <p:sp>
          <p:nvSpPr>
            <p:cNvPr id="11" name="矩形 10">
              <a:extLst>
                <a:ext uri="{FF2B5EF4-FFF2-40B4-BE49-F238E27FC236}">
                  <a16:creationId xmlns:a16="http://schemas.microsoft.com/office/drawing/2014/main" xmlns="" id="{283AC42B-3E52-474F-96B2-C1E229A9638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2" name="矩形 11">
              <a:extLst>
                <a:ext uri="{FF2B5EF4-FFF2-40B4-BE49-F238E27FC236}">
                  <a16:creationId xmlns:a16="http://schemas.microsoft.com/office/drawing/2014/main" xmlns="" id="{D9A52740-1D68-4EC5-8255-4453592E8B37}"/>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3" name="矩形 12">
              <a:extLst>
                <a:ext uri="{FF2B5EF4-FFF2-40B4-BE49-F238E27FC236}">
                  <a16:creationId xmlns:a16="http://schemas.microsoft.com/office/drawing/2014/main" xmlns="" id="{7ED86E71-CDA9-4B74-92C0-042FF4946CF4}"/>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4" name="矩形 13">
              <a:extLst>
                <a:ext uri="{FF2B5EF4-FFF2-40B4-BE49-F238E27FC236}">
                  <a16:creationId xmlns:a16="http://schemas.microsoft.com/office/drawing/2014/main" xmlns="" id="{E3322732-C40C-40A3-8081-A6B7C82A0640}"/>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15" name="矩形 14">
            <a:extLst>
              <a:ext uri="{FF2B5EF4-FFF2-40B4-BE49-F238E27FC236}">
                <a16:creationId xmlns:a16="http://schemas.microsoft.com/office/drawing/2014/main" xmlns="" id="{8E1CC9D3-42B4-49E6-985D-76CF2167A976}"/>
              </a:ext>
            </a:extLst>
          </p:cNvPr>
          <p:cNvSpPr/>
          <p:nvPr/>
        </p:nvSpPr>
        <p:spPr>
          <a:xfrm>
            <a:off x="6125519" y="3103691"/>
            <a:ext cx="5793212" cy="3005118"/>
          </a:xfrm>
          <a:prstGeom prst="rect">
            <a:avLst/>
          </a:prstGeom>
        </p:spPr>
        <p:txBody>
          <a:bodyPr wrap="square">
            <a:spAutoFit/>
          </a:bodyPr>
          <a:lstStyle/>
          <a:p>
            <a:pPr>
              <a:lnSpc>
                <a:spcPct val="150000"/>
              </a:lnSpc>
            </a:pPr>
            <a:r>
              <a:rPr lang="zh-CN" altLang="en-US" sz="1600" kern="0" dirty="0">
                <a:solidFill>
                  <a:schemeClr val="bg1"/>
                </a:solidFill>
                <a:latin typeface="微软雅黑 Light" panose="020B0502040204020203" pitchFamily="34" charset="-122"/>
                <a:ea typeface="微软雅黑 Light" panose="020B0502040204020203" pitchFamily="34" charset="-122"/>
              </a:rPr>
              <a:t>本团队会与时俱进，通过试营业阶段进行充分调查研究，正确分析餐饮市场消费需求，制定出适合市场环境和校内师生消费需求的餐厅创业计划。在经营管理方面，本团队一定严格管理，材料、经营、消毒由专人把控，严格控制餐厅内用餐环境卫生，用消毒餐具，严格控制食材的新鲜与卫生，持证经营。对校内师生的饮食健康负责。并不断改良经营用自动化机械，把由机械设计上的失误引起的各种问题一一排除，旨在为校内师生提供一个安全卫生的用餐休息及学术交流环境。</a:t>
            </a:r>
            <a:endParaRPr lang="en-GB" altLang="zh-CN" sz="1600" kern="0" dirty="0">
              <a:solidFill>
                <a:schemeClr val="bg1"/>
              </a:solidFill>
              <a:latin typeface="微软雅黑 Light" panose="020B0502040204020203" pitchFamily="34" charset="-122"/>
              <a:ea typeface="微软雅黑 Light" panose="020B0502040204020203" pitchFamily="34" charset="-122"/>
            </a:endParaRPr>
          </a:p>
        </p:txBody>
      </p:sp>
      <p:sp>
        <p:nvSpPr>
          <p:cNvPr id="16" name="矩形 15">
            <a:extLst>
              <a:ext uri="{FF2B5EF4-FFF2-40B4-BE49-F238E27FC236}">
                <a16:creationId xmlns:a16="http://schemas.microsoft.com/office/drawing/2014/main" xmlns="" id="{076233AD-8747-4E1D-A269-A08480663B20}"/>
              </a:ext>
            </a:extLst>
          </p:cNvPr>
          <p:cNvSpPr/>
          <p:nvPr/>
        </p:nvSpPr>
        <p:spPr>
          <a:xfrm>
            <a:off x="6832934" y="2262657"/>
            <a:ext cx="3310966" cy="646331"/>
          </a:xfrm>
          <a:prstGeom prst="rect">
            <a:avLst/>
          </a:prstGeom>
        </p:spPr>
        <p:txBody>
          <a:bodyPr wrap="square">
            <a:spAutoFit/>
          </a:bodyPr>
          <a:lstStyle/>
          <a:p>
            <a:r>
              <a:rPr lang="zh-CN" altLang="en-US" sz="36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应对策略</a:t>
            </a:r>
            <a:endParaRPr lang="zh-CN" altLang="en-US" sz="3600" dirty="0">
              <a:solidFill>
                <a:schemeClr val="bg1"/>
              </a:solidFill>
              <a:latin typeface="微软雅黑 Light" panose="020B0502040204020203" pitchFamily="34" charset="-122"/>
              <a:ea typeface="微软雅黑 Light" panose="020B0502040204020203" pitchFamily="34" charset="-122"/>
            </a:endParaRPr>
          </a:p>
        </p:txBody>
      </p:sp>
      <p:cxnSp>
        <p:nvCxnSpPr>
          <p:cNvPr id="17" name="直接连接符 16">
            <a:extLst>
              <a:ext uri="{FF2B5EF4-FFF2-40B4-BE49-F238E27FC236}">
                <a16:creationId xmlns:a16="http://schemas.microsoft.com/office/drawing/2014/main" xmlns="" id="{8E550C38-2F9B-4881-B264-7CD93862F5C0}"/>
              </a:ext>
            </a:extLst>
          </p:cNvPr>
          <p:cNvCxnSpPr/>
          <p:nvPr/>
        </p:nvCxnSpPr>
        <p:spPr>
          <a:xfrm>
            <a:off x="6201083" y="3047212"/>
            <a:ext cx="158997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xmlns="" id="{BD5A4153-F3CB-4B51-B53C-803F1C6E51A7}"/>
              </a:ext>
            </a:extLst>
          </p:cNvPr>
          <p:cNvGrpSpPr/>
          <p:nvPr/>
        </p:nvGrpSpPr>
        <p:grpSpPr>
          <a:xfrm>
            <a:off x="6223903" y="2399024"/>
            <a:ext cx="521951" cy="368764"/>
            <a:chOff x="11137900" y="860547"/>
            <a:chExt cx="1054100" cy="744733"/>
          </a:xfrm>
          <a:solidFill>
            <a:srgbClr val="1BDC77"/>
          </a:solidFill>
        </p:grpSpPr>
        <p:sp>
          <p:nvSpPr>
            <p:cNvPr id="19" name="矩形 18">
              <a:extLst>
                <a:ext uri="{FF2B5EF4-FFF2-40B4-BE49-F238E27FC236}">
                  <a16:creationId xmlns:a16="http://schemas.microsoft.com/office/drawing/2014/main" xmlns="" id="{4880FF56-B0EA-4638-B600-F747BF2EA05F}"/>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0" name="矩形 19">
              <a:extLst>
                <a:ext uri="{FF2B5EF4-FFF2-40B4-BE49-F238E27FC236}">
                  <a16:creationId xmlns:a16="http://schemas.microsoft.com/office/drawing/2014/main" xmlns="" id="{2676E4DA-5E06-412D-AC2A-C8E151E8C36F}"/>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1" name="矩形 20">
              <a:extLst>
                <a:ext uri="{FF2B5EF4-FFF2-40B4-BE49-F238E27FC236}">
                  <a16:creationId xmlns:a16="http://schemas.microsoft.com/office/drawing/2014/main" xmlns="" id="{03E44206-4AAB-4A0D-8577-785F808A204E}"/>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2" name="矩形 21">
              <a:extLst>
                <a:ext uri="{FF2B5EF4-FFF2-40B4-BE49-F238E27FC236}">
                  <a16:creationId xmlns:a16="http://schemas.microsoft.com/office/drawing/2014/main" xmlns="" id="{FD89928D-7978-4F99-8589-5B38ADABB70D}"/>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grpSp>
        <p:nvGrpSpPr>
          <p:cNvPr id="39" name="组合 38">
            <a:extLst>
              <a:ext uri="{FF2B5EF4-FFF2-40B4-BE49-F238E27FC236}">
                <a16:creationId xmlns:a16="http://schemas.microsoft.com/office/drawing/2014/main" xmlns="" id="{74016742-028C-46B5-846B-104AF31AACFE}"/>
              </a:ext>
            </a:extLst>
          </p:cNvPr>
          <p:cNvGrpSpPr/>
          <p:nvPr/>
        </p:nvGrpSpPr>
        <p:grpSpPr>
          <a:xfrm>
            <a:off x="1104202" y="772545"/>
            <a:ext cx="317500" cy="1490112"/>
            <a:chOff x="969307" y="723169"/>
            <a:chExt cx="317500" cy="1490112"/>
          </a:xfrm>
        </p:grpSpPr>
        <p:sp>
          <p:nvSpPr>
            <p:cNvPr id="32" name="椭圆 31">
              <a:extLst>
                <a:ext uri="{FF2B5EF4-FFF2-40B4-BE49-F238E27FC236}">
                  <a16:creationId xmlns:a16="http://schemas.microsoft.com/office/drawing/2014/main" xmlns="" id="{5B3EE7A5-83E9-48DF-BC3C-D94CA81F6476}"/>
                </a:ext>
              </a:extLst>
            </p:cNvPr>
            <p:cNvSpPr/>
            <p:nvPr/>
          </p:nvSpPr>
          <p:spPr>
            <a:xfrm>
              <a:off x="969307" y="723169"/>
              <a:ext cx="317500" cy="317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xmlns="" id="{8AAEE657-C21E-47B9-B816-0A776690A730}"/>
                </a:ext>
              </a:extLst>
            </p:cNvPr>
            <p:cNvSpPr/>
            <p:nvPr/>
          </p:nvSpPr>
          <p:spPr>
            <a:xfrm>
              <a:off x="969307" y="1309475"/>
              <a:ext cx="317500" cy="317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xmlns="" id="{D769F343-854B-4B7C-B151-F140F90F55A7}"/>
                </a:ext>
              </a:extLst>
            </p:cNvPr>
            <p:cNvSpPr/>
            <p:nvPr/>
          </p:nvSpPr>
          <p:spPr>
            <a:xfrm>
              <a:off x="969307" y="1895781"/>
              <a:ext cx="317500" cy="317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a:extLst>
              <a:ext uri="{FF2B5EF4-FFF2-40B4-BE49-F238E27FC236}">
                <a16:creationId xmlns:a16="http://schemas.microsoft.com/office/drawing/2014/main" xmlns="" id="{5DC82F11-869B-485E-BAEF-7745C1C62E0F}"/>
              </a:ext>
            </a:extLst>
          </p:cNvPr>
          <p:cNvSpPr/>
          <p:nvPr/>
        </p:nvSpPr>
        <p:spPr>
          <a:xfrm>
            <a:off x="1700013" y="543029"/>
            <a:ext cx="6148845" cy="1569660"/>
          </a:xfrm>
          <a:prstGeom prst="rect">
            <a:avLst/>
          </a:prstGeom>
        </p:spPr>
        <p:txBody>
          <a:bodyPr wrap="square">
            <a:spAutoFit/>
          </a:bodyPr>
          <a:lstStyle/>
          <a:p>
            <a:r>
              <a:rPr lang="zh-CN" altLang="en-US" sz="9600" dirty="0">
                <a:solidFill>
                  <a:srgbClr val="1BDC77"/>
                </a:solidFill>
                <a:latin typeface="Impact" panose="020B0806030902050204" pitchFamily="34" charset="0"/>
                <a:ea typeface="微软雅黑" panose="020B0503020204020204" pitchFamily="34" charset="-122"/>
              </a:rPr>
              <a:t>风险</a:t>
            </a:r>
            <a:r>
              <a:rPr lang="zh-CN" altLang="en-US" sz="9600" dirty="0" smtClean="0">
                <a:solidFill>
                  <a:srgbClr val="1BDC77"/>
                </a:solidFill>
                <a:latin typeface="Impact" panose="020B0806030902050204" pitchFamily="34" charset="0"/>
                <a:ea typeface="微软雅黑" panose="020B0503020204020204" pitchFamily="34" charset="-122"/>
              </a:rPr>
              <a:t>控制</a:t>
            </a:r>
            <a:endParaRPr lang="zh-CN" altLang="en-US" sz="8800" dirty="0">
              <a:solidFill>
                <a:srgbClr val="1BDC7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35920862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xmlns="" id="{D7ED462A-7A49-457A-B633-A25C8ED17F0D}"/>
              </a:ext>
            </a:extLst>
          </p:cNvPr>
          <p:cNvGrpSpPr/>
          <p:nvPr/>
        </p:nvGrpSpPr>
        <p:grpSpPr>
          <a:xfrm>
            <a:off x="1618562" y="2010752"/>
            <a:ext cx="8652315" cy="2883542"/>
            <a:chOff x="1618562" y="2010752"/>
            <a:chExt cx="8652315" cy="2883542"/>
          </a:xfrm>
        </p:grpSpPr>
        <p:grpSp>
          <p:nvGrpSpPr>
            <p:cNvPr id="3" name="组合 2">
              <a:extLst>
                <a:ext uri="{FF2B5EF4-FFF2-40B4-BE49-F238E27FC236}">
                  <a16:creationId xmlns:a16="http://schemas.microsoft.com/office/drawing/2014/main" xmlns="" id="{A950C284-AF0F-42C2-A481-DA1C2B0BD576}"/>
                </a:ext>
              </a:extLst>
            </p:cNvPr>
            <p:cNvGrpSpPr/>
            <p:nvPr/>
          </p:nvGrpSpPr>
          <p:grpSpPr>
            <a:xfrm>
              <a:off x="4068604" y="2010752"/>
              <a:ext cx="6202273" cy="2836496"/>
              <a:chOff x="2991689" y="1915502"/>
              <a:chExt cx="6202273" cy="2836496"/>
            </a:xfrm>
          </p:grpSpPr>
          <p:sp>
            <p:nvSpPr>
              <p:cNvPr id="6" name="任意多边形 10">
                <a:extLst>
                  <a:ext uri="{FF2B5EF4-FFF2-40B4-BE49-F238E27FC236}">
                    <a16:creationId xmlns:a16="http://schemas.microsoft.com/office/drawing/2014/main" xmlns="" id="{76DCBC3E-7813-4D25-B99F-463AB7E91FDB}"/>
                  </a:ext>
                </a:extLst>
              </p:cNvPr>
              <p:cNvSpPr>
                <a:spLocks noChangeArrowheads="1"/>
              </p:cNvSpPr>
              <p:nvPr/>
            </p:nvSpPr>
            <p:spPr bwMode="auto">
              <a:xfrm rot="5400000">
                <a:off x="7800930" y="3205957"/>
                <a:ext cx="2339975" cy="446088"/>
              </a:xfrm>
              <a:custGeom>
                <a:avLst/>
                <a:gdLst>
                  <a:gd name="T0" fmla="*/ 0 w 2409826"/>
                  <a:gd name="T1" fmla="*/ 446088 h 396002"/>
                  <a:gd name="T2" fmla="*/ 0 w 2409826"/>
                  <a:gd name="T3" fmla="*/ 1 h 396002"/>
                  <a:gd name="T4" fmla="*/ 1 w 2409826"/>
                  <a:gd name="T5" fmla="*/ 1 h 396002"/>
                  <a:gd name="T6" fmla="*/ 1 w 2409826"/>
                  <a:gd name="T7" fmla="*/ 0 h 396002"/>
                  <a:gd name="T8" fmla="*/ 2339975 w 2409826"/>
                  <a:gd name="T9" fmla="*/ 0 h 396002"/>
                  <a:gd name="T10" fmla="*/ 2339975 w 2409826"/>
                  <a:gd name="T11" fmla="*/ 1 h 396002"/>
                  <a:gd name="T12" fmla="*/ 2339975 w 2409826"/>
                  <a:gd name="T13" fmla="*/ 1 h 396002"/>
                  <a:gd name="T14" fmla="*/ 2339975 w 2409826"/>
                  <a:gd name="T15" fmla="*/ 446088 h 396002"/>
                  <a:gd name="T16" fmla="*/ 2219739 w 2409826"/>
                  <a:gd name="T17" fmla="*/ 446088 h 396002"/>
                  <a:gd name="T18" fmla="*/ 2219739 w 2409826"/>
                  <a:gd name="T19" fmla="*/ 139487 h 396002"/>
                  <a:gd name="T20" fmla="*/ 120236 w 2409826"/>
                  <a:gd name="T21" fmla="*/ 139487 h 396002"/>
                  <a:gd name="T22" fmla="*/ 120236 w 2409826"/>
                  <a:gd name="T23" fmla="*/ 446088 h 3960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09826"/>
                  <a:gd name="T37" fmla="*/ 0 h 396002"/>
                  <a:gd name="T38" fmla="*/ 2409826 w 2409826"/>
                  <a:gd name="T39" fmla="*/ 396002 h 3960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09826" h="396002">
                    <a:moveTo>
                      <a:pt x="0" y="396002"/>
                    </a:moveTo>
                    <a:lnTo>
                      <a:pt x="0" y="1"/>
                    </a:lnTo>
                    <a:lnTo>
                      <a:pt x="1" y="1"/>
                    </a:lnTo>
                    <a:lnTo>
                      <a:pt x="1" y="0"/>
                    </a:lnTo>
                    <a:lnTo>
                      <a:pt x="2409826" y="0"/>
                    </a:lnTo>
                    <a:lnTo>
                      <a:pt x="2409826" y="1"/>
                    </a:lnTo>
                    <a:lnTo>
                      <a:pt x="2409826" y="396002"/>
                    </a:lnTo>
                    <a:lnTo>
                      <a:pt x="2286001" y="396002"/>
                    </a:lnTo>
                    <a:lnTo>
                      <a:pt x="2286001" y="123826"/>
                    </a:lnTo>
                    <a:lnTo>
                      <a:pt x="123825" y="123826"/>
                    </a:lnTo>
                    <a:lnTo>
                      <a:pt x="123825" y="396002"/>
                    </a:lnTo>
                    <a:lnTo>
                      <a:pt x="0" y="396002"/>
                    </a:lnTo>
                    <a:close/>
                  </a:path>
                </a:pathLst>
              </a:custGeom>
              <a:solidFill>
                <a:schemeClr val="bg1"/>
              </a:solidFill>
              <a:ln w="76200">
                <a:solidFill>
                  <a:schemeClr val="bg1"/>
                </a:solidFill>
              </a:ln>
              <a:extLst/>
            </p:spPr>
            <p:txBody>
              <a:bodyPr anchor="ctr"/>
              <a:lstStyle/>
              <a:p>
                <a:endParaRPr lang="zh-CN" altLang="en-US"/>
              </a:p>
            </p:txBody>
          </p:sp>
          <p:sp>
            <p:nvSpPr>
              <p:cNvPr id="7" name="任意多边形 11">
                <a:extLst>
                  <a:ext uri="{FF2B5EF4-FFF2-40B4-BE49-F238E27FC236}">
                    <a16:creationId xmlns:a16="http://schemas.microsoft.com/office/drawing/2014/main" xmlns="" id="{77C889E0-D3C9-4B22-8169-91B845CC5128}"/>
                  </a:ext>
                </a:extLst>
              </p:cNvPr>
              <p:cNvSpPr>
                <a:spLocks noChangeArrowheads="1"/>
              </p:cNvSpPr>
              <p:nvPr/>
            </p:nvSpPr>
            <p:spPr bwMode="auto">
              <a:xfrm rot="16200000" flipH="1">
                <a:off x="2044745" y="3205957"/>
                <a:ext cx="2339975" cy="446088"/>
              </a:xfrm>
              <a:custGeom>
                <a:avLst/>
                <a:gdLst>
                  <a:gd name="T0" fmla="*/ 0 w 2409826"/>
                  <a:gd name="T1" fmla="*/ 446088 h 396002"/>
                  <a:gd name="T2" fmla="*/ 0 w 2409826"/>
                  <a:gd name="T3" fmla="*/ 1 h 396002"/>
                  <a:gd name="T4" fmla="*/ 1 w 2409826"/>
                  <a:gd name="T5" fmla="*/ 1 h 396002"/>
                  <a:gd name="T6" fmla="*/ 1 w 2409826"/>
                  <a:gd name="T7" fmla="*/ 0 h 396002"/>
                  <a:gd name="T8" fmla="*/ 2339975 w 2409826"/>
                  <a:gd name="T9" fmla="*/ 0 h 396002"/>
                  <a:gd name="T10" fmla="*/ 2339975 w 2409826"/>
                  <a:gd name="T11" fmla="*/ 1 h 396002"/>
                  <a:gd name="T12" fmla="*/ 2339975 w 2409826"/>
                  <a:gd name="T13" fmla="*/ 1 h 396002"/>
                  <a:gd name="T14" fmla="*/ 2339975 w 2409826"/>
                  <a:gd name="T15" fmla="*/ 446088 h 396002"/>
                  <a:gd name="T16" fmla="*/ 2219739 w 2409826"/>
                  <a:gd name="T17" fmla="*/ 446088 h 396002"/>
                  <a:gd name="T18" fmla="*/ 2219739 w 2409826"/>
                  <a:gd name="T19" fmla="*/ 139487 h 396002"/>
                  <a:gd name="T20" fmla="*/ 120236 w 2409826"/>
                  <a:gd name="T21" fmla="*/ 139487 h 396002"/>
                  <a:gd name="T22" fmla="*/ 120236 w 2409826"/>
                  <a:gd name="T23" fmla="*/ 446088 h 3960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09826"/>
                  <a:gd name="T37" fmla="*/ 0 h 396002"/>
                  <a:gd name="T38" fmla="*/ 2409826 w 2409826"/>
                  <a:gd name="T39" fmla="*/ 396002 h 3960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09826" h="396002">
                    <a:moveTo>
                      <a:pt x="0" y="396002"/>
                    </a:moveTo>
                    <a:lnTo>
                      <a:pt x="0" y="1"/>
                    </a:lnTo>
                    <a:lnTo>
                      <a:pt x="1" y="1"/>
                    </a:lnTo>
                    <a:lnTo>
                      <a:pt x="1" y="0"/>
                    </a:lnTo>
                    <a:lnTo>
                      <a:pt x="2409826" y="0"/>
                    </a:lnTo>
                    <a:lnTo>
                      <a:pt x="2409826" y="1"/>
                    </a:lnTo>
                    <a:lnTo>
                      <a:pt x="2409826" y="396002"/>
                    </a:lnTo>
                    <a:lnTo>
                      <a:pt x="2286001" y="396002"/>
                    </a:lnTo>
                    <a:lnTo>
                      <a:pt x="2286001" y="123826"/>
                    </a:lnTo>
                    <a:lnTo>
                      <a:pt x="123825" y="123826"/>
                    </a:lnTo>
                    <a:lnTo>
                      <a:pt x="123825" y="396002"/>
                    </a:lnTo>
                    <a:lnTo>
                      <a:pt x="0" y="396002"/>
                    </a:lnTo>
                    <a:close/>
                  </a:path>
                </a:pathLst>
              </a:custGeom>
              <a:solidFill>
                <a:schemeClr val="bg1"/>
              </a:solidFill>
              <a:ln w="76200">
                <a:solidFill>
                  <a:schemeClr val="bg1"/>
                </a:solidFill>
              </a:ln>
              <a:extLst/>
            </p:spPr>
            <p:txBody>
              <a:bodyPr anchor="ctr"/>
              <a:lstStyle/>
              <a:p>
                <a:endParaRPr lang="zh-CN" altLang="en-US" dirty="0"/>
              </a:p>
            </p:txBody>
          </p:sp>
          <p:grpSp>
            <p:nvGrpSpPr>
              <p:cNvPr id="8" name="组合 7">
                <a:extLst>
                  <a:ext uri="{FF2B5EF4-FFF2-40B4-BE49-F238E27FC236}">
                    <a16:creationId xmlns:a16="http://schemas.microsoft.com/office/drawing/2014/main" xmlns="" id="{8F457395-6714-4C31-9A4E-E8A5C7146F7F}"/>
                  </a:ext>
                </a:extLst>
              </p:cNvPr>
              <p:cNvGrpSpPr/>
              <p:nvPr/>
            </p:nvGrpSpPr>
            <p:grpSpPr>
              <a:xfrm>
                <a:off x="3711340" y="1915502"/>
                <a:ext cx="4762971" cy="2836496"/>
                <a:chOff x="3710546" y="981075"/>
                <a:chExt cx="4762971" cy="2836496"/>
              </a:xfrm>
            </p:grpSpPr>
            <p:sp>
              <p:nvSpPr>
                <p:cNvPr id="9" name="文本框 6">
                  <a:extLst>
                    <a:ext uri="{FF2B5EF4-FFF2-40B4-BE49-F238E27FC236}">
                      <a16:creationId xmlns:a16="http://schemas.microsoft.com/office/drawing/2014/main" xmlns="" id="{A1392E0B-E821-4F59-9DBA-6132E4027475}"/>
                    </a:ext>
                  </a:extLst>
                </p:cNvPr>
                <p:cNvSpPr>
                  <a:spLocks noChangeArrowheads="1"/>
                </p:cNvSpPr>
                <p:nvPr/>
              </p:nvSpPr>
              <p:spPr bwMode="auto">
                <a:xfrm>
                  <a:off x="3710546" y="981075"/>
                  <a:ext cx="4762971" cy="186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1500" dirty="0">
                      <a:solidFill>
                        <a:schemeClr val="bg1"/>
                      </a:solidFill>
                      <a:latin typeface="Impact" panose="020B0806030902050204" pitchFamily="34" charset="0"/>
                      <a:sym typeface="Impact" panose="020B0806030902050204" pitchFamily="34" charset="0"/>
                    </a:rPr>
                    <a:t>THANKS</a:t>
                  </a:r>
                  <a:endParaRPr lang="zh-CN" altLang="en-US" sz="11500" dirty="0">
                    <a:solidFill>
                      <a:schemeClr val="bg1"/>
                    </a:solidFill>
                    <a:latin typeface="Impact" panose="020B0806030902050204" pitchFamily="34" charset="0"/>
                    <a:sym typeface="Impact" panose="020B0806030902050204" pitchFamily="34" charset="0"/>
                  </a:endParaRPr>
                </a:p>
              </p:txBody>
            </p:sp>
            <p:sp>
              <p:nvSpPr>
                <p:cNvPr id="10" name="文本框 9">
                  <a:extLst>
                    <a:ext uri="{FF2B5EF4-FFF2-40B4-BE49-F238E27FC236}">
                      <a16:creationId xmlns:a16="http://schemas.microsoft.com/office/drawing/2014/main" xmlns="" id="{9DB07B44-FB5B-44DE-9229-192E15BC7212}"/>
                    </a:ext>
                  </a:extLst>
                </p:cNvPr>
                <p:cNvSpPr>
                  <a:spLocks noChangeArrowheads="1"/>
                </p:cNvSpPr>
                <p:nvPr/>
              </p:nvSpPr>
              <p:spPr bwMode="auto">
                <a:xfrm>
                  <a:off x="3716896" y="2643068"/>
                  <a:ext cx="47566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zh-CN" altLang="en-US" sz="2000" dirty="0">
                      <a:solidFill>
                        <a:srgbClr val="1BDC77"/>
                      </a:solidFill>
                      <a:latin typeface="微软雅黑 Light" panose="020B0502040204020203" pitchFamily="34" charset="-122"/>
                      <a:ea typeface="微软雅黑 Light" panose="020B0502040204020203" pitchFamily="34" charset="-122"/>
                      <a:sym typeface="宋体" panose="02010600030101010101" pitchFamily="2" charset="-122"/>
                    </a:rPr>
                    <a:t>刘</a:t>
                  </a:r>
                  <a:r>
                    <a:rPr lang="zh-CN" altLang="en-US" sz="2000" dirty="0" smtClean="0">
                      <a:solidFill>
                        <a:srgbClr val="1BDC77"/>
                      </a:solidFill>
                      <a:latin typeface="微软雅黑 Light" panose="020B0502040204020203" pitchFamily="34" charset="-122"/>
                      <a:ea typeface="微软雅黑 Light" panose="020B0502040204020203" pitchFamily="34" charset="-122"/>
                      <a:sym typeface="宋体" panose="02010600030101010101" pitchFamily="2" charset="-122"/>
                    </a:rPr>
                    <a:t>欣昂</a:t>
                  </a:r>
                  <a:r>
                    <a:rPr lang="zh-CN" altLang="en-US" sz="2000" dirty="0" smtClean="0">
                      <a:solidFill>
                        <a:srgbClr val="1BDC77"/>
                      </a:solidFill>
                      <a:latin typeface="微软雅黑 Light" panose="020B0502040204020203" pitchFamily="34" charset="-122"/>
                      <a:ea typeface="微软雅黑 Light" panose="020B0502040204020203" pitchFamily="34" charset="-122"/>
                      <a:sym typeface="宋体" panose="02010600030101010101" pitchFamily="2" charset="-122"/>
                    </a:rPr>
                    <a:t>设计</a:t>
                  </a:r>
                  <a:r>
                    <a:rPr lang="zh-CN" altLang="en-US" sz="2000" dirty="0">
                      <a:solidFill>
                        <a:srgbClr val="1BDC77"/>
                      </a:solidFill>
                      <a:latin typeface="微软雅黑 Light" panose="020B0502040204020203" pitchFamily="34" charset="-122"/>
                      <a:ea typeface="微软雅黑 Light" panose="020B0502040204020203" pitchFamily="34" charset="-122"/>
                      <a:sym typeface="宋体" panose="02010600030101010101" pitchFamily="2" charset="-122"/>
                    </a:rPr>
                    <a:t>制作</a:t>
                  </a:r>
                </a:p>
              </p:txBody>
            </p:sp>
            <p:sp>
              <p:nvSpPr>
                <p:cNvPr id="11" name="文本框 9">
                  <a:extLst>
                    <a:ext uri="{FF2B5EF4-FFF2-40B4-BE49-F238E27FC236}">
                      <a16:creationId xmlns:a16="http://schemas.microsoft.com/office/drawing/2014/main" xmlns="" id="{D8071304-B10F-4335-8F10-C0D354425DA1}"/>
                    </a:ext>
                  </a:extLst>
                </p:cNvPr>
                <p:cNvSpPr>
                  <a:spLocks noChangeArrowheads="1"/>
                </p:cNvSpPr>
                <p:nvPr/>
              </p:nvSpPr>
              <p:spPr bwMode="auto">
                <a:xfrm>
                  <a:off x="3710546" y="3294351"/>
                  <a:ext cx="47629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zh-CN" altLang="en-US" sz="2800" dirty="0">
                      <a:solidFill>
                        <a:srgbClr val="1BDC77"/>
                      </a:solidFill>
                      <a:latin typeface="微软雅黑 Light" panose="020B0502040204020203" pitchFamily="34" charset="-122"/>
                      <a:ea typeface="微软雅黑 Light" panose="020B0502040204020203" pitchFamily="34" charset="-122"/>
                      <a:sym typeface="宋体" panose="02010600030101010101" pitchFamily="2" charset="-122"/>
                    </a:rPr>
                    <a:t>王兆雄  胡敬</a:t>
                  </a:r>
                  <a:r>
                    <a:rPr lang="zh-CN" altLang="en-US" sz="2800" dirty="0" smtClean="0">
                      <a:solidFill>
                        <a:srgbClr val="1BDC77"/>
                      </a:solidFill>
                      <a:latin typeface="微软雅黑 Light" panose="020B0502040204020203" pitchFamily="34" charset="-122"/>
                      <a:ea typeface="微软雅黑 Light" panose="020B0502040204020203" pitchFamily="34" charset="-122"/>
                      <a:sym typeface="宋体" panose="02010600030101010101" pitchFamily="2" charset="-122"/>
                    </a:rPr>
                    <a:t>轩 刘欣昂 小组</a:t>
                  </a:r>
                  <a:endParaRPr lang="zh-CN" altLang="en-US" sz="2800" dirty="0">
                    <a:solidFill>
                      <a:srgbClr val="1BDC77"/>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cxnSp>
              <p:nvCxnSpPr>
                <p:cNvPr id="12" name="直接连接符 11">
                  <a:extLst>
                    <a:ext uri="{FF2B5EF4-FFF2-40B4-BE49-F238E27FC236}">
                      <a16:creationId xmlns:a16="http://schemas.microsoft.com/office/drawing/2014/main" xmlns="" id="{8EC79B1A-0260-47EC-953C-4F000AB0916B}"/>
                    </a:ext>
                  </a:extLst>
                </p:cNvPr>
                <p:cNvCxnSpPr>
                  <a:cxnSpLocks/>
                </p:cNvCxnSpPr>
                <p:nvPr/>
              </p:nvCxnSpPr>
              <p:spPr>
                <a:xfrm>
                  <a:off x="3811587" y="3180051"/>
                  <a:ext cx="456088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pic>
          <p:nvPicPr>
            <p:cNvPr id="4" name="图片 3">
              <a:extLst>
                <a:ext uri="{FF2B5EF4-FFF2-40B4-BE49-F238E27FC236}">
                  <a16:creationId xmlns:a16="http://schemas.microsoft.com/office/drawing/2014/main" xmlns="" id="{903457B3-EA4B-427E-B2A4-F80956AB160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89262" y="2336894"/>
              <a:ext cx="1872834" cy="1872834"/>
            </a:xfrm>
            <a:prstGeom prst="rect">
              <a:avLst/>
            </a:prstGeom>
          </p:spPr>
        </p:pic>
        <p:sp>
          <p:nvSpPr>
            <p:cNvPr id="5" name="矩形 4">
              <a:extLst>
                <a:ext uri="{FF2B5EF4-FFF2-40B4-BE49-F238E27FC236}">
                  <a16:creationId xmlns:a16="http://schemas.microsoft.com/office/drawing/2014/main" xmlns="" id="{542D342E-D849-445D-BA74-88844331EF2F}"/>
                </a:ext>
              </a:extLst>
            </p:cNvPr>
            <p:cNvSpPr/>
            <p:nvPr/>
          </p:nvSpPr>
          <p:spPr>
            <a:xfrm>
              <a:off x="1618562" y="4494184"/>
              <a:ext cx="2243534" cy="400110"/>
            </a:xfrm>
            <a:prstGeom prst="rect">
              <a:avLst/>
            </a:prstGeom>
          </p:spPr>
          <p:txBody>
            <a:bodyPr wrap="square">
              <a:spAutoFit/>
            </a:bodyPr>
            <a:lstStyle/>
            <a:p>
              <a:pPr algn="dist"/>
              <a:r>
                <a:rPr lang="zh-CN" altLang="en-US" sz="2000" dirty="0" smtClean="0">
                  <a:solidFill>
                    <a:srgbClr val="1BDC77"/>
                  </a:solidFill>
                  <a:latin typeface="微软雅黑 Light" panose="020B0502040204020203" pitchFamily="34" charset="-122"/>
                  <a:ea typeface="微软雅黑 Light" panose="020B0502040204020203" pitchFamily="34" charset="-122"/>
                  <a:sym typeface="宋体" panose="02010600030101010101" pitchFamily="2" charset="-122"/>
                </a:rPr>
                <a:t>七里香旋转火锅</a:t>
              </a:r>
              <a:endParaRPr lang="zh-CN" altLang="en-US" sz="2000" dirty="0">
                <a:solidFill>
                  <a:srgbClr val="1BDC77"/>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grpSp>
      <p:pic>
        <p:nvPicPr>
          <p:cNvPr id="6146" name="Picture 2" descr="C:\Users\Liuxang\Desktop\else\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2160" y="2303639"/>
            <a:ext cx="2243534" cy="212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418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0621" y="867103"/>
            <a:ext cx="2441694" cy="769441"/>
          </a:xfrm>
          <a:prstGeom prst="rect">
            <a:avLst/>
          </a:prstGeom>
          <a:noFill/>
        </p:spPr>
        <p:txBody>
          <a:bodyPr wrap="none" rtlCol="0">
            <a:spAutoFit/>
          </a:bodyPr>
          <a:lstStyle/>
          <a:p>
            <a:r>
              <a:rPr lang="zh-CN" altLang="en-US" sz="4400" dirty="0" smtClean="0">
                <a:solidFill>
                  <a:schemeClr val="bg1"/>
                </a:solidFill>
              </a:rPr>
              <a:t>市场分析</a:t>
            </a:r>
            <a:endParaRPr lang="zh-CN" altLang="en-US" sz="4400" dirty="0">
              <a:solidFill>
                <a:schemeClr val="bg1"/>
              </a:solidFill>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49" name="officeArt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5672" y="1251823"/>
            <a:ext cx="8674526" cy="5306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4" name="Rectangle 3"/>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矩形 4"/>
          <p:cNvSpPr/>
          <p:nvPr/>
        </p:nvSpPr>
        <p:spPr>
          <a:xfrm>
            <a:off x="804041" y="1765738"/>
            <a:ext cx="2096814" cy="788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804041" y="2112579"/>
            <a:ext cx="2268274" cy="1815882"/>
          </a:xfrm>
          <a:prstGeom prst="rect">
            <a:avLst/>
          </a:prstGeom>
          <a:noFill/>
        </p:spPr>
        <p:txBody>
          <a:bodyPr wrap="square" rtlCol="0">
            <a:spAutoFit/>
          </a:bodyPr>
          <a:lstStyle/>
          <a:p>
            <a:r>
              <a:rPr lang="zh-CN" altLang="zh-CN" sz="2800" dirty="0" smtClean="0">
                <a:solidFill>
                  <a:schemeClr val="bg1"/>
                </a:solidFill>
                <a:latin typeface="幼圆" pitchFamily="49" charset="-122"/>
                <a:ea typeface="幼圆" pitchFamily="49" charset="-122"/>
              </a:rPr>
              <a:t>本</a:t>
            </a:r>
            <a:r>
              <a:rPr lang="zh-CN" altLang="zh-CN" sz="2800" dirty="0">
                <a:solidFill>
                  <a:schemeClr val="bg1"/>
                </a:solidFill>
                <a:latin typeface="幼圆" pitchFamily="49" charset="-122"/>
                <a:ea typeface="幼圆" pitchFamily="49" charset="-122"/>
              </a:rPr>
              <a:t>店计划面对北建大师生开放，属于盈利性质。</a:t>
            </a:r>
            <a:endParaRPr lang="zh-CN" altLang="en-US" sz="2800" dirty="0"/>
          </a:p>
        </p:txBody>
      </p:sp>
    </p:spTree>
    <p:extLst>
      <p:ext uri="{BB962C8B-B14F-4D97-AF65-F5344CB8AC3E}">
        <p14:creationId xmlns:p14="http://schemas.microsoft.com/office/powerpoint/2010/main" val="3726290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fficeArt object"/>
          <p:cNvPicPr/>
          <p:nvPr/>
        </p:nvPicPr>
        <p:blipFill rotWithShape="1">
          <a:blip r:embed="rId2">
            <a:extLst/>
          </a:blip>
          <a:srcRect l="28225" r="28297"/>
          <a:stretch/>
        </p:blipFill>
        <p:spPr bwMode="auto">
          <a:xfrm>
            <a:off x="0" y="0"/>
            <a:ext cx="3774518" cy="3604721"/>
          </a:xfrm>
          <a:prstGeom prst="rect">
            <a:avLst/>
          </a:prstGeom>
          <a:ln>
            <a:noFill/>
          </a:ln>
          <a:effectLst/>
          <a:extLst>
            <a:ext uri="{53640926-AAD7-44D8-BBD7-CCE9431645EC}">
              <a14:shadowObscured xmlns:a14="http://schemas.microsoft.com/office/drawing/2010/main"/>
            </a:ext>
          </a:extLst>
        </p:spPr>
      </p:pic>
      <p:pic>
        <p:nvPicPr>
          <p:cNvPr id="3" name="officeArt object"/>
          <p:cNvPicPr/>
          <p:nvPr/>
        </p:nvPicPr>
        <p:blipFill rotWithShape="1">
          <a:blip r:embed="rId3">
            <a:extLst/>
          </a:blip>
          <a:srcRect l="27187" r="27052"/>
          <a:stretch/>
        </p:blipFill>
        <p:spPr bwMode="auto">
          <a:xfrm>
            <a:off x="5722883" y="-1"/>
            <a:ext cx="3775842" cy="3604719"/>
          </a:xfrm>
          <a:prstGeom prst="rect">
            <a:avLst/>
          </a:prstGeom>
          <a:ln>
            <a:noFill/>
          </a:ln>
          <a:effectLst/>
          <a:extLst>
            <a:ext uri="{53640926-AAD7-44D8-BBD7-CCE9431645EC}">
              <a14:shadowObscured xmlns:a14="http://schemas.microsoft.com/office/drawing/2010/main"/>
            </a:ext>
          </a:extLst>
        </p:spPr>
      </p:pic>
      <p:pic>
        <p:nvPicPr>
          <p:cNvPr id="4" name="officeArt object"/>
          <p:cNvPicPr/>
          <p:nvPr/>
        </p:nvPicPr>
        <p:blipFill rotWithShape="1">
          <a:blip r:embed="rId4">
            <a:extLst/>
          </a:blip>
          <a:srcRect l="25838" r="27156"/>
          <a:stretch/>
        </p:blipFill>
        <p:spPr bwMode="auto">
          <a:xfrm>
            <a:off x="7709340" y="3604719"/>
            <a:ext cx="3578770" cy="3253279"/>
          </a:xfrm>
          <a:prstGeom prst="rect">
            <a:avLst/>
          </a:prstGeom>
          <a:ln>
            <a:noFill/>
          </a:ln>
          <a:effectLst/>
          <a:extLst>
            <a:ext uri="{53640926-AAD7-44D8-BBD7-CCE9431645EC}">
              <a14:shadowObscured xmlns:a14="http://schemas.microsoft.com/office/drawing/2010/main"/>
            </a:ext>
          </a:extLst>
        </p:spPr>
      </p:pic>
      <p:pic>
        <p:nvPicPr>
          <p:cNvPr id="5" name="officeArt object"/>
          <p:cNvPicPr/>
          <p:nvPr/>
        </p:nvPicPr>
        <p:blipFill rotWithShape="1">
          <a:blip r:embed="rId5">
            <a:extLst/>
          </a:blip>
          <a:srcRect l="24593" r="23939"/>
          <a:stretch/>
        </p:blipFill>
        <p:spPr bwMode="auto">
          <a:xfrm>
            <a:off x="1545021" y="3604720"/>
            <a:ext cx="4074063" cy="3253279"/>
          </a:xfrm>
          <a:prstGeom prst="rect">
            <a:avLst/>
          </a:prstGeom>
          <a:ln>
            <a:noFill/>
          </a:ln>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761057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fficeArt object"/>
          <p:cNvPicPr/>
          <p:nvPr/>
        </p:nvPicPr>
        <p:blipFill>
          <a:blip r:embed="rId2">
            <a:extLst/>
          </a:blip>
          <a:stretch>
            <a:fillRect/>
          </a:stretch>
        </p:blipFill>
        <p:spPr>
          <a:xfrm>
            <a:off x="1119351" y="835572"/>
            <a:ext cx="10142482" cy="5281448"/>
          </a:xfrm>
          <a:prstGeom prst="rect">
            <a:avLst/>
          </a:prstGeom>
          <a:ln w="12700" cap="flat">
            <a:noFill/>
            <a:miter lim="400000"/>
          </a:ln>
          <a:effectLst/>
        </p:spPr>
      </p:pic>
    </p:spTree>
    <p:extLst>
      <p:ext uri="{BB962C8B-B14F-4D97-AF65-F5344CB8AC3E}">
        <p14:creationId xmlns:p14="http://schemas.microsoft.com/office/powerpoint/2010/main" val="2111310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18089" y="387911"/>
            <a:ext cx="11571890" cy="6186309"/>
          </a:xfrm>
          <a:prstGeom prst="flowChartProcess">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651640" y="671691"/>
            <a:ext cx="10704787" cy="6186309"/>
          </a:xfrm>
          <a:prstGeom prst="rect">
            <a:avLst/>
          </a:prstGeom>
          <a:noFill/>
        </p:spPr>
        <p:txBody>
          <a:bodyPr wrap="square" rtlCol="0">
            <a:spAutoFit/>
          </a:bodyPr>
          <a:lstStyle/>
          <a:p>
            <a:r>
              <a:rPr lang="en-US" altLang="zh-CN" sz="3600" dirty="0" smtClean="0">
                <a:solidFill>
                  <a:schemeClr val="bg1"/>
                </a:solidFill>
                <a:latin typeface="幼圆" pitchFamily="49" charset="-122"/>
                <a:ea typeface="幼圆" pitchFamily="49" charset="-122"/>
              </a:rPr>
              <a:t>	</a:t>
            </a:r>
            <a:r>
              <a:rPr lang="zh-CN" altLang="zh-CN" sz="3600" dirty="0" smtClean="0">
                <a:solidFill>
                  <a:schemeClr val="bg1"/>
                </a:solidFill>
                <a:latin typeface="幼圆" pitchFamily="49" charset="-122"/>
                <a:ea typeface="幼圆" pitchFamily="49" charset="-122"/>
              </a:rPr>
              <a:t>目前</a:t>
            </a:r>
            <a:r>
              <a:rPr lang="zh-CN" altLang="zh-CN" sz="3600" dirty="0">
                <a:solidFill>
                  <a:schemeClr val="bg1"/>
                </a:solidFill>
                <a:latin typeface="幼圆" pitchFamily="49" charset="-122"/>
                <a:ea typeface="幼圆" pitchFamily="49" charset="-122"/>
              </a:rPr>
              <a:t>我校共有两个食堂，分别为靠近宿舍的和园和位于学校东部的臻园。两个食堂干净卫生，但菜品种类比较单调，并且高峰时段人流量大。致使学生们总是为了口味和方便去校外的私人经营的小饭馆用餐，对师生用餐的卫生和身体健康没有保障。本店位于学院楼C座后，距臻园食堂较近，方便卫生，让为了口味放弃食堂的同学们有了新去处。并且本店的经营模式较传统餐馆经营模式不同，倾向于无人操作的自动化机械经营，从而减少人力成本，更加自动化的模式也会引起广大师生的兴趣。</a:t>
            </a:r>
          </a:p>
          <a:p>
            <a:endParaRPr lang="zh-CN" altLang="en-US" sz="3600" dirty="0"/>
          </a:p>
        </p:txBody>
      </p:sp>
    </p:spTree>
    <p:extLst>
      <p:ext uri="{BB962C8B-B14F-4D97-AF65-F5344CB8AC3E}">
        <p14:creationId xmlns:p14="http://schemas.microsoft.com/office/powerpoint/2010/main" val="3283377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407177A1-4213-456D-92F5-933BEE0CEA8A}"/>
              </a:ext>
            </a:extLst>
          </p:cNvPr>
          <p:cNvSpPr/>
          <p:nvPr/>
        </p:nvSpPr>
        <p:spPr>
          <a:xfrm>
            <a:off x="1190792" y="584200"/>
            <a:ext cx="10712173" cy="5620135"/>
          </a:xfrm>
          <a:prstGeom prst="rect">
            <a:avLst/>
          </a:prstGeom>
          <a:gradFill>
            <a:gsLst>
              <a:gs pos="0">
                <a:srgbClr val="2A2A2A"/>
              </a:gs>
              <a:gs pos="100000">
                <a:srgbClr val="00000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xmlns="" id="{D542164D-3EDE-4584-A8BD-047FE1395CE6}"/>
              </a:ext>
            </a:extLst>
          </p:cNvPr>
          <p:cNvSpPr/>
          <p:nvPr/>
        </p:nvSpPr>
        <p:spPr>
          <a:xfrm>
            <a:off x="1190793" y="867311"/>
            <a:ext cx="4384451" cy="1323439"/>
          </a:xfrm>
          <a:prstGeom prst="rect">
            <a:avLst/>
          </a:prstGeom>
        </p:spPr>
        <p:txBody>
          <a:bodyPr wrap="square">
            <a:spAutoFit/>
          </a:bodyPr>
          <a:lstStyle/>
          <a:p>
            <a:pPr algn="ctr"/>
            <a:r>
              <a:rPr lang="zh-CN" altLang="en-US" sz="8000" kern="0" dirty="0">
                <a:solidFill>
                  <a:srgbClr val="1BDC77"/>
                </a:solidFill>
                <a:latin typeface="Impact" panose="020B0806030902050204" pitchFamily="34" charset="0"/>
                <a:ea typeface="微软雅黑" panose="020B0503020204020204" pitchFamily="34" charset="-122"/>
                <a:cs typeface="Arial Unicode MS" pitchFamily="34" charset="-122"/>
              </a:rPr>
              <a:t>组织管理</a:t>
            </a:r>
            <a:endParaRPr lang="zh-CN" altLang="en-US" sz="8000" dirty="0">
              <a:solidFill>
                <a:srgbClr val="1BDC77"/>
              </a:solidFill>
              <a:latin typeface="Impact" panose="020B0806030902050204" pitchFamily="34" charset="0"/>
              <a:ea typeface="微软雅黑" panose="020B0503020204020204" pitchFamily="34" charset="-122"/>
            </a:endParaRPr>
          </a:p>
        </p:txBody>
      </p:sp>
      <p:sp>
        <p:nvSpPr>
          <p:cNvPr id="6" name="矩形 5">
            <a:extLst>
              <a:ext uri="{FF2B5EF4-FFF2-40B4-BE49-F238E27FC236}">
                <a16:creationId xmlns:a16="http://schemas.microsoft.com/office/drawing/2014/main" xmlns="" id="{76792F24-7EDA-4DE8-A46C-939C3492906D}"/>
              </a:ext>
            </a:extLst>
          </p:cNvPr>
          <p:cNvSpPr/>
          <p:nvPr/>
        </p:nvSpPr>
        <p:spPr>
          <a:xfrm>
            <a:off x="1413760" y="2460469"/>
            <a:ext cx="4088188" cy="2862322"/>
          </a:xfrm>
          <a:prstGeom prst="rect">
            <a:avLst/>
          </a:prstGeom>
        </p:spPr>
        <p:txBody>
          <a:bodyPr wrap="square">
            <a:spAutoFit/>
          </a:bodyPr>
          <a:lstStyle/>
          <a:p>
            <a:r>
              <a:rPr lang="en-US" altLang="zh-CN" sz="3600" dirty="0" smtClean="0">
                <a:solidFill>
                  <a:schemeClr val="bg1"/>
                </a:solidFill>
              </a:rPr>
              <a:t>    </a:t>
            </a:r>
            <a:r>
              <a:rPr lang="zh-CN" altLang="zh-CN" sz="3600" dirty="0" smtClean="0">
                <a:solidFill>
                  <a:schemeClr val="bg1"/>
                </a:solidFill>
              </a:rPr>
              <a:t>为筹建</a:t>
            </a:r>
            <a:r>
              <a:rPr lang="zh-CN" altLang="zh-CN" sz="3600" dirty="0">
                <a:solidFill>
                  <a:schemeClr val="bg1"/>
                </a:solidFill>
              </a:rPr>
              <a:t>七里香自动化餐厅，我们实地探究了运用自动化手段制作不同种类菜品的可能性。</a:t>
            </a:r>
            <a:endParaRPr lang="zh-CN" altLang="en-US" sz="3600" dirty="0">
              <a:solidFill>
                <a:schemeClr val="bg1"/>
              </a:solidFill>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xmlns="" id="{24100286-C642-44AC-9F5B-2D25A1DDBE68}"/>
              </a:ext>
            </a:extLst>
          </p:cNvPr>
          <p:cNvSpPr/>
          <p:nvPr/>
        </p:nvSpPr>
        <p:spPr>
          <a:xfrm>
            <a:off x="1438992" y="2219020"/>
            <a:ext cx="2086258" cy="45719"/>
          </a:xfrm>
          <a:prstGeom prst="rect">
            <a:avLst/>
          </a:prstGeom>
          <a:solidFill>
            <a:srgbClr val="1BD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a:extLst>
              <a:ext uri="{FF2B5EF4-FFF2-40B4-BE49-F238E27FC236}">
                <a16:creationId xmlns:a16="http://schemas.microsoft.com/office/drawing/2014/main" xmlns="" id="{C666E697-CA1C-4C3A-A426-24EAED680D53}"/>
              </a:ext>
            </a:extLst>
          </p:cNvPr>
          <p:cNvGrpSpPr/>
          <p:nvPr/>
        </p:nvGrpSpPr>
        <p:grpSpPr>
          <a:xfrm>
            <a:off x="196889" y="4322064"/>
            <a:ext cx="1178571" cy="557793"/>
            <a:chOff x="1180732" y="6430441"/>
            <a:chExt cx="1178571" cy="557793"/>
          </a:xfrm>
        </p:grpSpPr>
        <p:sp>
          <p:nvSpPr>
            <p:cNvPr id="13" name="文本框 12">
              <a:extLst>
                <a:ext uri="{FF2B5EF4-FFF2-40B4-BE49-F238E27FC236}">
                  <a16:creationId xmlns:a16="http://schemas.microsoft.com/office/drawing/2014/main" xmlns="" id="{E3722F2C-9189-4C30-8E0E-C04CBFD3D32A}"/>
                </a:ext>
              </a:extLst>
            </p:cNvPr>
            <p:cNvSpPr txBox="1"/>
            <p:nvPr/>
          </p:nvSpPr>
          <p:spPr>
            <a:xfrm rot="16200000">
              <a:off x="1239402" y="6371771"/>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4" name="文本框 13">
              <a:extLst>
                <a:ext uri="{FF2B5EF4-FFF2-40B4-BE49-F238E27FC236}">
                  <a16:creationId xmlns:a16="http://schemas.microsoft.com/office/drawing/2014/main" xmlns="" id="{EB40639C-06D5-446D-BF73-00EFA0086E87}"/>
                </a:ext>
              </a:extLst>
            </p:cNvPr>
            <p:cNvSpPr txBox="1"/>
            <p:nvPr/>
          </p:nvSpPr>
          <p:spPr>
            <a:xfrm rot="16200000">
              <a:off x="1445610"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5" name="文本框 14">
              <a:extLst>
                <a:ext uri="{FF2B5EF4-FFF2-40B4-BE49-F238E27FC236}">
                  <a16:creationId xmlns:a16="http://schemas.microsoft.com/office/drawing/2014/main" xmlns="" id="{9A2D7515-F546-4B82-8171-0F839F1E30C8}"/>
                </a:ext>
              </a:extLst>
            </p:cNvPr>
            <p:cNvSpPr txBox="1"/>
            <p:nvPr/>
          </p:nvSpPr>
          <p:spPr>
            <a:xfrm rot="16200000">
              <a:off x="164662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6" name="文本框 15">
              <a:extLst>
                <a:ext uri="{FF2B5EF4-FFF2-40B4-BE49-F238E27FC236}">
                  <a16:creationId xmlns:a16="http://schemas.microsoft.com/office/drawing/2014/main" xmlns="" id="{275602E2-EB59-4DFB-966B-0530A7D7F0ED}"/>
                </a:ext>
              </a:extLst>
            </p:cNvPr>
            <p:cNvSpPr txBox="1"/>
            <p:nvPr/>
          </p:nvSpPr>
          <p:spPr>
            <a:xfrm rot="16200000">
              <a:off x="184763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7" name="文本框 16">
              <a:extLst>
                <a:ext uri="{FF2B5EF4-FFF2-40B4-BE49-F238E27FC236}">
                  <a16:creationId xmlns:a16="http://schemas.microsoft.com/office/drawing/2014/main" xmlns="" id="{DF1404E8-4255-488D-ABAD-A80B00FBF04D}"/>
                </a:ext>
              </a:extLst>
            </p:cNvPr>
            <p:cNvSpPr txBox="1"/>
            <p:nvPr/>
          </p:nvSpPr>
          <p:spPr>
            <a:xfrm rot="16200000">
              <a:off x="204864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8" name="文本框 17">
              <a:extLst>
                <a:ext uri="{FF2B5EF4-FFF2-40B4-BE49-F238E27FC236}">
                  <a16:creationId xmlns:a16="http://schemas.microsoft.com/office/drawing/2014/main" xmlns="" id="{0CC873E5-D8A4-4083-BC8A-E6EE5C9686AF}"/>
                </a:ext>
              </a:extLst>
            </p:cNvPr>
            <p:cNvSpPr txBox="1"/>
            <p:nvPr/>
          </p:nvSpPr>
          <p:spPr>
            <a:xfrm rot="16200000">
              <a:off x="124460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9" name="文本框 18">
              <a:extLst>
                <a:ext uri="{FF2B5EF4-FFF2-40B4-BE49-F238E27FC236}">
                  <a16:creationId xmlns:a16="http://schemas.microsoft.com/office/drawing/2014/main" xmlns="" id="{2632545B-E397-487E-96CE-51088D1F348A}"/>
                </a:ext>
              </a:extLst>
            </p:cNvPr>
            <p:cNvSpPr txBox="1"/>
            <p:nvPr/>
          </p:nvSpPr>
          <p:spPr>
            <a:xfrm rot="16200000">
              <a:off x="144561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20" name="文本框 19">
              <a:extLst>
                <a:ext uri="{FF2B5EF4-FFF2-40B4-BE49-F238E27FC236}">
                  <a16:creationId xmlns:a16="http://schemas.microsoft.com/office/drawing/2014/main" xmlns="" id="{13DDC0DB-2B0F-47EE-AFBB-68964C6968EA}"/>
                </a:ext>
              </a:extLst>
            </p:cNvPr>
            <p:cNvSpPr txBox="1"/>
            <p:nvPr/>
          </p:nvSpPr>
          <p:spPr>
            <a:xfrm rot="16200000">
              <a:off x="164662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21" name="文本框 20">
              <a:extLst>
                <a:ext uri="{FF2B5EF4-FFF2-40B4-BE49-F238E27FC236}">
                  <a16:creationId xmlns:a16="http://schemas.microsoft.com/office/drawing/2014/main" xmlns="" id="{2ADD076A-FBEC-49FD-B496-AEE1E167D695}"/>
                </a:ext>
              </a:extLst>
            </p:cNvPr>
            <p:cNvSpPr txBox="1"/>
            <p:nvPr/>
          </p:nvSpPr>
          <p:spPr>
            <a:xfrm rot="16200000">
              <a:off x="184763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22" name="文本框 21">
              <a:extLst>
                <a:ext uri="{FF2B5EF4-FFF2-40B4-BE49-F238E27FC236}">
                  <a16:creationId xmlns:a16="http://schemas.microsoft.com/office/drawing/2014/main" xmlns="" id="{679012B8-D3F9-461B-B415-44FED47E9B53}"/>
                </a:ext>
              </a:extLst>
            </p:cNvPr>
            <p:cNvSpPr txBox="1"/>
            <p:nvPr/>
          </p:nvSpPr>
          <p:spPr>
            <a:xfrm rot="16200000">
              <a:off x="204864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23" name="文本框 22">
              <a:extLst>
                <a:ext uri="{FF2B5EF4-FFF2-40B4-BE49-F238E27FC236}">
                  <a16:creationId xmlns:a16="http://schemas.microsoft.com/office/drawing/2014/main" xmlns="" id="{5CE6E930-0E35-4428-864B-3D9B79886E7A}"/>
                </a:ext>
              </a:extLst>
            </p:cNvPr>
            <p:cNvSpPr txBox="1"/>
            <p:nvPr/>
          </p:nvSpPr>
          <p:spPr>
            <a:xfrm rot="16200000">
              <a:off x="124460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24" name="文本框 23">
              <a:extLst>
                <a:ext uri="{FF2B5EF4-FFF2-40B4-BE49-F238E27FC236}">
                  <a16:creationId xmlns:a16="http://schemas.microsoft.com/office/drawing/2014/main" xmlns="" id="{397EBFDC-A98A-4591-9287-74463F2B83AA}"/>
                </a:ext>
              </a:extLst>
            </p:cNvPr>
            <p:cNvSpPr txBox="1"/>
            <p:nvPr/>
          </p:nvSpPr>
          <p:spPr>
            <a:xfrm rot="16200000">
              <a:off x="144561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25" name="文本框 24">
              <a:extLst>
                <a:ext uri="{FF2B5EF4-FFF2-40B4-BE49-F238E27FC236}">
                  <a16:creationId xmlns:a16="http://schemas.microsoft.com/office/drawing/2014/main" xmlns="" id="{0CA5BC02-9C5A-49F8-8781-C85245BC5B2E}"/>
                </a:ext>
              </a:extLst>
            </p:cNvPr>
            <p:cNvSpPr txBox="1"/>
            <p:nvPr/>
          </p:nvSpPr>
          <p:spPr>
            <a:xfrm rot="16200000">
              <a:off x="164662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26" name="文本框 25">
              <a:extLst>
                <a:ext uri="{FF2B5EF4-FFF2-40B4-BE49-F238E27FC236}">
                  <a16:creationId xmlns:a16="http://schemas.microsoft.com/office/drawing/2014/main" xmlns="" id="{EAD1619C-80C0-4E26-8D58-AC2EF483E5D4}"/>
                </a:ext>
              </a:extLst>
            </p:cNvPr>
            <p:cNvSpPr txBox="1"/>
            <p:nvPr/>
          </p:nvSpPr>
          <p:spPr>
            <a:xfrm rot="16200000">
              <a:off x="184763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27" name="文本框 26">
              <a:extLst>
                <a:ext uri="{FF2B5EF4-FFF2-40B4-BE49-F238E27FC236}">
                  <a16:creationId xmlns:a16="http://schemas.microsoft.com/office/drawing/2014/main" xmlns="" id="{2DCE30AD-0DE3-492A-8AD1-A6B9D188E61A}"/>
                </a:ext>
              </a:extLst>
            </p:cNvPr>
            <p:cNvSpPr txBox="1"/>
            <p:nvPr/>
          </p:nvSpPr>
          <p:spPr>
            <a:xfrm rot="16200000">
              <a:off x="204864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grpSp>
      <p:grpSp>
        <p:nvGrpSpPr>
          <p:cNvPr id="3" name="组合 2">
            <a:extLst>
              <a:ext uri="{FF2B5EF4-FFF2-40B4-BE49-F238E27FC236}">
                <a16:creationId xmlns:a16="http://schemas.microsoft.com/office/drawing/2014/main" xmlns="" id="{2AB8AADA-78CD-4003-A970-6DB1DD75A705}"/>
              </a:ext>
            </a:extLst>
          </p:cNvPr>
          <p:cNvGrpSpPr/>
          <p:nvPr/>
        </p:nvGrpSpPr>
        <p:grpSpPr>
          <a:xfrm>
            <a:off x="660400" y="584200"/>
            <a:ext cx="317500" cy="1765300"/>
            <a:chOff x="660400" y="584200"/>
            <a:chExt cx="317500" cy="1765300"/>
          </a:xfrm>
        </p:grpSpPr>
        <p:sp>
          <p:nvSpPr>
            <p:cNvPr id="30" name="椭圆 29">
              <a:extLst>
                <a:ext uri="{FF2B5EF4-FFF2-40B4-BE49-F238E27FC236}">
                  <a16:creationId xmlns:a16="http://schemas.microsoft.com/office/drawing/2014/main" xmlns="" id="{2880A4A3-6A84-474A-BF8D-EE59B2737457}"/>
                </a:ext>
              </a:extLst>
            </p:cNvPr>
            <p:cNvSpPr/>
            <p:nvPr/>
          </p:nvSpPr>
          <p:spPr>
            <a:xfrm>
              <a:off x="660400" y="584200"/>
              <a:ext cx="317500" cy="317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xmlns="" id="{0FAECBA0-2BE3-4F4E-B153-8A72A838CF12}"/>
                </a:ext>
              </a:extLst>
            </p:cNvPr>
            <p:cNvSpPr/>
            <p:nvPr/>
          </p:nvSpPr>
          <p:spPr>
            <a:xfrm>
              <a:off x="660400" y="1308100"/>
              <a:ext cx="317500" cy="317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xmlns="" id="{6E7DC1F3-CE9B-4151-BB4F-60390E388E57}"/>
                </a:ext>
              </a:extLst>
            </p:cNvPr>
            <p:cNvSpPr/>
            <p:nvPr/>
          </p:nvSpPr>
          <p:spPr>
            <a:xfrm>
              <a:off x="660400" y="2032000"/>
              <a:ext cx="317500" cy="317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椭圆 50">
            <a:extLst>
              <a:ext uri="{FF2B5EF4-FFF2-40B4-BE49-F238E27FC236}">
                <a16:creationId xmlns:a16="http://schemas.microsoft.com/office/drawing/2014/main" xmlns="" id="{C1D6FC60-A7CC-4026-A30C-90221138B7F7}"/>
              </a:ext>
            </a:extLst>
          </p:cNvPr>
          <p:cNvSpPr/>
          <p:nvPr/>
        </p:nvSpPr>
        <p:spPr>
          <a:xfrm>
            <a:off x="1298184" y="250012"/>
            <a:ext cx="540000" cy="540000"/>
          </a:xfrm>
          <a:prstGeom prst="ellipse">
            <a:avLst/>
          </a:prstGeom>
          <a:solidFill>
            <a:srgbClr val="1BD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细黑" panose="02010600040101010101" pitchFamily="2" charset="-122"/>
                <a:ea typeface="华文细黑" panose="02010600040101010101" pitchFamily="2" charset="-122"/>
              </a:rPr>
              <a:t>+</a:t>
            </a:r>
            <a:endParaRPr lang="zh-CN" altLang="en-US" sz="2800" dirty="0">
              <a:latin typeface="华文细黑" panose="02010600040101010101" pitchFamily="2" charset="-122"/>
              <a:ea typeface="华文细黑" panose="02010600040101010101" pitchFamily="2" charset="-122"/>
            </a:endParaRPr>
          </a:p>
        </p:txBody>
      </p:sp>
      <p:sp>
        <p:nvSpPr>
          <p:cNvPr id="4" name="TextBox 3"/>
          <p:cNvSpPr txBox="1"/>
          <p:nvPr/>
        </p:nvSpPr>
        <p:spPr>
          <a:xfrm>
            <a:off x="5754196" y="906111"/>
            <a:ext cx="6148769" cy="5570756"/>
          </a:xfrm>
          <a:prstGeom prst="rect">
            <a:avLst/>
          </a:prstGeom>
          <a:noFill/>
        </p:spPr>
        <p:txBody>
          <a:bodyPr wrap="square" rtlCol="0">
            <a:spAutoFit/>
          </a:bodyPr>
          <a:lstStyle/>
          <a:p>
            <a:r>
              <a:rPr lang="en-US" altLang="zh-CN" sz="2800" dirty="0" smtClean="0">
                <a:solidFill>
                  <a:schemeClr val="bg1"/>
                </a:solidFill>
                <a:latin typeface="幼圆" pitchFamily="49" charset="-122"/>
                <a:ea typeface="幼圆" pitchFamily="49" charset="-122"/>
              </a:rPr>
              <a:t>  </a:t>
            </a:r>
            <a:r>
              <a:rPr lang="zh-CN" altLang="zh-CN" sz="2800" dirty="0" smtClean="0">
                <a:solidFill>
                  <a:schemeClr val="bg1"/>
                </a:solidFill>
                <a:latin typeface="幼圆" pitchFamily="49" charset="-122"/>
                <a:ea typeface="幼圆" pitchFamily="49" charset="-122"/>
              </a:rPr>
              <a:t>研究</a:t>
            </a:r>
            <a:r>
              <a:rPr lang="zh-CN" altLang="zh-CN" sz="2800" dirty="0">
                <a:solidFill>
                  <a:schemeClr val="bg1"/>
                </a:solidFill>
                <a:latin typeface="幼圆" pitchFamily="49" charset="-122"/>
                <a:ea typeface="幼圆" pitchFamily="49" charset="-122"/>
              </a:rPr>
              <a:t>发现，赛百味三明治，自助式火锅，回转寿司这些菜品的制作具有流程化，工序化，简单重复等特点，完全可利用自动化手段代替人力。我们会设计自动化三明治制作机，模仿回转寿司制作传送带，以便开设自助火锅，回转寿司等菜品。同时会编写微信小程序，让食客可以通过微信小程序快捷点餐，即来即食。这个平台旨在为师生和校友搭建用餐休息、学术交流、创业沙龙、访朋会友的平台，营造回味机械文化和学院精神的氛围。</a:t>
            </a:r>
          </a:p>
          <a:p>
            <a:endParaRPr lang="zh-CN" altLang="en-US" sz="2000" dirty="0">
              <a:solidFill>
                <a:schemeClr val="bg1"/>
              </a:solidFill>
            </a:endParaRPr>
          </a:p>
        </p:txBody>
      </p:sp>
      <p:sp>
        <p:nvSpPr>
          <p:cNvPr id="7" name="矩形 6"/>
          <p:cNvSpPr/>
          <p:nvPr/>
        </p:nvSpPr>
        <p:spPr>
          <a:xfrm>
            <a:off x="5501948" y="1056290"/>
            <a:ext cx="73296" cy="479271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23492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AE38F302-FA7E-4E4B-8B79-E277A81FFDDD}"/>
              </a:ext>
            </a:extLst>
          </p:cNvPr>
          <p:cNvSpPr/>
          <p:nvPr/>
        </p:nvSpPr>
        <p:spPr>
          <a:xfrm>
            <a:off x="-88614" y="1867019"/>
            <a:ext cx="7396583" cy="2308324"/>
          </a:xfrm>
          <a:prstGeom prst="rect">
            <a:avLst/>
          </a:prstGeom>
        </p:spPr>
        <p:txBody>
          <a:bodyPr wrap="square">
            <a:spAutoFit/>
          </a:bodyPr>
          <a:lstStyle/>
          <a:p>
            <a:pPr algn="ctr"/>
            <a:r>
              <a:rPr lang="zh-CN" altLang="en-US" sz="7200" kern="0" dirty="0" smtClean="0">
                <a:solidFill>
                  <a:srgbClr val="1BDC77"/>
                </a:solidFill>
                <a:latin typeface="Impact" panose="020B0806030902050204" pitchFamily="34" charset="0"/>
                <a:ea typeface="微软雅黑" panose="020B0503020204020204" pitchFamily="34" charset="-122"/>
                <a:cs typeface="Arial Unicode MS" pitchFamily="34" charset="-122"/>
              </a:rPr>
              <a:t>宣传</a:t>
            </a:r>
            <a:r>
              <a:rPr lang="zh-CN" altLang="en-US" sz="7200" kern="0" dirty="0">
                <a:solidFill>
                  <a:srgbClr val="1BDC77"/>
                </a:solidFill>
                <a:latin typeface="Impact" panose="020B0806030902050204" pitchFamily="34" charset="0"/>
                <a:ea typeface="微软雅黑" panose="020B0503020204020204" pitchFamily="34" charset="-122"/>
                <a:cs typeface="Arial Unicode MS" pitchFamily="34" charset="-122"/>
              </a:rPr>
              <a:t>与营销策略	</a:t>
            </a:r>
            <a:endParaRPr lang="zh-CN" altLang="en-US" sz="7200" dirty="0">
              <a:solidFill>
                <a:srgbClr val="1BDC77"/>
              </a:solidFill>
              <a:latin typeface="Impact" panose="020B0806030902050204" pitchFamily="34" charset="0"/>
              <a:ea typeface="微软雅黑" panose="020B0503020204020204" pitchFamily="34" charset="-122"/>
            </a:endParaRPr>
          </a:p>
        </p:txBody>
      </p:sp>
      <p:sp>
        <p:nvSpPr>
          <p:cNvPr id="3" name="矩形 2">
            <a:extLst>
              <a:ext uri="{FF2B5EF4-FFF2-40B4-BE49-F238E27FC236}">
                <a16:creationId xmlns:a16="http://schemas.microsoft.com/office/drawing/2014/main" xmlns="" id="{E4CB3DD5-6A64-4C07-A679-39C88A529C82}"/>
              </a:ext>
            </a:extLst>
          </p:cNvPr>
          <p:cNvSpPr/>
          <p:nvPr/>
        </p:nvSpPr>
        <p:spPr>
          <a:xfrm>
            <a:off x="729316" y="3087658"/>
            <a:ext cx="6081702" cy="584775"/>
          </a:xfrm>
          <a:prstGeom prst="rect">
            <a:avLst/>
          </a:prstGeom>
        </p:spPr>
        <p:txBody>
          <a:bodyPr wrap="square">
            <a:spAutoFit/>
          </a:bodyPr>
          <a:lstStyle/>
          <a:p>
            <a:pPr algn="dist"/>
            <a:r>
              <a:rPr lang="zh-CN" altLang="en-US" sz="3200" kern="0" dirty="0">
                <a:solidFill>
                  <a:schemeClr val="bg1"/>
                </a:solidFill>
                <a:latin typeface="微软雅黑 Light" panose="020B0502040204020203" pitchFamily="34" charset="-122"/>
                <a:ea typeface="微软雅黑 Light" panose="020B0502040204020203" pitchFamily="34" charset="-122"/>
                <a:cs typeface="Arial Unicode MS" pitchFamily="34" charset="-122"/>
              </a:rPr>
              <a:t>营销策略</a:t>
            </a:r>
            <a:endParaRPr lang="zh-CN" altLang="en-US" sz="3200" dirty="0">
              <a:solidFill>
                <a:schemeClr val="bg1"/>
              </a:solidFill>
              <a:latin typeface="微软雅黑 Light" panose="020B0502040204020203" pitchFamily="34" charset="-122"/>
              <a:ea typeface="微软雅黑 Light" panose="020B0502040204020203" pitchFamily="34" charset="-122"/>
            </a:endParaRPr>
          </a:p>
        </p:txBody>
      </p:sp>
      <p:sp>
        <p:nvSpPr>
          <p:cNvPr id="29" name="正文">
            <a:extLst>
              <a:ext uri="{FF2B5EF4-FFF2-40B4-BE49-F238E27FC236}">
                <a16:creationId xmlns:a16="http://schemas.microsoft.com/office/drawing/2014/main" xmlns="" id="{B6F74D23-5251-44BF-A9EA-8C88F9D41033}"/>
              </a:ext>
            </a:extLst>
          </p:cNvPr>
          <p:cNvSpPr/>
          <p:nvPr/>
        </p:nvSpPr>
        <p:spPr>
          <a:xfrm>
            <a:off x="7181845" y="469606"/>
            <a:ext cx="4752652" cy="5755422"/>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zh-CN" altLang="zh-CN" sz="3200" dirty="0">
                <a:solidFill>
                  <a:srgbClr val="33CD27"/>
                </a:solidFill>
                <a:latin typeface="幼圆" pitchFamily="49" charset="-122"/>
                <a:ea typeface="幼圆" pitchFamily="49" charset="-122"/>
              </a:rPr>
              <a:t>优势（</a:t>
            </a:r>
            <a:r>
              <a:rPr lang="en-US" altLang="zh-CN" sz="3200" dirty="0">
                <a:solidFill>
                  <a:srgbClr val="33CD27"/>
                </a:solidFill>
                <a:latin typeface="幼圆" pitchFamily="49" charset="-122"/>
                <a:ea typeface="幼圆" pitchFamily="49" charset="-122"/>
              </a:rPr>
              <a:t>Strengthens</a:t>
            </a:r>
            <a:r>
              <a:rPr lang="zh-CN" altLang="zh-CN" sz="3200" dirty="0">
                <a:solidFill>
                  <a:srgbClr val="33CD27"/>
                </a:solidFill>
                <a:latin typeface="幼圆" pitchFamily="49" charset="-122"/>
                <a:ea typeface="幼圆" pitchFamily="49" charset="-122"/>
              </a:rPr>
              <a:t>）</a:t>
            </a:r>
          </a:p>
          <a:p>
            <a:r>
              <a:rPr lang="zh-CN" altLang="zh-CN" sz="2400" dirty="0">
                <a:solidFill>
                  <a:schemeClr val="bg1"/>
                </a:solidFill>
                <a:latin typeface="幼圆" pitchFamily="49" charset="-122"/>
                <a:ea typeface="幼圆" pitchFamily="49" charset="-122"/>
              </a:rPr>
              <a:t>消费群体主要为本校师生，消费群体较为</a:t>
            </a:r>
            <a:r>
              <a:rPr lang="zh-CN" altLang="zh-CN" sz="2400" dirty="0" smtClean="0">
                <a:solidFill>
                  <a:schemeClr val="bg1"/>
                </a:solidFill>
                <a:latin typeface="幼圆" pitchFamily="49" charset="-122"/>
                <a:ea typeface="幼圆" pitchFamily="49" charset="-122"/>
              </a:rPr>
              <a:t>稳定</a:t>
            </a:r>
            <a:endParaRPr lang="en-US" altLang="zh-CN" sz="2400" dirty="0" smtClean="0">
              <a:solidFill>
                <a:schemeClr val="bg1"/>
              </a:solidFill>
              <a:latin typeface="幼圆" pitchFamily="49" charset="-122"/>
              <a:ea typeface="幼圆" pitchFamily="49" charset="-122"/>
            </a:endParaRPr>
          </a:p>
          <a:p>
            <a:endParaRPr lang="zh-CN" altLang="zh-CN" sz="2400" dirty="0">
              <a:solidFill>
                <a:schemeClr val="bg1"/>
              </a:solidFill>
              <a:latin typeface="幼圆" pitchFamily="49" charset="-122"/>
              <a:ea typeface="幼圆" pitchFamily="49" charset="-122"/>
            </a:endParaRPr>
          </a:p>
          <a:p>
            <a:r>
              <a:rPr lang="zh-CN" altLang="zh-CN" sz="2400" dirty="0">
                <a:solidFill>
                  <a:schemeClr val="bg1"/>
                </a:solidFill>
                <a:latin typeface="幼圆" pitchFamily="49" charset="-122"/>
                <a:ea typeface="幼圆" pitchFamily="49" charset="-122"/>
              </a:rPr>
              <a:t>自动化餐厅形式独特，有别于其他同行业</a:t>
            </a:r>
            <a:r>
              <a:rPr lang="zh-CN" altLang="zh-CN" sz="2400" dirty="0" smtClean="0">
                <a:solidFill>
                  <a:schemeClr val="bg1"/>
                </a:solidFill>
                <a:latin typeface="幼圆" pitchFamily="49" charset="-122"/>
                <a:ea typeface="幼圆" pitchFamily="49" charset="-122"/>
              </a:rPr>
              <a:t>竞争者</a:t>
            </a:r>
            <a:endParaRPr lang="en-US" altLang="zh-CN" sz="2400" dirty="0" smtClean="0">
              <a:solidFill>
                <a:schemeClr val="bg1"/>
              </a:solidFill>
              <a:latin typeface="幼圆" pitchFamily="49" charset="-122"/>
              <a:ea typeface="幼圆" pitchFamily="49" charset="-122"/>
            </a:endParaRPr>
          </a:p>
          <a:p>
            <a:endParaRPr lang="zh-CN" altLang="zh-CN" sz="2400" dirty="0">
              <a:solidFill>
                <a:schemeClr val="bg1"/>
              </a:solidFill>
              <a:latin typeface="幼圆" pitchFamily="49" charset="-122"/>
              <a:ea typeface="幼圆" pitchFamily="49" charset="-122"/>
            </a:endParaRPr>
          </a:p>
          <a:p>
            <a:r>
              <a:rPr lang="zh-CN" altLang="zh-CN" sz="2400" dirty="0">
                <a:solidFill>
                  <a:schemeClr val="bg1"/>
                </a:solidFill>
                <a:latin typeface="幼圆" pitchFamily="49" charset="-122"/>
                <a:ea typeface="幼圆" pitchFamily="49" charset="-122"/>
              </a:rPr>
              <a:t>自动化餐厅雇佣员工较少，人力成本</a:t>
            </a:r>
            <a:r>
              <a:rPr lang="zh-CN" altLang="zh-CN" sz="2400" dirty="0" smtClean="0">
                <a:solidFill>
                  <a:schemeClr val="bg1"/>
                </a:solidFill>
                <a:latin typeface="幼圆" pitchFamily="49" charset="-122"/>
                <a:ea typeface="幼圆" pitchFamily="49" charset="-122"/>
              </a:rPr>
              <a:t>较低</a:t>
            </a:r>
            <a:endParaRPr lang="en-US" altLang="zh-CN" sz="2400" dirty="0" smtClean="0">
              <a:solidFill>
                <a:schemeClr val="bg1"/>
              </a:solidFill>
              <a:latin typeface="幼圆" pitchFamily="49" charset="-122"/>
              <a:ea typeface="幼圆" pitchFamily="49" charset="-122"/>
            </a:endParaRPr>
          </a:p>
          <a:p>
            <a:endParaRPr lang="zh-CN" altLang="zh-CN" sz="2400" dirty="0">
              <a:solidFill>
                <a:schemeClr val="bg1"/>
              </a:solidFill>
              <a:latin typeface="幼圆" pitchFamily="49" charset="-122"/>
              <a:ea typeface="幼圆" pitchFamily="49" charset="-122"/>
            </a:endParaRPr>
          </a:p>
          <a:p>
            <a:r>
              <a:rPr lang="zh-CN" altLang="zh-CN" sz="2400" dirty="0">
                <a:solidFill>
                  <a:schemeClr val="bg1"/>
                </a:solidFill>
                <a:latin typeface="幼圆" pitchFamily="49" charset="-122"/>
                <a:ea typeface="幼圆" pitchFamily="49" charset="-122"/>
              </a:rPr>
              <a:t>自动化餐厅采用自动化机械，工作效率</a:t>
            </a:r>
            <a:r>
              <a:rPr lang="zh-CN" altLang="zh-CN" sz="2400" dirty="0" smtClean="0">
                <a:solidFill>
                  <a:schemeClr val="bg1"/>
                </a:solidFill>
                <a:latin typeface="幼圆" pitchFamily="49" charset="-122"/>
                <a:ea typeface="幼圆" pitchFamily="49" charset="-122"/>
              </a:rPr>
              <a:t>高</a:t>
            </a:r>
            <a:endParaRPr lang="en-US" altLang="zh-CN" sz="2400" dirty="0" smtClean="0">
              <a:solidFill>
                <a:schemeClr val="bg1"/>
              </a:solidFill>
              <a:latin typeface="幼圆" pitchFamily="49" charset="-122"/>
              <a:ea typeface="幼圆" pitchFamily="49" charset="-122"/>
            </a:endParaRPr>
          </a:p>
          <a:p>
            <a:endParaRPr lang="zh-CN" altLang="zh-CN" sz="2400" dirty="0">
              <a:solidFill>
                <a:schemeClr val="bg1"/>
              </a:solidFill>
              <a:latin typeface="幼圆" pitchFamily="49" charset="-122"/>
              <a:ea typeface="幼圆" pitchFamily="49" charset="-122"/>
            </a:endParaRPr>
          </a:p>
          <a:p>
            <a:r>
              <a:rPr lang="zh-CN" altLang="zh-CN" sz="2400" dirty="0">
                <a:solidFill>
                  <a:schemeClr val="bg1"/>
                </a:solidFill>
                <a:latin typeface="幼圆" pitchFamily="49" charset="-122"/>
                <a:ea typeface="幼圆" pitchFamily="49" charset="-122"/>
              </a:rPr>
              <a:t>全天营业，满足师生全天</a:t>
            </a:r>
            <a:r>
              <a:rPr lang="en-US" altLang="zh-CN" sz="2400" dirty="0">
                <a:solidFill>
                  <a:schemeClr val="bg1"/>
                </a:solidFill>
                <a:latin typeface="幼圆" pitchFamily="49" charset="-122"/>
                <a:ea typeface="幼圆" pitchFamily="49" charset="-122"/>
              </a:rPr>
              <a:t>24</a:t>
            </a:r>
            <a:r>
              <a:rPr lang="zh-CN" altLang="zh-CN" sz="2400" dirty="0">
                <a:solidFill>
                  <a:schemeClr val="bg1"/>
                </a:solidFill>
                <a:latin typeface="幼圆" pitchFamily="49" charset="-122"/>
                <a:ea typeface="幼圆" pitchFamily="49" charset="-122"/>
              </a:rPr>
              <a:t>小时就餐需求</a:t>
            </a:r>
          </a:p>
        </p:txBody>
      </p:sp>
      <p:grpSp>
        <p:nvGrpSpPr>
          <p:cNvPr id="36" name="组合 35">
            <a:extLst>
              <a:ext uri="{FF2B5EF4-FFF2-40B4-BE49-F238E27FC236}">
                <a16:creationId xmlns:a16="http://schemas.microsoft.com/office/drawing/2014/main" xmlns="" id="{E3971619-E810-4350-95A1-EB76E23DAEC9}"/>
              </a:ext>
            </a:extLst>
          </p:cNvPr>
          <p:cNvGrpSpPr/>
          <p:nvPr/>
        </p:nvGrpSpPr>
        <p:grpSpPr>
          <a:xfrm rot="16200000">
            <a:off x="5937361" y="776081"/>
            <a:ext cx="1094375" cy="1094375"/>
            <a:chOff x="9142912" y="5548642"/>
            <a:chExt cx="1094375" cy="1094375"/>
          </a:xfrm>
        </p:grpSpPr>
        <p:sp>
          <p:nvSpPr>
            <p:cNvPr id="31" name="圆: 空心 30">
              <a:extLst>
                <a:ext uri="{FF2B5EF4-FFF2-40B4-BE49-F238E27FC236}">
                  <a16:creationId xmlns:a16="http://schemas.microsoft.com/office/drawing/2014/main" xmlns="" id="{9D0E5387-0E33-4280-BBBD-E45C1ACF9FA1}"/>
                </a:ext>
              </a:extLst>
            </p:cNvPr>
            <p:cNvSpPr/>
            <p:nvPr/>
          </p:nvSpPr>
          <p:spPr>
            <a:xfrm>
              <a:off x="9142912" y="5548642"/>
              <a:ext cx="1094375" cy="1094375"/>
            </a:xfrm>
            <a:prstGeom prst="donut">
              <a:avLst>
                <a:gd name="adj" fmla="val 13683"/>
              </a:avLst>
            </a:prstGeom>
            <a:solidFill>
              <a:srgbClr val="198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32" name="组合 31">
              <a:extLst>
                <a:ext uri="{FF2B5EF4-FFF2-40B4-BE49-F238E27FC236}">
                  <a16:creationId xmlns:a16="http://schemas.microsoft.com/office/drawing/2014/main" xmlns="" id="{D1D1C9AA-2605-4A5A-831C-93BE74223399}"/>
                </a:ext>
              </a:extLst>
            </p:cNvPr>
            <p:cNvGrpSpPr/>
            <p:nvPr/>
          </p:nvGrpSpPr>
          <p:grpSpPr>
            <a:xfrm>
              <a:off x="9503171" y="5871193"/>
              <a:ext cx="373856" cy="449273"/>
              <a:chOff x="2416174" y="5307073"/>
              <a:chExt cx="896525" cy="1077378"/>
            </a:xfrm>
            <a:solidFill>
              <a:schemeClr val="bg1"/>
            </a:solidFill>
          </p:grpSpPr>
          <p:sp>
            <p:nvSpPr>
              <p:cNvPr id="33" name="矩形 32">
                <a:extLst>
                  <a:ext uri="{FF2B5EF4-FFF2-40B4-BE49-F238E27FC236}">
                    <a16:creationId xmlns:a16="http://schemas.microsoft.com/office/drawing/2014/main" xmlns="" id="{B9F144BC-A6AB-45EA-9AF1-C35A38F24147}"/>
                  </a:ext>
                </a:extLst>
              </p:cNvPr>
              <p:cNvSpPr/>
              <p:nvPr/>
            </p:nvSpPr>
            <p:spPr>
              <a:xfrm>
                <a:off x="2416175" y="5397500"/>
                <a:ext cx="190500" cy="8953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xmlns="" id="{DBB7B7CA-F6A1-4EFE-8F91-81CD6AF412B5}"/>
                  </a:ext>
                </a:extLst>
              </p:cNvPr>
              <p:cNvSpPr/>
              <p:nvPr/>
            </p:nvSpPr>
            <p:spPr>
              <a:xfrm rot="16200000">
                <a:off x="2769187" y="5044488"/>
                <a:ext cx="190500" cy="89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xmlns="" id="{01FFB3A8-8A70-43BD-8E97-F79D13A9B0BB}"/>
                  </a:ext>
                </a:extLst>
              </p:cNvPr>
              <p:cNvSpPr/>
              <p:nvPr/>
            </p:nvSpPr>
            <p:spPr>
              <a:xfrm rot="8100000">
                <a:off x="2769187" y="5307073"/>
                <a:ext cx="190500" cy="10773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7" name="组合 36">
            <a:extLst>
              <a:ext uri="{FF2B5EF4-FFF2-40B4-BE49-F238E27FC236}">
                <a16:creationId xmlns:a16="http://schemas.microsoft.com/office/drawing/2014/main" xmlns="" id="{F3354CFD-3969-4A63-8AF0-94EDF801A1BF}"/>
              </a:ext>
            </a:extLst>
          </p:cNvPr>
          <p:cNvGrpSpPr/>
          <p:nvPr/>
        </p:nvGrpSpPr>
        <p:grpSpPr>
          <a:xfrm rot="16200000">
            <a:off x="-536524" y="1038292"/>
            <a:ext cx="2040539" cy="491140"/>
            <a:chOff x="3784601" y="5778500"/>
            <a:chExt cx="2040539" cy="491140"/>
          </a:xfrm>
        </p:grpSpPr>
        <p:sp>
          <p:nvSpPr>
            <p:cNvPr id="38" name="椭圆 37">
              <a:extLst>
                <a:ext uri="{FF2B5EF4-FFF2-40B4-BE49-F238E27FC236}">
                  <a16:creationId xmlns:a16="http://schemas.microsoft.com/office/drawing/2014/main" xmlns="" id="{EA8108E2-5C9E-419B-AAF4-358415E18CAD}"/>
                </a:ext>
              </a:extLst>
            </p:cNvPr>
            <p:cNvSpPr/>
            <p:nvPr/>
          </p:nvSpPr>
          <p:spPr>
            <a:xfrm>
              <a:off x="3784601" y="5778501"/>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xmlns="" id="{7DFBC3E0-8DB8-4272-9E94-E4D95A93DD6F}"/>
                </a:ext>
              </a:extLst>
            </p:cNvPr>
            <p:cNvSpPr/>
            <p:nvPr/>
          </p:nvSpPr>
          <p:spPr>
            <a:xfrm>
              <a:off x="400356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xmlns="" id="{337CF69F-EEC6-41C9-AC9A-E088A166F1CE}"/>
                </a:ext>
              </a:extLst>
            </p:cNvPr>
            <p:cNvSpPr/>
            <p:nvPr/>
          </p:nvSpPr>
          <p:spPr>
            <a:xfrm>
              <a:off x="4222531"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xmlns="" id="{93BE9537-EA3B-49F7-BFE8-16B2C51C421A}"/>
                </a:ext>
              </a:extLst>
            </p:cNvPr>
            <p:cNvSpPr/>
            <p:nvPr/>
          </p:nvSpPr>
          <p:spPr>
            <a:xfrm>
              <a:off x="444149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xmlns="" id="{382AB3F4-4868-4236-8228-FDF79BD8E078}"/>
                </a:ext>
              </a:extLst>
            </p:cNvPr>
            <p:cNvSpPr/>
            <p:nvPr/>
          </p:nvSpPr>
          <p:spPr>
            <a:xfrm>
              <a:off x="4660462"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xmlns="" id="{E0CE10CD-E824-49E8-AD8F-C918CA4E1DF3}"/>
                </a:ext>
              </a:extLst>
            </p:cNvPr>
            <p:cNvSpPr/>
            <p:nvPr/>
          </p:nvSpPr>
          <p:spPr>
            <a:xfrm>
              <a:off x="487942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xmlns="" id="{57EA2528-534A-4782-AA88-1D51F3A9AD70}"/>
                </a:ext>
              </a:extLst>
            </p:cNvPr>
            <p:cNvSpPr/>
            <p:nvPr/>
          </p:nvSpPr>
          <p:spPr>
            <a:xfrm>
              <a:off x="5098393"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xmlns="" id="{E9C78222-96AA-4EDF-847F-30DD864EE946}"/>
                </a:ext>
              </a:extLst>
            </p:cNvPr>
            <p:cNvSpPr/>
            <p:nvPr/>
          </p:nvSpPr>
          <p:spPr>
            <a:xfrm>
              <a:off x="531735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xmlns="" id="{86BE01C8-8692-448B-802B-57D97F3DEE2B}"/>
                </a:ext>
              </a:extLst>
            </p:cNvPr>
            <p:cNvSpPr/>
            <p:nvPr/>
          </p:nvSpPr>
          <p:spPr>
            <a:xfrm>
              <a:off x="5536324"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xmlns="" id="{02902EE6-5D6F-40C2-9627-77E1279090FE}"/>
                </a:ext>
              </a:extLst>
            </p:cNvPr>
            <p:cNvSpPr/>
            <p:nvPr/>
          </p:nvSpPr>
          <p:spPr>
            <a:xfrm>
              <a:off x="5755290"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xmlns="" id="{BE57C5AB-288A-4F51-9F7A-494EE4062464}"/>
                </a:ext>
              </a:extLst>
            </p:cNvPr>
            <p:cNvSpPr/>
            <p:nvPr/>
          </p:nvSpPr>
          <p:spPr>
            <a:xfrm>
              <a:off x="4222531"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xmlns="" id="{E8F858FB-7CE1-4915-9877-D0471CDDA14B}"/>
                </a:ext>
              </a:extLst>
            </p:cNvPr>
            <p:cNvSpPr/>
            <p:nvPr/>
          </p:nvSpPr>
          <p:spPr>
            <a:xfrm>
              <a:off x="4441496"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xmlns="" id="{B272A4DD-3B81-4A3B-8366-F839FC2BA9DB}"/>
                </a:ext>
              </a:extLst>
            </p:cNvPr>
            <p:cNvSpPr/>
            <p:nvPr/>
          </p:nvSpPr>
          <p:spPr>
            <a:xfrm>
              <a:off x="4660462"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xmlns="" id="{72EF8D5D-CDBE-4582-B1DA-59055057F64F}"/>
                </a:ext>
              </a:extLst>
            </p:cNvPr>
            <p:cNvSpPr/>
            <p:nvPr/>
          </p:nvSpPr>
          <p:spPr>
            <a:xfrm>
              <a:off x="487942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xmlns="" id="{B5F5290B-52A9-4FB1-8D94-F468C1B384CE}"/>
                </a:ext>
              </a:extLst>
            </p:cNvPr>
            <p:cNvSpPr/>
            <p:nvPr/>
          </p:nvSpPr>
          <p:spPr>
            <a:xfrm>
              <a:off x="5098393"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xmlns="" id="{D14D69ED-094D-4457-9CDE-483B28AEB7E7}"/>
                </a:ext>
              </a:extLst>
            </p:cNvPr>
            <p:cNvSpPr/>
            <p:nvPr/>
          </p:nvSpPr>
          <p:spPr>
            <a:xfrm>
              <a:off x="531735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xmlns="" id="{55B8BB67-6757-40FF-AF7D-07D0093660D9}"/>
                </a:ext>
              </a:extLst>
            </p:cNvPr>
            <p:cNvSpPr/>
            <p:nvPr/>
          </p:nvSpPr>
          <p:spPr>
            <a:xfrm>
              <a:off x="5536324"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xmlns="" id="{E695034D-1727-4458-9C6D-8643F1E7850E}"/>
                </a:ext>
              </a:extLst>
            </p:cNvPr>
            <p:cNvSpPr/>
            <p:nvPr/>
          </p:nvSpPr>
          <p:spPr>
            <a:xfrm>
              <a:off x="5755290"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xmlns="" id="{4CD5A147-48D1-40C8-8AAF-0FB1648114F6}"/>
                </a:ext>
              </a:extLst>
            </p:cNvPr>
            <p:cNvSpPr/>
            <p:nvPr/>
          </p:nvSpPr>
          <p:spPr>
            <a:xfrm>
              <a:off x="4660462"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xmlns="" id="{F2A0B9FC-BC4A-41C4-A6ED-C0BA57D62398}"/>
                </a:ext>
              </a:extLst>
            </p:cNvPr>
            <p:cNvSpPr/>
            <p:nvPr/>
          </p:nvSpPr>
          <p:spPr>
            <a:xfrm>
              <a:off x="487942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xmlns="" id="{6701AB57-9A1B-4225-9BBA-0EE441AAA114}"/>
                </a:ext>
              </a:extLst>
            </p:cNvPr>
            <p:cNvSpPr/>
            <p:nvPr/>
          </p:nvSpPr>
          <p:spPr>
            <a:xfrm>
              <a:off x="5098393"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xmlns="" id="{0058D80E-EC70-40CB-80F9-9E5423E80545}"/>
                </a:ext>
              </a:extLst>
            </p:cNvPr>
            <p:cNvSpPr/>
            <p:nvPr/>
          </p:nvSpPr>
          <p:spPr>
            <a:xfrm>
              <a:off x="531735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xmlns="" id="{A32B92C5-697E-483B-AED3-044F1A64DA24}"/>
                </a:ext>
              </a:extLst>
            </p:cNvPr>
            <p:cNvSpPr/>
            <p:nvPr/>
          </p:nvSpPr>
          <p:spPr>
            <a:xfrm>
              <a:off x="5536324"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xmlns="" id="{D6085292-B5B8-49EA-9163-309B7C6959C1}"/>
                </a:ext>
              </a:extLst>
            </p:cNvPr>
            <p:cNvSpPr/>
            <p:nvPr/>
          </p:nvSpPr>
          <p:spPr>
            <a:xfrm>
              <a:off x="5755290"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矩形 61">
            <a:extLst>
              <a:ext uri="{FF2B5EF4-FFF2-40B4-BE49-F238E27FC236}">
                <a16:creationId xmlns:a16="http://schemas.microsoft.com/office/drawing/2014/main" xmlns="" id="{78CB6675-D3F0-4BD5-92F0-E0892B744C29}"/>
              </a:ext>
            </a:extLst>
          </p:cNvPr>
          <p:cNvSpPr/>
          <p:nvPr/>
        </p:nvSpPr>
        <p:spPr>
          <a:xfrm>
            <a:off x="2722830" y="4016995"/>
            <a:ext cx="4088188" cy="754053"/>
          </a:xfrm>
          <a:prstGeom prst="rect">
            <a:avLst/>
          </a:prstGeom>
        </p:spPr>
        <p:txBody>
          <a:bodyPr wrap="square">
            <a:spAutoFit/>
          </a:bodyPr>
          <a:lstStyle/>
          <a:p>
            <a:pPr algn="r"/>
            <a:r>
              <a:rPr lang="en-US" altLang="zh-CN" sz="4300" kern="0" dirty="0" smtClean="0">
                <a:solidFill>
                  <a:schemeClr val="bg1"/>
                </a:solidFill>
                <a:latin typeface="微软雅黑 Light" panose="020B0502040204020203" pitchFamily="34" charset="-122"/>
                <a:ea typeface="微软雅黑 Light" panose="020B0502040204020203" pitchFamily="34" charset="-122"/>
                <a:cs typeface="Arial Unicode MS" pitchFamily="34" charset="-122"/>
              </a:rPr>
              <a:t>SWOT</a:t>
            </a:r>
            <a:r>
              <a:rPr lang="zh-CN" altLang="en-US" sz="4300" kern="0" dirty="0" smtClean="0">
                <a:solidFill>
                  <a:schemeClr val="bg1"/>
                </a:solidFill>
                <a:latin typeface="微软雅黑 Light" panose="020B0502040204020203" pitchFamily="34" charset="-122"/>
                <a:ea typeface="微软雅黑 Light" panose="020B0502040204020203" pitchFamily="34" charset="-122"/>
                <a:cs typeface="Arial Unicode MS" pitchFamily="34" charset="-122"/>
              </a:rPr>
              <a:t>分析</a:t>
            </a:r>
            <a:endParaRPr lang="zh-CN" altLang="en-US" sz="4300" dirty="0">
              <a:solidFill>
                <a:schemeClr val="bg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72330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文">
            <a:extLst>
              <a:ext uri="{FF2B5EF4-FFF2-40B4-BE49-F238E27FC236}">
                <a16:creationId xmlns:a16="http://schemas.microsoft.com/office/drawing/2014/main" xmlns="" id="{7EBFF874-FCC7-4A57-818E-FFBDD80BF86B}"/>
              </a:ext>
            </a:extLst>
          </p:cNvPr>
          <p:cNvSpPr/>
          <p:nvPr/>
        </p:nvSpPr>
        <p:spPr>
          <a:xfrm>
            <a:off x="801787" y="3132828"/>
            <a:ext cx="10785867" cy="2554545"/>
          </a:xfrm>
          <a:prstGeom prst="rect">
            <a:avLst/>
          </a:prstGeom>
        </p:spPr>
        <p:txBody>
          <a:bodyPr wrap="square">
            <a:spAutoFit/>
          </a:bodyPr>
          <a:lstStyle/>
          <a:p>
            <a:r>
              <a:rPr lang="zh-CN" altLang="zh-CN" sz="4000" dirty="0">
                <a:solidFill>
                  <a:schemeClr val="bg1"/>
                </a:solidFill>
              </a:rPr>
              <a:t>初次尝试，管理能力</a:t>
            </a:r>
            <a:r>
              <a:rPr lang="zh-CN" altLang="zh-CN" sz="4000" dirty="0" smtClean="0">
                <a:solidFill>
                  <a:schemeClr val="bg1"/>
                </a:solidFill>
              </a:rPr>
              <a:t>不足</a:t>
            </a:r>
            <a:endParaRPr lang="zh-CN" altLang="zh-CN" sz="4000" dirty="0">
              <a:solidFill>
                <a:schemeClr val="bg1"/>
              </a:solidFill>
            </a:endParaRPr>
          </a:p>
          <a:p>
            <a:r>
              <a:rPr lang="zh-CN" altLang="zh-CN" sz="4000" dirty="0">
                <a:solidFill>
                  <a:schemeClr val="bg1"/>
                </a:solidFill>
              </a:rPr>
              <a:t>自动化技术不成熟</a:t>
            </a:r>
          </a:p>
          <a:p>
            <a:r>
              <a:rPr lang="zh-CN" altLang="zh-CN" sz="4000" dirty="0">
                <a:solidFill>
                  <a:schemeClr val="bg1"/>
                </a:solidFill>
              </a:rPr>
              <a:t>自动化餐厅需要大量自动化装置，会产生高昂的建设与维修成本</a:t>
            </a:r>
          </a:p>
        </p:txBody>
      </p:sp>
      <p:sp>
        <p:nvSpPr>
          <p:cNvPr id="4" name="矩形 3">
            <a:extLst>
              <a:ext uri="{FF2B5EF4-FFF2-40B4-BE49-F238E27FC236}">
                <a16:creationId xmlns:a16="http://schemas.microsoft.com/office/drawing/2014/main" xmlns="" id="{FB056CF9-65A5-470A-A317-B31F220AC67C}"/>
              </a:ext>
            </a:extLst>
          </p:cNvPr>
          <p:cNvSpPr/>
          <p:nvPr/>
        </p:nvSpPr>
        <p:spPr>
          <a:xfrm>
            <a:off x="211778" y="332061"/>
            <a:ext cx="7396583" cy="2800767"/>
          </a:xfrm>
          <a:prstGeom prst="rect">
            <a:avLst/>
          </a:prstGeom>
        </p:spPr>
        <p:txBody>
          <a:bodyPr wrap="square">
            <a:spAutoFit/>
          </a:bodyPr>
          <a:lstStyle/>
          <a:p>
            <a:pPr algn="ctr"/>
            <a:r>
              <a:rPr lang="zh-CN" altLang="en-US" sz="8800" kern="0" dirty="0">
                <a:solidFill>
                  <a:srgbClr val="1BDC77"/>
                </a:solidFill>
                <a:latin typeface="Impact" panose="020B0806030902050204" pitchFamily="34" charset="0"/>
                <a:ea typeface="微软雅黑" panose="020B0503020204020204" pitchFamily="34" charset="-122"/>
                <a:cs typeface="Arial Unicode MS" pitchFamily="34" charset="-122"/>
              </a:rPr>
              <a:t>劣势</a:t>
            </a:r>
            <a:r>
              <a:rPr lang="en-US" altLang="zh-CN" sz="8800" kern="0" dirty="0">
                <a:solidFill>
                  <a:srgbClr val="1BDC77"/>
                </a:solidFill>
                <a:latin typeface="Impact" panose="020B0806030902050204" pitchFamily="34" charset="0"/>
                <a:ea typeface="微软雅黑" panose="020B0503020204020204" pitchFamily="34" charset="-122"/>
                <a:cs typeface="Arial Unicode MS" pitchFamily="34" charset="-122"/>
              </a:rPr>
              <a:t>(Weaknesses)</a:t>
            </a:r>
            <a:endParaRPr lang="zh-CN" altLang="en-US" sz="8800" dirty="0">
              <a:solidFill>
                <a:srgbClr val="1BDC77"/>
              </a:solidFill>
              <a:latin typeface="Impact" panose="020B0806030902050204" pitchFamily="34" charset="0"/>
              <a:ea typeface="微软雅黑" panose="020B0503020204020204" pitchFamily="34" charset="-122"/>
            </a:endParaRPr>
          </a:p>
        </p:txBody>
      </p:sp>
      <p:grpSp>
        <p:nvGrpSpPr>
          <p:cNvPr id="6" name="组合 5">
            <a:extLst>
              <a:ext uri="{FF2B5EF4-FFF2-40B4-BE49-F238E27FC236}">
                <a16:creationId xmlns:a16="http://schemas.microsoft.com/office/drawing/2014/main" xmlns="" id="{9C4ACF29-105B-43CA-B87D-BBA14D663AF6}"/>
              </a:ext>
            </a:extLst>
          </p:cNvPr>
          <p:cNvGrpSpPr/>
          <p:nvPr/>
        </p:nvGrpSpPr>
        <p:grpSpPr>
          <a:xfrm>
            <a:off x="10470562" y="587762"/>
            <a:ext cx="1178571" cy="557793"/>
            <a:chOff x="1180732" y="6430441"/>
            <a:chExt cx="1178571" cy="557793"/>
          </a:xfrm>
        </p:grpSpPr>
        <p:sp>
          <p:nvSpPr>
            <p:cNvPr id="7" name="文本框 6">
              <a:extLst>
                <a:ext uri="{FF2B5EF4-FFF2-40B4-BE49-F238E27FC236}">
                  <a16:creationId xmlns:a16="http://schemas.microsoft.com/office/drawing/2014/main" xmlns="" id="{E9C14CB0-92B8-4885-B562-459B77A312EE}"/>
                </a:ext>
              </a:extLst>
            </p:cNvPr>
            <p:cNvSpPr txBox="1"/>
            <p:nvPr/>
          </p:nvSpPr>
          <p:spPr>
            <a:xfrm rot="16200000">
              <a:off x="1239402" y="6371771"/>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8" name="文本框 7">
              <a:extLst>
                <a:ext uri="{FF2B5EF4-FFF2-40B4-BE49-F238E27FC236}">
                  <a16:creationId xmlns:a16="http://schemas.microsoft.com/office/drawing/2014/main" xmlns="" id="{E14CE920-6586-4750-9EB5-27E31D5C5A7A}"/>
                </a:ext>
              </a:extLst>
            </p:cNvPr>
            <p:cNvSpPr txBox="1"/>
            <p:nvPr/>
          </p:nvSpPr>
          <p:spPr>
            <a:xfrm rot="16200000">
              <a:off x="1445610"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9" name="文本框 8">
              <a:extLst>
                <a:ext uri="{FF2B5EF4-FFF2-40B4-BE49-F238E27FC236}">
                  <a16:creationId xmlns:a16="http://schemas.microsoft.com/office/drawing/2014/main" xmlns="" id="{1F5590ED-733C-4388-9241-327C4ECD96B9}"/>
                </a:ext>
              </a:extLst>
            </p:cNvPr>
            <p:cNvSpPr txBox="1"/>
            <p:nvPr/>
          </p:nvSpPr>
          <p:spPr>
            <a:xfrm rot="16200000">
              <a:off x="164662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0" name="文本框 9">
              <a:extLst>
                <a:ext uri="{FF2B5EF4-FFF2-40B4-BE49-F238E27FC236}">
                  <a16:creationId xmlns:a16="http://schemas.microsoft.com/office/drawing/2014/main" xmlns="" id="{D3404133-CEE3-46A7-8B84-99E0DB61EDB0}"/>
                </a:ext>
              </a:extLst>
            </p:cNvPr>
            <p:cNvSpPr txBox="1"/>
            <p:nvPr/>
          </p:nvSpPr>
          <p:spPr>
            <a:xfrm rot="16200000">
              <a:off x="184763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1" name="文本框 10">
              <a:extLst>
                <a:ext uri="{FF2B5EF4-FFF2-40B4-BE49-F238E27FC236}">
                  <a16:creationId xmlns:a16="http://schemas.microsoft.com/office/drawing/2014/main" xmlns="" id="{8339CB5D-09C9-47D8-BF09-FCA80903B1D8}"/>
                </a:ext>
              </a:extLst>
            </p:cNvPr>
            <p:cNvSpPr txBox="1"/>
            <p:nvPr/>
          </p:nvSpPr>
          <p:spPr>
            <a:xfrm rot="16200000">
              <a:off x="2048641" y="6375400"/>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2" name="文本框 11">
              <a:extLst>
                <a:ext uri="{FF2B5EF4-FFF2-40B4-BE49-F238E27FC236}">
                  <a16:creationId xmlns:a16="http://schemas.microsoft.com/office/drawing/2014/main" xmlns="" id="{471B4D0C-A892-42B5-BA23-2F73A2D63C04}"/>
                </a:ext>
              </a:extLst>
            </p:cNvPr>
            <p:cNvSpPr txBox="1"/>
            <p:nvPr/>
          </p:nvSpPr>
          <p:spPr>
            <a:xfrm rot="16200000">
              <a:off x="124460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3" name="文本框 12">
              <a:extLst>
                <a:ext uri="{FF2B5EF4-FFF2-40B4-BE49-F238E27FC236}">
                  <a16:creationId xmlns:a16="http://schemas.microsoft.com/office/drawing/2014/main" xmlns="" id="{8E5E3F7F-E1F1-4D3D-945C-B10EB5BF3B41}"/>
                </a:ext>
              </a:extLst>
            </p:cNvPr>
            <p:cNvSpPr txBox="1"/>
            <p:nvPr/>
          </p:nvSpPr>
          <p:spPr>
            <a:xfrm rot="16200000">
              <a:off x="1445610"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4" name="文本框 13">
              <a:extLst>
                <a:ext uri="{FF2B5EF4-FFF2-40B4-BE49-F238E27FC236}">
                  <a16:creationId xmlns:a16="http://schemas.microsoft.com/office/drawing/2014/main" xmlns="" id="{2F8828C2-7086-4F41-B48E-6E271D310BC2}"/>
                </a:ext>
              </a:extLst>
            </p:cNvPr>
            <p:cNvSpPr txBox="1"/>
            <p:nvPr/>
          </p:nvSpPr>
          <p:spPr>
            <a:xfrm rot="16200000">
              <a:off x="164662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5" name="文本框 14">
              <a:extLst>
                <a:ext uri="{FF2B5EF4-FFF2-40B4-BE49-F238E27FC236}">
                  <a16:creationId xmlns:a16="http://schemas.microsoft.com/office/drawing/2014/main" xmlns="" id="{8FB2A090-218D-449B-9EC4-7AA66D05800F}"/>
                </a:ext>
              </a:extLst>
            </p:cNvPr>
            <p:cNvSpPr txBox="1"/>
            <p:nvPr/>
          </p:nvSpPr>
          <p:spPr>
            <a:xfrm rot="16200000">
              <a:off x="184763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6" name="文本框 15">
              <a:extLst>
                <a:ext uri="{FF2B5EF4-FFF2-40B4-BE49-F238E27FC236}">
                  <a16:creationId xmlns:a16="http://schemas.microsoft.com/office/drawing/2014/main" xmlns="" id="{83607AD9-8ED8-4708-98E6-228819903372}"/>
                </a:ext>
              </a:extLst>
            </p:cNvPr>
            <p:cNvSpPr txBox="1"/>
            <p:nvPr/>
          </p:nvSpPr>
          <p:spPr>
            <a:xfrm rot="16200000">
              <a:off x="2048641" y="6526486"/>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7" name="文本框 16">
              <a:extLst>
                <a:ext uri="{FF2B5EF4-FFF2-40B4-BE49-F238E27FC236}">
                  <a16:creationId xmlns:a16="http://schemas.microsoft.com/office/drawing/2014/main" xmlns="" id="{F89F03A2-31EB-401E-A1C9-266E511ABE9B}"/>
                </a:ext>
              </a:extLst>
            </p:cNvPr>
            <p:cNvSpPr txBox="1"/>
            <p:nvPr/>
          </p:nvSpPr>
          <p:spPr>
            <a:xfrm rot="16200000">
              <a:off x="124460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8" name="文本框 17">
              <a:extLst>
                <a:ext uri="{FF2B5EF4-FFF2-40B4-BE49-F238E27FC236}">
                  <a16:creationId xmlns:a16="http://schemas.microsoft.com/office/drawing/2014/main" xmlns="" id="{D6FA0F3A-9AAC-4D1B-9FF6-472148000F0B}"/>
                </a:ext>
              </a:extLst>
            </p:cNvPr>
            <p:cNvSpPr txBox="1"/>
            <p:nvPr/>
          </p:nvSpPr>
          <p:spPr>
            <a:xfrm rot="16200000">
              <a:off x="1445610"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9" name="文本框 18">
              <a:extLst>
                <a:ext uri="{FF2B5EF4-FFF2-40B4-BE49-F238E27FC236}">
                  <a16:creationId xmlns:a16="http://schemas.microsoft.com/office/drawing/2014/main" xmlns="" id="{14C63061-10A2-4D33-8928-E9C6FACF4DCC}"/>
                </a:ext>
              </a:extLst>
            </p:cNvPr>
            <p:cNvSpPr txBox="1"/>
            <p:nvPr/>
          </p:nvSpPr>
          <p:spPr>
            <a:xfrm rot="16200000">
              <a:off x="164662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20" name="文本框 19">
              <a:extLst>
                <a:ext uri="{FF2B5EF4-FFF2-40B4-BE49-F238E27FC236}">
                  <a16:creationId xmlns:a16="http://schemas.microsoft.com/office/drawing/2014/main" xmlns="" id="{E992053C-76C8-4A6D-BA9B-87A76883D9B8}"/>
                </a:ext>
              </a:extLst>
            </p:cNvPr>
            <p:cNvSpPr txBox="1"/>
            <p:nvPr/>
          </p:nvSpPr>
          <p:spPr>
            <a:xfrm rot="16200000">
              <a:off x="184763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21" name="文本框 20">
              <a:extLst>
                <a:ext uri="{FF2B5EF4-FFF2-40B4-BE49-F238E27FC236}">
                  <a16:creationId xmlns:a16="http://schemas.microsoft.com/office/drawing/2014/main" xmlns="" id="{C48AD904-9D9C-4423-B154-07782B0F6B22}"/>
                </a:ext>
              </a:extLst>
            </p:cNvPr>
            <p:cNvSpPr txBox="1"/>
            <p:nvPr/>
          </p:nvSpPr>
          <p:spPr>
            <a:xfrm rot="16200000">
              <a:off x="2048641" y="6677572"/>
              <a:ext cx="251992" cy="369332"/>
            </a:xfrm>
            <a:prstGeom prst="rect">
              <a:avLst/>
            </a:prstGeom>
            <a:noFill/>
          </p:spPr>
          <p:txBody>
            <a:bodyPr wrap="none" rtlCol="0">
              <a:spAutoFit/>
            </a:bodyPr>
            <a:lstStyle/>
            <a:p>
              <a:r>
                <a:rPr lang="en-US" altLang="zh-CN" dirty="0">
                  <a:solidFill>
                    <a:schemeClr val="bg1"/>
                  </a:solidFill>
                  <a:latin typeface="华文宋体" panose="02010600040101010101" pitchFamily="2" charset="-122"/>
                  <a:ea typeface="华文宋体" panose="02010600040101010101" pitchFamily="2" charset="-122"/>
                </a:rPr>
                <a:t>(</a:t>
              </a:r>
              <a:endParaRPr lang="zh-CN" altLang="en-US" dirty="0">
                <a:solidFill>
                  <a:schemeClr val="bg1"/>
                </a:solidFill>
                <a:latin typeface="华文宋体" panose="02010600040101010101" pitchFamily="2" charset="-122"/>
                <a:ea typeface="华文宋体" panose="02010600040101010101" pitchFamily="2" charset="-122"/>
              </a:endParaRPr>
            </a:p>
          </p:txBody>
        </p:sp>
      </p:grpSp>
    </p:spTree>
    <p:extLst>
      <p:ext uri="{BB962C8B-B14F-4D97-AF65-F5344CB8AC3E}">
        <p14:creationId xmlns:p14="http://schemas.microsoft.com/office/powerpoint/2010/main" val="28333238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5857</TotalTime>
  <Words>2277</Words>
  <Application>Microsoft Office PowerPoint</Application>
  <PresentationFormat>自定义</PresentationFormat>
  <Paragraphs>334</Paragraphs>
  <Slides>26</Slides>
  <Notes>1</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李益达</dc:creator>
  <cp:lastModifiedBy>Liuxang</cp:lastModifiedBy>
  <cp:revision>203</cp:revision>
  <dcterms:created xsi:type="dcterms:W3CDTF">2017-07-12T09:33:33Z</dcterms:created>
  <dcterms:modified xsi:type="dcterms:W3CDTF">2018-06-21T05:27:57Z</dcterms:modified>
</cp:coreProperties>
</file>