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4" r:id="rId6"/>
    <p:sldId id="262" r:id="rId7"/>
    <p:sldId id="263" r:id="rId8"/>
    <p:sldId id="265" r:id="rId9"/>
    <p:sldId id="261" r:id="rId10"/>
    <p:sldId id="257" r:id="rId11"/>
    <p:sldId id="266" r:id="rId12"/>
    <p:sldId id="267" r:id="rId13"/>
    <p:sldId id="268"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D1FC271-7FF2-4C01-B4D8-C769FF9F7467}" type="datetimeFigureOut">
              <a:rPr lang="ru-RU" smtClean="0"/>
              <a:t>03.08.2021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3414553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D1FC271-7FF2-4C01-B4D8-C769FF9F7467}" type="datetimeFigureOut">
              <a:rPr lang="ru-RU" smtClean="0"/>
              <a:t>03.08.2021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276153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D1FC271-7FF2-4C01-B4D8-C769FF9F7467}" type="datetimeFigureOut">
              <a:rPr lang="ru-RU" smtClean="0"/>
              <a:t>03.08.2021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157000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D1FC271-7FF2-4C01-B4D8-C769FF9F7467}" type="datetimeFigureOut">
              <a:rPr lang="ru-RU" smtClean="0"/>
              <a:t>03.08.2021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165732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D1FC271-7FF2-4C01-B4D8-C769FF9F7467}" type="datetimeFigureOut">
              <a:rPr lang="ru-RU" smtClean="0"/>
              <a:t>03.08.2021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80821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D1FC271-7FF2-4C01-B4D8-C769FF9F7467}" type="datetimeFigureOut">
              <a:rPr lang="ru-RU" smtClean="0"/>
              <a:t>03.08.2021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396973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D1FC271-7FF2-4C01-B4D8-C769FF9F7467}" type="datetimeFigureOut">
              <a:rPr lang="ru-RU" smtClean="0"/>
              <a:t>03.08.2021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375045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D1FC271-7FF2-4C01-B4D8-C769FF9F7467}" type="datetimeFigureOut">
              <a:rPr lang="ru-RU" smtClean="0"/>
              <a:t>03.08.2021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174494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D1FC271-7FF2-4C01-B4D8-C769FF9F7467}" type="datetimeFigureOut">
              <a:rPr lang="ru-RU" smtClean="0"/>
              <a:t>03.08.2021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100308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D1FC271-7FF2-4C01-B4D8-C769FF9F7467}" type="datetimeFigureOut">
              <a:rPr lang="ru-RU" smtClean="0"/>
              <a:t>03.08.2021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177851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D1FC271-7FF2-4C01-B4D8-C769FF9F7467}" type="datetimeFigureOut">
              <a:rPr lang="ru-RU" smtClean="0"/>
              <a:t>03.08.2021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8B98C2D-704A-4375-92DC-8F491B0465A6}" type="slidenum">
              <a:rPr lang="ru-RU" smtClean="0"/>
              <a:t>‹#›</a:t>
            </a:fld>
            <a:endParaRPr lang="ru-RU"/>
          </a:p>
        </p:txBody>
      </p:sp>
    </p:spTree>
    <p:extLst>
      <p:ext uri="{BB962C8B-B14F-4D97-AF65-F5344CB8AC3E}">
        <p14:creationId xmlns:p14="http://schemas.microsoft.com/office/powerpoint/2010/main" val="279408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FC271-7FF2-4C01-B4D8-C769FF9F7467}" type="datetimeFigureOut">
              <a:rPr lang="ru-RU" smtClean="0"/>
              <a:t>03.08.2021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98C2D-704A-4375-92DC-8F491B0465A6}" type="slidenum">
              <a:rPr lang="ru-RU" smtClean="0"/>
              <a:t>‹#›</a:t>
            </a:fld>
            <a:endParaRPr lang="ru-RU"/>
          </a:p>
        </p:txBody>
      </p:sp>
    </p:spTree>
    <p:extLst>
      <p:ext uri="{BB962C8B-B14F-4D97-AF65-F5344CB8AC3E}">
        <p14:creationId xmlns:p14="http://schemas.microsoft.com/office/powerpoint/2010/main" val="172946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b="1" dirty="0"/>
              <a:t>Best location to open new Chinese Restaurant in </a:t>
            </a:r>
            <a:r>
              <a:rPr lang="en-US" b="1" dirty="0" smtClean="0"/>
              <a:t>Toronto</a:t>
            </a:r>
            <a:endParaRPr lang="ru-RU" dirty="0"/>
          </a:p>
        </p:txBody>
      </p:sp>
      <p:sp>
        <p:nvSpPr>
          <p:cNvPr id="3" name="Подзаголовок 2"/>
          <p:cNvSpPr>
            <a:spLocks noGrp="1"/>
          </p:cNvSpPr>
          <p:nvPr>
            <p:ph type="subTitle" idx="1"/>
          </p:nvPr>
        </p:nvSpPr>
        <p:spPr/>
        <p:txBody>
          <a:bodyPr/>
          <a:lstStyle/>
          <a:p>
            <a:r>
              <a:rPr lang="en-US" dirty="0" err="1" smtClean="0"/>
              <a:t>Aibek</a:t>
            </a:r>
            <a:r>
              <a:rPr lang="en-US" dirty="0" smtClean="0"/>
              <a:t> </a:t>
            </a:r>
            <a:r>
              <a:rPr lang="en-US" dirty="0" err="1" smtClean="0"/>
              <a:t>Satbayev</a:t>
            </a:r>
            <a:endParaRPr lang="en-US" dirty="0" smtClean="0"/>
          </a:p>
          <a:p>
            <a:r>
              <a:rPr lang="en-US" dirty="0" smtClean="0"/>
              <a:t>03.08.2021</a:t>
            </a:r>
            <a:endParaRPr lang="ru-RU" dirty="0"/>
          </a:p>
        </p:txBody>
      </p:sp>
    </p:spTree>
    <p:extLst>
      <p:ext uri="{BB962C8B-B14F-4D97-AF65-F5344CB8AC3E}">
        <p14:creationId xmlns:p14="http://schemas.microsoft.com/office/powerpoint/2010/main" val="330038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978408"/>
          </a:xfrm>
        </p:spPr>
        <p:txBody>
          <a:bodyPr anchor="t"/>
          <a:lstStyle/>
          <a:p>
            <a:r>
              <a:rPr lang="en-US" b="1" dirty="0" smtClean="0"/>
              <a:t>Finding the optimal number of clusters, k</a:t>
            </a:r>
            <a:endParaRPr lang="ru-RU" b="1" dirty="0"/>
          </a:p>
        </p:txBody>
      </p:sp>
      <p:sp>
        <p:nvSpPr>
          <p:cNvPr id="3" name="Рисунок 2"/>
          <p:cNvSpPr>
            <a:spLocks noGrp="1"/>
          </p:cNvSpPr>
          <p:nvPr>
            <p:ph type="pic" idx="1"/>
          </p:nvPr>
        </p:nvSpPr>
        <p:spPr/>
      </p:sp>
      <p:sp>
        <p:nvSpPr>
          <p:cNvPr id="4" name="Текст 3"/>
          <p:cNvSpPr>
            <a:spLocks noGrp="1"/>
          </p:cNvSpPr>
          <p:nvPr>
            <p:ph type="body" sz="half" idx="2"/>
          </p:nvPr>
        </p:nvSpPr>
        <p:spPr>
          <a:xfrm>
            <a:off x="839788" y="1518442"/>
            <a:ext cx="3932237" cy="4342607"/>
          </a:xfrm>
        </p:spPr>
        <p:txBody>
          <a:bodyPr>
            <a:noAutofit/>
          </a:bodyPr>
          <a:lstStyle/>
          <a:p>
            <a:r>
              <a:rPr lang="en-US" sz="2400" dirty="0" smtClean="0"/>
              <a:t>So, how can we choose right value for K? The general solution is to reserve a part of your data for testing the accuracy of the model. Then chose k =3, use the training part for modeling, and calculate the accuracy of prediction using all samples in your test set. Repeat this process, increasing the k, and see which k is the best for your model.</a:t>
            </a:r>
            <a:endParaRPr lang="ru-RU" sz="2400" dirty="0"/>
          </a:p>
        </p:txBody>
      </p:sp>
      <p:pic>
        <p:nvPicPr>
          <p:cNvPr id="5" name="Рисунок 4"/>
          <p:cNvPicPr>
            <a:picLocks noChangeAspect="1"/>
          </p:cNvPicPr>
          <p:nvPr/>
        </p:nvPicPr>
        <p:blipFill>
          <a:blip r:embed="rId2"/>
          <a:stretch>
            <a:fillRect/>
          </a:stretch>
        </p:blipFill>
        <p:spPr>
          <a:xfrm>
            <a:off x="5183187" y="885825"/>
            <a:ext cx="6172201" cy="5086350"/>
          </a:xfrm>
          <a:prstGeom prst="rect">
            <a:avLst/>
          </a:prstGeom>
        </p:spPr>
      </p:pic>
    </p:spTree>
    <p:extLst>
      <p:ext uri="{BB962C8B-B14F-4D97-AF65-F5344CB8AC3E}">
        <p14:creationId xmlns:p14="http://schemas.microsoft.com/office/powerpoint/2010/main" val="420299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950976"/>
          </a:xfrm>
        </p:spPr>
        <p:txBody>
          <a:bodyPr anchor="t"/>
          <a:lstStyle/>
          <a:p>
            <a:r>
              <a:rPr lang="en-US" b="1" dirty="0" smtClean="0"/>
              <a:t>Elbow method</a:t>
            </a:r>
            <a:endParaRPr lang="ru-RU" b="1" dirty="0"/>
          </a:p>
        </p:txBody>
      </p:sp>
      <p:sp>
        <p:nvSpPr>
          <p:cNvPr id="3" name="Рисунок 2"/>
          <p:cNvSpPr>
            <a:spLocks noGrp="1"/>
          </p:cNvSpPr>
          <p:nvPr>
            <p:ph type="pic" idx="1"/>
          </p:nvPr>
        </p:nvSpPr>
        <p:spPr/>
      </p:sp>
      <p:sp>
        <p:nvSpPr>
          <p:cNvPr id="4" name="Текст 3"/>
          <p:cNvSpPr>
            <a:spLocks noGrp="1"/>
          </p:cNvSpPr>
          <p:nvPr>
            <p:ph type="body" sz="half" idx="2"/>
          </p:nvPr>
        </p:nvSpPr>
        <p:spPr>
          <a:xfrm>
            <a:off x="839788" y="1518442"/>
            <a:ext cx="3932237" cy="4342607"/>
          </a:xfrm>
        </p:spPr>
        <p:txBody>
          <a:bodyPr>
            <a:noAutofit/>
          </a:bodyPr>
          <a:lstStyle/>
          <a:p>
            <a:r>
              <a:rPr lang="en-US" sz="2400" dirty="0" smtClean="0"/>
              <a:t>After analyzing using elbow method using distortion score &amp; Squared error for each K value, looks like K = 6 is the best value.</a:t>
            </a:r>
            <a:endParaRPr lang="ru-RU" sz="2400" dirty="0"/>
          </a:p>
        </p:txBody>
      </p:sp>
      <p:pic>
        <p:nvPicPr>
          <p:cNvPr id="6" name="Рисунок 5"/>
          <p:cNvPicPr>
            <a:picLocks noChangeAspect="1"/>
          </p:cNvPicPr>
          <p:nvPr/>
        </p:nvPicPr>
        <p:blipFill>
          <a:blip r:embed="rId2"/>
          <a:stretch>
            <a:fillRect/>
          </a:stretch>
        </p:blipFill>
        <p:spPr>
          <a:xfrm>
            <a:off x="5271707" y="987425"/>
            <a:ext cx="6083682" cy="4873624"/>
          </a:xfrm>
          <a:prstGeom prst="rect">
            <a:avLst/>
          </a:prstGeom>
        </p:spPr>
      </p:pic>
    </p:spTree>
    <p:extLst>
      <p:ext uri="{BB962C8B-B14F-4D97-AF65-F5344CB8AC3E}">
        <p14:creationId xmlns:p14="http://schemas.microsoft.com/office/powerpoint/2010/main" val="332038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Map of neighborhoods divided to 6 clusters</a:t>
            </a:r>
            <a:endParaRPr lang="ru-RU" b="1"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8351" y="1825625"/>
            <a:ext cx="10455298" cy="4351338"/>
          </a:xfrm>
        </p:spPr>
      </p:pic>
    </p:spTree>
    <p:extLst>
      <p:ext uri="{BB962C8B-B14F-4D97-AF65-F5344CB8AC3E}">
        <p14:creationId xmlns:p14="http://schemas.microsoft.com/office/powerpoint/2010/main" val="113502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Profiling of clusters</a:t>
            </a:r>
            <a:endParaRPr lang="ru-RU" b="1" dirty="0"/>
          </a:p>
        </p:txBody>
      </p:sp>
      <p:sp>
        <p:nvSpPr>
          <p:cNvPr id="3" name="Объект 2"/>
          <p:cNvSpPr>
            <a:spLocks noGrp="1"/>
          </p:cNvSpPr>
          <p:nvPr>
            <p:ph idx="1"/>
          </p:nvPr>
        </p:nvSpPr>
        <p:spPr/>
        <p:txBody>
          <a:bodyPr>
            <a:normAutofit fontScale="85000" lnSpcReduction="20000"/>
          </a:bodyPr>
          <a:lstStyle/>
          <a:p>
            <a:r>
              <a:rPr lang="en-US" b="1" dirty="0" smtClean="0"/>
              <a:t>Cluster 0. </a:t>
            </a:r>
            <a:r>
              <a:rPr lang="en-US" dirty="0" smtClean="0"/>
              <a:t>It consists of neighborhoods with low total population and low competition rate. </a:t>
            </a:r>
            <a:r>
              <a:rPr lang="en-US" b="1" dirty="0" smtClean="0">
                <a:solidFill>
                  <a:srgbClr val="FF0000"/>
                </a:solidFill>
              </a:rPr>
              <a:t>Not recommended.</a:t>
            </a:r>
          </a:p>
          <a:p>
            <a:r>
              <a:rPr lang="en-US" b="1" dirty="0" smtClean="0"/>
              <a:t>Cluster 1. </a:t>
            </a:r>
            <a:r>
              <a:rPr lang="en-US" dirty="0" smtClean="0"/>
              <a:t>It consists of neighborhoods with high number of Chinese population and low crime rate. But competition rate is very high. </a:t>
            </a:r>
            <a:r>
              <a:rPr lang="en-US" b="1" dirty="0" smtClean="0">
                <a:solidFill>
                  <a:srgbClr val="FF0000"/>
                </a:solidFill>
              </a:rPr>
              <a:t>Not recommended.</a:t>
            </a:r>
          </a:p>
          <a:p>
            <a:r>
              <a:rPr lang="en-US" b="1" dirty="0" smtClean="0"/>
              <a:t>Cluster 2. </a:t>
            </a:r>
            <a:r>
              <a:rPr lang="en-US" dirty="0" smtClean="0"/>
              <a:t>It consists of neighborhoods with average number of Chinese population, low competition rate, and average crime rate. </a:t>
            </a:r>
            <a:r>
              <a:rPr lang="en-US" b="1" dirty="0" smtClean="0">
                <a:solidFill>
                  <a:srgbClr val="00B050"/>
                </a:solidFill>
              </a:rPr>
              <a:t>Recommended.</a:t>
            </a:r>
          </a:p>
          <a:p>
            <a:r>
              <a:rPr lang="en-US" b="1" dirty="0" smtClean="0"/>
              <a:t>Cluster 3. </a:t>
            </a:r>
            <a:r>
              <a:rPr lang="en-US" dirty="0" smtClean="0"/>
              <a:t>It consists of neighborhoods with comparatively low household income, zero competition rate, and with high crime rate. </a:t>
            </a:r>
            <a:r>
              <a:rPr lang="en-US" b="1" dirty="0" smtClean="0">
                <a:solidFill>
                  <a:srgbClr val="FF0000"/>
                </a:solidFill>
              </a:rPr>
              <a:t>Not recommended.</a:t>
            </a:r>
          </a:p>
          <a:p>
            <a:r>
              <a:rPr lang="en-US" b="1" dirty="0" smtClean="0"/>
              <a:t>Cluster 4. </a:t>
            </a:r>
            <a:r>
              <a:rPr lang="en-US" dirty="0" smtClean="0"/>
              <a:t>It consists of neighborhoods with highest household income, average number of Chinese population, zero competition rate, and low crime rate. </a:t>
            </a:r>
            <a:r>
              <a:rPr lang="en-US" b="1" dirty="0" smtClean="0">
                <a:solidFill>
                  <a:srgbClr val="00B050"/>
                </a:solidFill>
              </a:rPr>
              <a:t>Recommended.</a:t>
            </a:r>
          </a:p>
          <a:p>
            <a:r>
              <a:rPr lang="en-US" b="1" dirty="0" smtClean="0"/>
              <a:t>Cluster 5. </a:t>
            </a:r>
            <a:r>
              <a:rPr lang="en-US" dirty="0" smtClean="0"/>
              <a:t>It consists of neighborhoods with high competition rate and low total population. </a:t>
            </a:r>
            <a:r>
              <a:rPr lang="en-US" b="1" dirty="0" smtClean="0">
                <a:solidFill>
                  <a:srgbClr val="FF0000"/>
                </a:solidFill>
              </a:rPr>
              <a:t>Not recommended.</a:t>
            </a:r>
          </a:p>
          <a:p>
            <a:endParaRPr lang="ru-RU" dirty="0"/>
          </a:p>
        </p:txBody>
      </p:sp>
    </p:spTree>
    <p:extLst>
      <p:ext uri="{BB962C8B-B14F-4D97-AF65-F5344CB8AC3E}">
        <p14:creationId xmlns:p14="http://schemas.microsoft.com/office/powerpoint/2010/main" val="41568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Conclusion</a:t>
            </a:r>
            <a:endParaRPr lang="ru-RU" b="1" dirty="0"/>
          </a:p>
        </p:txBody>
      </p:sp>
      <p:sp>
        <p:nvSpPr>
          <p:cNvPr id="3" name="Объект 2"/>
          <p:cNvSpPr>
            <a:spLocks noGrp="1"/>
          </p:cNvSpPr>
          <p:nvPr>
            <p:ph idx="1"/>
          </p:nvPr>
        </p:nvSpPr>
        <p:spPr/>
        <p:txBody>
          <a:bodyPr/>
          <a:lstStyle/>
          <a:p>
            <a:r>
              <a:rPr lang="en-US" b="1" dirty="0" smtClean="0"/>
              <a:t>'</a:t>
            </a:r>
            <a:r>
              <a:rPr lang="en-US" b="1" dirty="0" err="1" smtClean="0"/>
              <a:t>Willowdale</a:t>
            </a:r>
            <a:r>
              <a:rPr lang="en-US" b="1" dirty="0" smtClean="0"/>
              <a:t> East' </a:t>
            </a:r>
            <a:r>
              <a:rPr lang="en-US" dirty="0" smtClean="0"/>
              <a:t>from Cluster 2 is highly recommended neighborhood to open Chinese restaurant due to high number of Chinese population, low crime rate and zero competition. In addition to that it has more than average total population and household income.</a:t>
            </a:r>
          </a:p>
          <a:p>
            <a:r>
              <a:rPr lang="en-US" dirty="0" smtClean="0"/>
              <a:t>Second choice is </a:t>
            </a:r>
            <a:r>
              <a:rPr lang="en-US" b="1" dirty="0" smtClean="0"/>
              <a:t>'Rouge' </a:t>
            </a:r>
            <a:r>
              <a:rPr lang="en-US" dirty="0" smtClean="0"/>
              <a:t>from Cluster 4 due to highest household income, low crime rate and zero competition.</a:t>
            </a:r>
          </a:p>
          <a:p>
            <a:endParaRPr lang="ru-RU" dirty="0"/>
          </a:p>
        </p:txBody>
      </p:sp>
    </p:spTree>
    <p:extLst>
      <p:ext uri="{BB962C8B-B14F-4D97-AF65-F5344CB8AC3E}">
        <p14:creationId xmlns:p14="http://schemas.microsoft.com/office/powerpoint/2010/main" val="405567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smtClean="0"/>
              <a:t>A restaurant's location is one the most important factors for its success!</a:t>
            </a:r>
            <a:endParaRPr lang="ru-RU" dirty="0"/>
          </a:p>
        </p:txBody>
      </p:sp>
      <p:sp>
        <p:nvSpPr>
          <p:cNvPr id="3" name="Заголовок 1"/>
          <p:cNvSpPr txBox="1">
            <a:spLocks/>
          </p:cNvSpPr>
          <p:nvPr/>
        </p:nvSpPr>
        <p:spPr>
          <a:xfrm>
            <a:off x="838200" y="2066543"/>
            <a:ext cx="10515600" cy="435254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800" dirty="0" smtClean="0">
                <a:latin typeface="+mn-lt"/>
              </a:rPr>
              <a:t>Owner of the global chain of Chinese restaurants wants to open brand new restaurant in Toronto as a part of the strategic development plan in North America.</a:t>
            </a:r>
          </a:p>
          <a:p>
            <a:pPr marL="457200" indent="-457200">
              <a:buFont typeface="Arial" panose="020B0604020202020204" pitchFamily="34" charset="0"/>
              <a:buChar char="•"/>
            </a:pPr>
            <a:r>
              <a:rPr lang="en-US" sz="2800" dirty="0" smtClean="0">
                <a:latin typeface="+mn-lt"/>
              </a:rPr>
              <a:t>He requested our firm to propose the best Toronto neighborhood to establish a Chinese restaurant.</a:t>
            </a:r>
          </a:p>
          <a:p>
            <a:pPr marL="457200" indent="-457200">
              <a:buFont typeface="Arial" panose="020B0604020202020204" pitchFamily="34" charset="0"/>
              <a:buChar char="•"/>
            </a:pPr>
            <a:r>
              <a:rPr lang="en-US" sz="2800" dirty="0" smtClean="0">
                <a:latin typeface="+mn-lt"/>
              </a:rPr>
              <a:t>Neighborhoods’ total and Chinese population, income levels, crime rates and competition rates must be considered during analysis.</a:t>
            </a:r>
          </a:p>
          <a:p>
            <a:pPr marL="457200" indent="-457200">
              <a:buFont typeface="Arial" panose="020B0604020202020204" pitchFamily="34" charset="0"/>
              <a:buChar char="•"/>
            </a:pPr>
            <a:r>
              <a:rPr lang="en-US" sz="2800" dirty="0" smtClean="0">
                <a:latin typeface="+mn-lt"/>
              </a:rPr>
              <a:t>Neighborhoods with more than average total and Chinese population must be selected only.</a:t>
            </a:r>
          </a:p>
          <a:p>
            <a:pPr marL="457200" indent="-457200">
              <a:buFont typeface="Arial" panose="020B0604020202020204" pitchFamily="34" charset="0"/>
              <a:buChar char="•"/>
            </a:pPr>
            <a:endParaRPr lang="ru-RU" sz="2800" dirty="0">
              <a:latin typeface="+mn-lt"/>
            </a:endParaRPr>
          </a:p>
        </p:txBody>
      </p:sp>
    </p:spTree>
    <p:extLst>
      <p:ext uri="{BB962C8B-B14F-4D97-AF65-F5344CB8AC3E}">
        <p14:creationId xmlns:p14="http://schemas.microsoft.com/office/powerpoint/2010/main" val="159686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smtClean="0"/>
              <a:t>Data acquisition and cleaning</a:t>
            </a:r>
            <a:endParaRPr lang="ru-RU" dirty="0"/>
          </a:p>
        </p:txBody>
      </p:sp>
      <p:sp>
        <p:nvSpPr>
          <p:cNvPr id="3" name="Заголовок 1"/>
          <p:cNvSpPr txBox="1">
            <a:spLocks/>
          </p:cNvSpPr>
          <p:nvPr/>
        </p:nvSpPr>
        <p:spPr>
          <a:xfrm>
            <a:off x="838200" y="1690688"/>
            <a:ext cx="10515600" cy="435254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800" dirty="0" smtClean="0">
                <a:latin typeface="+mn-lt"/>
              </a:rPr>
              <a:t>The Toronto's crime rates data: (https://open.toronto.ca/dataset/neighbourhood-crime-rates/)</a:t>
            </a:r>
          </a:p>
          <a:p>
            <a:pPr marL="457200" indent="-457200">
              <a:buFont typeface="Arial" panose="020B0604020202020204" pitchFamily="34" charset="0"/>
              <a:buChar char="•"/>
            </a:pPr>
            <a:r>
              <a:rPr lang="en-US" sz="2800" dirty="0" smtClean="0">
                <a:latin typeface="+mn-lt"/>
              </a:rPr>
              <a:t>Geographical coordinates of each neighborhood: (https://www.openstreetmap.org).</a:t>
            </a:r>
          </a:p>
          <a:p>
            <a:pPr marL="457200" indent="-457200">
              <a:buFont typeface="Arial" panose="020B0604020202020204" pitchFamily="34" charset="0"/>
              <a:buChar char="•"/>
            </a:pPr>
            <a:r>
              <a:rPr lang="en-US" sz="2800" dirty="0" smtClean="0">
                <a:latin typeface="+mn-lt"/>
              </a:rPr>
              <a:t>The Foursquare API will be used to explore neighborhood venues in Toronto. We will check presence of Chinese restaurants in each neighborhood to check possible competition.</a:t>
            </a:r>
          </a:p>
          <a:p>
            <a:pPr marL="457200" indent="-457200">
              <a:buFont typeface="Arial" panose="020B0604020202020204" pitchFamily="34" charset="0"/>
              <a:buChar char="•"/>
            </a:pPr>
            <a:r>
              <a:rPr lang="en-US" sz="2800" dirty="0" smtClean="0">
                <a:latin typeface="+mn-lt"/>
              </a:rPr>
              <a:t>The Toronto's census data for its social demographic characteristics (https://bit.ly/3airrOJ). We will obtain spending power, total population and distribution of Chinese population.</a:t>
            </a:r>
          </a:p>
          <a:p>
            <a:pPr marL="457200" indent="-457200">
              <a:buFont typeface="Arial" panose="020B0604020202020204" pitchFamily="34" charset="0"/>
              <a:buChar char="•"/>
            </a:pPr>
            <a:endParaRPr lang="ru-RU" sz="2800" dirty="0">
              <a:latin typeface="+mn-lt"/>
            </a:endParaRPr>
          </a:p>
        </p:txBody>
      </p:sp>
    </p:spTree>
    <p:extLst>
      <p:ext uri="{BB962C8B-B14F-4D97-AF65-F5344CB8AC3E}">
        <p14:creationId xmlns:p14="http://schemas.microsoft.com/office/powerpoint/2010/main" val="309607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Map of 25 selected neighborhoods </a:t>
            </a:r>
            <a:endParaRPr lang="ru-RU" b="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4351338"/>
          </a:xfrm>
        </p:spPr>
      </p:pic>
    </p:spTree>
    <p:extLst>
      <p:ext uri="{BB962C8B-B14F-4D97-AF65-F5344CB8AC3E}">
        <p14:creationId xmlns:p14="http://schemas.microsoft.com/office/powerpoint/2010/main" val="208187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latin typeface="+mn-lt"/>
              </a:rPr>
              <a:t>Top 6 neighborhoods by total population: ‘Toronto Islands’, ‘Woburn’, ‘</a:t>
            </a:r>
            <a:r>
              <a:rPr lang="en-US" sz="2800" dirty="0" err="1" smtClean="0">
                <a:latin typeface="+mn-lt"/>
              </a:rPr>
              <a:t>Willowdale</a:t>
            </a:r>
            <a:r>
              <a:rPr lang="en-US" sz="2800" dirty="0" smtClean="0">
                <a:latin typeface="+mn-lt"/>
              </a:rPr>
              <a:t> East’, ‘Rouge’, ‘</a:t>
            </a:r>
            <a:r>
              <a:rPr lang="en-US" sz="2800" dirty="0" err="1" smtClean="0">
                <a:latin typeface="+mn-lt"/>
              </a:rPr>
              <a:t>L’Amoureaux</a:t>
            </a:r>
            <a:r>
              <a:rPr lang="en-US" sz="2800" dirty="0" smtClean="0">
                <a:latin typeface="+mn-lt"/>
              </a:rPr>
              <a:t>’ and ‘Malvern’. </a:t>
            </a:r>
            <a:endParaRPr lang="ru-RU" sz="2800" dirty="0">
              <a:latin typeface="+mn-lt"/>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38200" y="1439167"/>
            <a:ext cx="10515600" cy="4737796"/>
          </a:xfrm>
          <a:prstGeom prst="rect">
            <a:avLst/>
          </a:prstGeom>
        </p:spPr>
      </p:pic>
    </p:spTree>
    <p:extLst>
      <p:ext uri="{BB962C8B-B14F-4D97-AF65-F5344CB8AC3E}">
        <p14:creationId xmlns:p14="http://schemas.microsoft.com/office/powerpoint/2010/main" val="318084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latin typeface="+mn-lt"/>
              </a:rPr>
              <a:t>Top 5 Neighborhoods populated by Chinese: ‘Milliken’, ‘</a:t>
            </a:r>
            <a:r>
              <a:rPr lang="en-US" sz="2800" dirty="0" err="1" smtClean="0">
                <a:latin typeface="+mn-lt"/>
              </a:rPr>
              <a:t>Steeles</a:t>
            </a:r>
            <a:r>
              <a:rPr lang="en-US" sz="2800" dirty="0" smtClean="0">
                <a:latin typeface="+mn-lt"/>
              </a:rPr>
              <a:t>’, ‘</a:t>
            </a:r>
            <a:r>
              <a:rPr lang="en-US" sz="2800" dirty="0" err="1" smtClean="0">
                <a:latin typeface="+mn-lt"/>
              </a:rPr>
              <a:t>Willowdale</a:t>
            </a:r>
            <a:r>
              <a:rPr lang="en-US" sz="2800" dirty="0" smtClean="0">
                <a:latin typeface="+mn-lt"/>
              </a:rPr>
              <a:t> East’, ‘Agincourt North’ and ‘</a:t>
            </a:r>
            <a:r>
              <a:rPr lang="en-US" sz="2800" dirty="0" err="1" smtClean="0">
                <a:latin typeface="+mn-lt"/>
              </a:rPr>
              <a:t>L’Amoureaux</a:t>
            </a:r>
            <a:r>
              <a:rPr lang="en-US" sz="2800" dirty="0" smtClean="0">
                <a:latin typeface="+mn-lt"/>
              </a:rPr>
              <a:t>’.</a:t>
            </a:r>
            <a:endParaRPr lang="ru-RU" sz="2800" dirty="0">
              <a:latin typeface="+mn-lt"/>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295613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latin typeface="+mn-lt"/>
              </a:rPr>
              <a:t>Household income is more or less equally distributed. With one exception – ‘Rouge’ had outstanding value comparing to others.</a:t>
            </a:r>
            <a:endParaRPr lang="ru-RU" sz="2800" dirty="0">
              <a:latin typeface="+mn-lt"/>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838200" y="1438329"/>
            <a:ext cx="10515600" cy="4738634"/>
          </a:xfrm>
          <a:prstGeom prst="rect">
            <a:avLst/>
          </a:prstGeom>
        </p:spPr>
      </p:pic>
    </p:spTree>
    <p:extLst>
      <p:ext uri="{BB962C8B-B14F-4D97-AF65-F5344CB8AC3E}">
        <p14:creationId xmlns:p14="http://schemas.microsoft.com/office/powerpoint/2010/main" val="26292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latin typeface="+mn-lt"/>
              </a:rPr>
              <a:t>Neighborhoods with the highest crime rate are ‘Church-Yonge Corridor’ and ‘Bay Street Corridor‘.</a:t>
            </a:r>
            <a:endParaRPr lang="ru-RU" sz="2800" dirty="0">
              <a:latin typeface="+mn-lt"/>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38200" y="1396999"/>
            <a:ext cx="10515600" cy="4779963"/>
          </a:xfrm>
          <a:prstGeom prst="rect">
            <a:avLst/>
          </a:prstGeom>
        </p:spPr>
      </p:pic>
    </p:spTree>
    <p:extLst>
      <p:ext uri="{BB962C8B-B14F-4D97-AF65-F5344CB8AC3E}">
        <p14:creationId xmlns:p14="http://schemas.microsoft.com/office/powerpoint/2010/main" val="136564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latin typeface="+mn-lt"/>
              </a:rPr>
              <a:t>12 Neighborhoods out of 25 had Chinese restaurants. ‘Milliken’ and ‘</a:t>
            </a:r>
            <a:r>
              <a:rPr lang="en-US" sz="2800" dirty="0" err="1" smtClean="0">
                <a:latin typeface="+mn-lt"/>
              </a:rPr>
              <a:t>Steeles</a:t>
            </a:r>
            <a:r>
              <a:rPr lang="en-US" sz="2800" dirty="0" smtClean="0">
                <a:latin typeface="+mn-lt"/>
              </a:rPr>
              <a:t>’ neighborhoods had the most density of Chinese restaurants.</a:t>
            </a:r>
            <a:endParaRPr lang="ru-RU" sz="2800" dirty="0">
              <a:latin typeface="+mn-lt"/>
            </a:endParaRPr>
          </a:p>
        </p:txBody>
      </p:sp>
      <p:pic>
        <p:nvPicPr>
          <p:cNvPr id="4" name="Объект 3"/>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17204741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643</Words>
  <Application>Microsoft Office PowerPoint</Application>
  <PresentationFormat>Широкоэкранный</PresentationFormat>
  <Paragraphs>34</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Calibri Light</vt:lpstr>
      <vt:lpstr>Тема Office</vt:lpstr>
      <vt:lpstr>Best location to open new Chinese Restaurant in Toronto</vt:lpstr>
      <vt:lpstr>A restaurant's location is one the most important factors for its success!</vt:lpstr>
      <vt:lpstr>Data acquisition and cleaning</vt:lpstr>
      <vt:lpstr>Map of 25 selected neighborhoods </vt:lpstr>
      <vt:lpstr>Top 6 neighborhoods by total population: ‘Toronto Islands’, ‘Woburn’, ‘Willowdale East’, ‘Rouge’, ‘L’Amoureaux’ and ‘Malvern’. </vt:lpstr>
      <vt:lpstr>Top 5 Neighborhoods populated by Chinese: ‘Milliken’, ‘Steeles’, ‘Willowdale East’, ‘Agincourt North’ and ‘L’Amoureaux’.</vt:lpstr>
      <vt:lpstr>Household income is more or less equally distributed. With one exception – ‘Rouge’ had outstanding value comparing to others.</vt:lpstr>
      <vt:lpstr>Neighborhoods with the highest crime rate are ‘Church-Yonge Corridor’ and ‘Bay Street Corridor‘.</vt:lpstr>
      <vt:lpstr>12 Neighborhoods out of 25 had Chinese restaurants. ‘Milliken’ and ‘Steeles’ neighborhoods had the most density of Chinese restaurants.</vt:lpstr>
      <vt:lpstr>Finding the optimal number of clusters, k</vt:lpstr>
      <vt:lpstr>Elbow method</vt:lpstr>
      <vt:lpstr>Map of neighborhoods divided to 6 clusters</vt:lpstr>
      <vt:lpstr>Profiling of clusters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to open new Chinese Restaurant in Toronto.</dc:title>
  <dc:creator>Пользователь</dc:creator>
  <cp:lastModifiedBy>Пользователь</cp:lastModifiedBy>
  <cp:revision>27</cp:revision>
  <dcterms:created xsi:type="dcterms:W3CDTF">2021-08-03T05:58:32Z</dcterms:created>
  <dcterms:modified xsi:type="dcterms:W3CDTF">2021-08-03T06:40:28Z</dcterms:modified>
</cp:coreProperties>
</file>