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Sheet1!$C$14:$C$20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12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61088"/>
        <c:axId val="152762624"/>
      </c:scatterChart>
      <c:valAx>
        <c:axId val="15276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2762624"/>
        <c:crosses val="autoZero"/>
        <c:crossBetween val="midCat"/>
      </c:valAx>
      <c:valAx>
        <c:axId val="15276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761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3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8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9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3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6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1B8B-D1CD-4B2A-A91F-A85F59BC521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3021-71DD-418F-9AA8-917286093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teviep42/youtube/master/YOUTUBE.DIR/marks.da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92D050"/>
                </a:solidFill>
              </a:rPr>
              <a:t>Data </a:t>
            </a:r>
            <a:r>
              <a:rPr lang="en-US" altLang="zh-CN" sz="2800" b="1" dirty="0" smtClean="0">
                <a:solidFill>
                  <a:srgbClr val="92D050"/>
                </a:solidFill>
              </a:rPr>
              <a:t>Reduction /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Dimension Reduction </a:t>
            </a:r>
            <a:r>
              <a:rPr lang="en-US" altLang="zh-CN" sz="2800" b="1" dirty="0" smtClean="0">
                <a:solidFill>
                  <a:srgbClr val="92D050"/>
                </a:solidFill>
              </a:rPr>
              <a:t>/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PCA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Is more data better? Some times yes, sometimes no.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Practical concerns. Limited by your machine. Storage, memory, time….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Reduce noises and distractions, focusing on patterns and relevant part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Make data easier to interpret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Projection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Project a higher dimension data to a low dimension space but you can still tell what it is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with R, 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The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raw.githubusercontent.com/steviep42/youtube/master/YOUTUBE.DIR/marks.dat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We have data about physics scores and statistics scores. (2-attributes dataset)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Find the 2 principal components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Usually we don’t do a 2-to-2 collapse. Most of the time, we do a n-to-2 collapse.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234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with R, 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The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Manually generate a 3-d dataset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Identify 2 largest principal components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Calculate the coordinates of each observation on the principal component axis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Collapse the 3-d data into a 2-d data.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417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with R, Example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The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A real dataset about body fat and other related measures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Do principal component analysis using the built in </a:t>
            </a:r>
            <a:r>
              <a:rPr lang="en-US" altLang="zh-CN" dirty="0" err="1" smtClean="0"/>
              <a:t>prcomp</a:t>
            </a:r>
            <a:r>
              <a:rPr lang="en-US" altLang="zh-CN" dirty="0" smtClean="0"/>
              <a:t> command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Check all our algebra using this example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46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Data Reduction </a:t>
            </a:r>
            <a:r>
              <a:rPr lang="en-US" altLang="zh-CN" sz="2800" b="1" dirty="0" smtClean="0"/>
              <a:t>with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PCA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PCA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Principal Component Analysis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Find out dimensions of variables that explains most of the variation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Scenarios when PCA is useful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Problems with too many variables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378904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We are analyzing return risks for a large number of stocks. But there are too many variables to look at, such as PE ratio, earnings, revenue, debts, market beta, cash </a:t>
            </a:r>
            <a:r>
              <a:rPr lang="en-US" altLang="zh-CN" i="1" dirty="0" smtClean="0"/>
              <a:t>flow…... or even the educational leve</a:t>
            </a:r>
            <a:r>
              <a:rPr lang="en-US" altLang="zh-CN" i="1" dirty="0" smtClean="0"/>
              <a:t>l of the employees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This list can go on forever. But what are the principal components?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Data Reduction </a:t>
            </a:r>
            <a:r>
              <a:rPr lang="en-US" altLang="zh-CN" sz="2800" b="1" dirty="0"/>
              <a:t>with </a:t>
            </a:r>
            <a:r>
              <a:rPr lang="en-US" altLang="zh-CN" sz="2800" b="1" dirty="0">
                <a:solidFill>
                  <a:srgbClr val="FFC000"/>
                </a:solidFill>
              </a:rPr>
              <a:t>PCA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91580" y="134076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Each dot in the graph is a cell, the idea is to cluster cells with similar transcription profiles. The question is how does transcription from </a:t>
            </a:r>
            <a:r>
              <a:rPr lang="en-US" altLang="zh-CN" i="1" dirty="0" smtClean="0"/>
              <a:t>10,000 </a:t>
            </a:r>
            <a:r>
              <a:rPr lang="en-US" altLang="zh-CN" i="1" dirty="0" smtClean="0"/>
              <a:t>genes compressed to a single dot on the </a:t>
            </a:r>
            <a:r>
              <a:rPr lang="en-US" altLang="zh-CN" i="1" dirty="0" smtClean="0"/>
              <a:t>2 dimensional graph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09" y="2348880"/>
            <a:ext cx="5838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PCA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Explained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Characterize a cell by only 1 gene (gene A).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47290"/>
              </p:ext>
            </p:extLst>
          </p:nvPr>
        </p:nvGraphicFramePr>
        <p:xfrm>
          <a:off x="1212114" y="1727131"/>
          <a:ext cx="4512014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007"/>
                <a:gridCol w="2256007"/>
              </a:tblGrid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Cell</a:t>
                      </a:r>
                      <a:r>
                        <a:rPr lang="en-US" altLang="zh-CN" sz="1100" baseline="0" dirty="0" smtClean="0"/>
                        <a:t>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Gene A reading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</a:tr>
              <a:tr h="2211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3924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13984" y="594928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 A reading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PCA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Explained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Characterize a cell by 2 genes (gene A and gene B).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3146"/>
              </p:ext>
            </p:extLst>
          </p:nvPr>
        </p:nvGraphicFramePr>
        <p:xfrm>
          <a:off x="251520" y="2200681"/>
          <a:ext cx="3610563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521"/>
                <a:gridCol w="1203521"/>
                <a:gridCol w="1203521"/>
              </a:tblGrid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Cell</a:t>
                      </a:r>
                      <a:r>
                        <a:rPr lang="en-US" altLang="zh-CN" sz="1100" baseline="0" dirty="0" smtClean="0"/>
                        <a:t>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Gene A reading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Gene B reading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</a:tr>
              <a:tr h="20725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……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18582"/>
              </p:ext>
            </p:extLst>
          </p:nvPr>
        </p:nvGraphicFramePr>
        <p:xfrm>
          <a:off x="4716388" y="2420888"/>
          <a:ext cx="3888060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3924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50410" y="5233360"/>
            <a:ext cx="13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 A reading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50972" y="4065721"/>
            <a:ext cx="13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 A reading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2204864"/>
            <a:ext cx="13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 B reading</a:t>
            </a:r>
            <a:endParaRPr lang="zh-CN" altLang="en-US" sz="12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750174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46118" y="423499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Flatten</a:t>
            </a:r>
            <a:endParaRPr lang="zh-CN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5636" y="57332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vertical dimension (the gene B reading) does not help a lot in characterizing cells. So here, gene A is the principal component. We can then reduce our dataset to a 1-d dataset.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Explained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7" y="997686"/>
            <a:ext cx="3911333" cy="234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512" y="353236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X1 and X2 are not the direction with the max variation (principle components)</a:t>
            </a:r>
            <a:endParaRPr lang="zh-CN" altLang="en-US" sz="1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995936" y="3532366"/>
            <a:ext cx="864096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7964" y="371273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PCA</a:t>
            </a:r>
            <a:endParaRPr lang="zh-CN" altLang="en-US" sz="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12187"/>
            <a:ext cx="3573413" cy="217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48046" y="383234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Now PC 1 is the direction with the max variation</a:t>
            </a:r>
          </a:p>
          <a:p>
            <a:r>
              <a:rPr lang="en-US" altLang="zh-CN" sz="1200" dirty="0" smtClean="0"/>
              <a:t>PC 2 must be orthogonal with PC 1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627" y="6025804"/>
            <a:ext cx="427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Similarly, we can compress n-dimension graph onto a 2-dimension graph using PCA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903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PCA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Algebra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Consider a 2-d graph                           each observation is characterized with 2 attributes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72" y="1045096"/>
            <a:ext cx="1095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9512" y="29249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Center it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59" y="2422773"/>
            <a:ext cx="22288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07707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Calculate the Covariance Matrix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85" y="3861048"/>
            <a:ext cx="23812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3528" y="50131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Essence of PCA is to calculate the eigenvector of the S matrix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16632"/>
            <a:ext cx="8640960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Algebra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Calculate Eigenvalues:                           Please check:  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(S-</a:t>
            </a:r>
            <a:r>
              <a:rPr lang="el-GR" altLang="zh-CN" dirty="0" smtClean="0"/>
              <a:t>λ</a:t>
            </a:r>
            <a:r>
              <a:rPr lang="en-US" altLang="zh-CN" dirty="0" smtClean="0"/>
              <a:t>I)=0</a:t>
            </a:r>
          </a:p>
          <a:p>
            <a:endParaRPr lang="en-US" altLang="zh-CN" dirty="0"/>
          </a:p>
          <a:p>
            <a:r>
              <a:rPr lang="en-US" altLang="zh-CN" dirty="0" smtClean="0"/>
              <a:t>Then calculate the eigenvectors:                                         Please check: S·U=</a:t>
            </a:r>
            <a:r>
              <a:rPr lang="el-GR" altLang="zh-CN" dirty="0"/>
              <a:t> </a:t>
            </a:r>
            <a:r>
              <a:rPr lang="el-GR" altLang="zh-CN" dirty="0" smtClean="0"/>
              <a:t>λ</a:t>
            </a:r>
            <a:r>
              <a:rPr lang="en-US" altLang="zh-CN" dirty="0"/>
              <a:t>·U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7756"/>
            <a:ext cx="1247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3"/>
            <a:ext cx="1819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587527" y="2425848"/>
            <a:ext cx="624433" cy="57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860032" y="2425848"/>
            <a:ext cx="648072" cy="57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9969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Eigenvector when </a:t>
            </a:r>
            <a:r>
              <a:rPr lang="el-GR" altLang="zh-CN" sz="1100" dirty="0" smtClean="0"/>
              <a:t>λ</a:t>
            </a:r>
            <a:r>
              <a:rPr lang="en-US" altLang="zh-CN" sz="1100" dirty="0" smtClean="0"/>
              <a:t>=9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6854" y="299695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Eigenvector when </a:t>
            </a:r>
            <a:r>
              <a:rPr lang="el-GR" altLang="zh-CN" sz="1100" dirty="0" smtClean="0"/>
              <a:t>λ</a:t>
            </a:r>
            <a:r>
              <a:rPr lang="en-US" altLang="zh-CN" sz="1100" dirty="0" smtClean="0"/>
              <a:t>=5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97756" y="3446557"/>
            <a:ext cx="8604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Finally, calculate coordinates of each observation in the new principal components space:  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40671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251520" y="5521032"/>
            <a:ext cx="85906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meaning of eigenvector calculation is to rotate the original axis around the</a:t>
            </a:r>
          </a:p>
          <a:p>
            <a:r>
              <a:rPr lang="en-US" altLang="zh-CN" dirty="0" smtClean="0"/>
              <a:t>centroid,  until the coordinates of each observation on the new axis are independent with</a:t>
            </a:r>
          </a:p>
          <a:p>
            <a:r>
              <a:rPr lang="en-US" altLang="zh-CN" dirty="0" smtClean="0"/>
              <a:t>each other.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1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PCA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4649" y="980728"/>
                <a:ext cx="9134104" cy="5078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meaning of eigenvector calculation is to rotate the original axis around the</a:t>
                </a:r>
              </a:p>
              <a:p>
                <a:r>
                  <a:rPr lang="en-US" altLang="zh-CN" dirty="0" smtClean="0"/>
                  <a:t>centroid,  until the coordinates of each observation on the new axis are independent with</a:t>
                </a:r>
              </a:p>
              <a:p>
                <a:r>
                  <a:rPr lang="en-US" altLang="zh-CN" dirty="0" smtClean="0"/>
                  <a:t>each other.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Centroid: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Check the covariance of the transformed coordinates (the readings or positions in the </a:t>
                </a:r>
              </a:p>
              <a:p>
                <a:r>
                  <a:rPr lang="en-US" altLang="zh-CN" dirty="0" smtClean="0"/>
                  <a:t>principal components space). We will find that the off-</a:t>
                </a:r>
                <a:r>
                  <a:rPr lang="en-US" altLang="zh-CN" dirty="0" err="1" smtClean="0"/>
                  <a:t>diagnal</a:t>
                </a:r>
                <a:r>
                  <a:rPr lang="en-US" altLang="zh-CN" dirty="0" smtClean="0"/>
                  <a:t> values are 0.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 2 </a:t>
                </a:r>
                <a:r>
                  <a:rPr lang="el-GR" altLang="zh-CN" dirty="0" smtClean="0"/>
                  <a:t>λ</a:t>
                </a:r>
                <a:r>
                  <a:rPr lang="en-US" altLang="zh-CN" dirty="0" smtClean="0"/>
                  <a:t> values are the variance of the coordinates on each principal component axis</a:t>
                </a:r>
              </a:p>
              <a:p>
                <a:r>
                  <a:rPr lang="en-US" altLang="zh-CN" dirty="0" smtClean="0"/>
                  <a:t>Please verify. The largest </a:t>
                </a:r>
                <a:r>
                  <a:rPr lang="el-GR" altLang="zh-CN" dirty="0" smtClean="0"/>
                  <a:t>λ</a:t>
                </a:r>
                <a:r>
                  <a:rPr lang="en-US" altLang="zh-CN" dirty="0" smtClean="0"/>
                  <a:t> corresponds to the most important principal components.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Suppose instead of a 2-attribute dataset, we have a dataset in which each observation is</a:t>
                </a:r>
              </a:p>
              <a:p>
                <a:r>
                  <a:rPr lang="en-US" altLang="zh-CN" dirty="0" smtClean="0"/>
                  <a:t>characterized with 10000 attributes. We can then calculate 10000 eigenvectors. But if we try to </a:t>
                </a:r>
              </a:p>
              <a:p>
                <a:r>
                  <a:rPr lang="en-US" altLang="zh-CN" dirty="0" smtClean="0"/>
                  <a:t>collapse the dataset onto a 2-d space, we can choose the 2 most important principal</a:t>
                </a:r>
              </a:p>
              <a:p>
                <a:r>
                  <a:rPr lang="en-US" altLang="zh-CN" dirty="0" smtClean="0"/>
                  <a:t>components (the 2 eigenvectors with the largest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values), and drop the other dimensions.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" y="980728"/>
                <a:ext cx="9134104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01" t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1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773</Words>
  <Application>Microsoft Office PowerPoint</Application>
  <PresentationFormat>全屏显示(4:3)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sjtu</dc:creator>
  <cp:lastModifiedBy>sjtu</cp:lastModifiedBy>
  <cp:revision>22</cp:revision>
  <dcterms:created xsi:type="dcterms:W3CDTF">2017-07-30T15:33:04Z</dcterms:created>
  <dcterms:modified xsi:type="dcterms:W3CDTF">2017-11-20T06:30:22Z</dcterms:modified>
</cp:coreProperties>
</file>