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303" r:id="rId3"/>
    <p:sldId id="304" r:id="rId4"/>
    <p:sldId id="311" r:id="rId5"/>
    <p:sldId id="312" r:id="rId6"/>
    <p:sldId id="313" r:id="rId7"/>
    <p:sldId id="314" r:id="rId8"/>
    <p:sldId id="34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5" r:id="rId18"/>
    <p:sldId id="326" r:id="rId19"/>
    <p:sldId id="344" r:id="rId20"/>
    <p:sldId id="345" r:id="rId21"/>
    <p:sldId id="346" r:id="rId22"/>
    <p:sldId id="347" r:id="rId23"/>
    <p:sldId id="348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D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6" autoAdjust="0"/>
  </p:normalViewPr>
  <p:slideViewPr>
    <p:cSldViewPr>
      <p:cViewPr varScale="1">
        <p:scale>
          <a:sx n="96" d="100"/>
          <a:sy n="96" d="100"/>
        </p:scale>
        <p:origin x="-20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8524-95E1-48F4-BFC8-1489B200F92B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6B23-47CB-47F5-BC0F-DDF79A1B58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79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B6B23-47CB-47F5-BC0F-DDF79A1B58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6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9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7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11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6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6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8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3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A805F-447D-4B42-9240-D547739C410E}" type="datetimeFigureOut">
              <a:rPr lang="zh-CN" altLang="en-US" smtClean="0"/>
              <a:t>2017/10/22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B8657-743A-455E-9A3A-C060EFB08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5048" y="1052736"/>
            <a:ext cx="7269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Linear regression is the most widely used data analytic model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Multipurpose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Easy to conduct, easy the understand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Standardized methods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Popular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What if the relationship between 2 variables are not linear?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Regression Analysis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15816" y="4653722"/>
                <a:ext cx="3669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𝐼𝑛𝑐𝑜𝑚𝑒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 ∗ </m:t>
                      </m:r>
                      <m:r>
                        <a:rPr lang="en-US" altLang="zh-CN" b="0" i="1" smtClean="0">
                          <a:latin typeface="Cambria Math"/>
                        </a:rPr>
                        <m:t>𝐸𝑑𝑢𝑐𝑎𝑡𝑖𝑜𝑛</m:t>
                      </m:r>
                      <m:r>
                        <a:rPr lang="en-US" altLang="zh-CN" b="0" i="0" smtClean="0">
                          <a:latin typeface="Cambria Math"/>
                        </a:rPr>
                        <m:t>+ </m:t>
                      </m:r>
                      <m:r>
                        <a:rPr lang="el-GR" altLang="zh-CN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653722"/>
                <a:ext cx="366940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77886" y="5023054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Many people out earn professors without a PHD degree?</a:t>
            </a:r>
          </a:p>
          <a:p>
            <a:r>
              <a:rPr lang="en-US" altLang="zh-CN" dirty="0" smtClean="0"/>
              <a:t>Non linear relationship?</a:t>
            </a:r>
          </a:p>
          <a:p>
            <a:r>
              <a:rPr lang="en-US" altLang="zh-CN" dirty="0" smtClean="0"/>
              <a:t>Just add a nonlinear factor in the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7187" y="5992549"/>
                <a:ext cx="55016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𝐼𝑛𝑐𝑜𝑚𝑒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 ∗</m:t>
                      </m:r>
                      <m:r>
                        <a:rPr lang="en-US" altLang="zh-CN" b="0" i="1" smtClean="0">
                          <a:latin typeface="Cambria Math"/>
                        </a:rPr>
                        <m:t>𝐸𝑑𝑢𝑐𝑎𝑡𝑖𝑜𝑛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∗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𝐸𝑑𝑢𝑐𝑎𝑡𝑖𝑜𝑛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l-GR" altLang="zh-CN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87" y="5992549"/>
                <a:ext cx="5501634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7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The Direct Marketing Example 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76470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dummy variable to study who spend more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08672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59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The Direct Marketing Example 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76470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if the impact of Income on </a:t>
            </a:r>
            <a:r>
              <a:rPr lang="en-US" altLang="zh-CN" dirty="0" err="1" smtClean="0"/>
              <a:t>AmountSpent</a:t>
            </a:r>
            <a:r>
              <a:rPr lang="en-US" altLang="zh-CN" dirty="0" smtClean="0"/>
              <a:t> depends on the distance to home.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90" y="1867018"/>
            <a:ext cx="6994683" cy="430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05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The Direct Marketing Example 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47664" y="76470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if the impact of Income on </a:t>
            </a:r>
            <a:r>
              <a:rPr lang="en-US" altLang="zh-CN" dirty="0" err="1" smtClean="0"/>
              <a:t>AmountSpent</a:t>
            </a:r>
            <a:r>
              <a:rPr lang="en-US" altLang="zh-CN" dirty="0" smtClean="0"/>
              <a:t> depends on the distance to home.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78" y="1988840"/>
            <a:ext cx="6740964" cy="462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17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5048" y="1052736"/>
            <a:ext cx="7989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A typical quantity and price analysis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A typical downward sloping demand curve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How shall we characterize the relationship?</a:t>
            </a:r>
          </a:p>
          <a:p>
            <a:endParaRPr lang="en-US" altLang="zh-CN" sz="2800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49911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61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5048" y="1052736"/>
            <a:ext cx="798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Model A: </a:t>
            </a:r>
            <a:r>
              <a:rPr lang="en-US" altLang="zh-CN" sz="2800" dirty="0" err="1" smtClean="0"/>
              <a:t>Qty</a:t>
            </a:r>
            <a:r>
              <a:rPr lang="en-US" altLang="zh-CN" sz="2800" dirty="0" smtClean="0"/>
              <a:t>=a + b Price</a:t>
            </a:r>
          </a:p>
          <a:p>
            <a:r>
              <a:rPr lang="en-US" altLang="zh-CN" sz="2800" dirty="0" smtClean="0"/>
              <a:t>Which one is more realistic?</a:t>
            </a:r>
          </a:p>
          <a:p>
            <a:r>
              <a:rPr lang="en-US" altLang="zh-CN" sz="2800" dirty="0" smtClean="0"/>
              <a:t>Linear: Demand drop is constant for 1 unit of price change</a:t>
            </a:r>
          </a:p>
          <a:p>
            <a:r>
              <a:rPr lang="en-US" altLang="zh-CN" sz="2800" dirty="0" smtClean="0"/>
              <a:t>Non-linear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73016"/>
            <a:ext cx="862012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16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5048" y="1052736"/>
                <a:ext cx="7989440" cy="207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/>
                  <a:t>Quadratic form</a:t>
                </a:r>
              </a:p>
              <a:p>
                <a:r>
                  <a:rPr lang="en-US" altLang="zh-CN" sz="2800" dirty="0" smtClean="0"/>
                  <a:t>Good at modeling U-shaped relationship</a:t>
                </a:r>
              </a:p>
              <a:p>
                <a:r>
                  <a:rPr lang="en-US" altLang="zh-CN" sz="2800" dirty="0" smtClean="0"/>
                  <a:t>But hard to interpret: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𝑄𝑡𝑦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𝑃𝑟𝑖𝑐𝑒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is not constant.</a:t>
                </a:r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8" y="1052736"/>
                <a:ext cx="7989440" cy="2071336"/>
              </a:xfrm>
              <a:prstGeom prst="rect">
                <a:avLst/>
              </a:prstGeom>
              <a:blipFill rotWithShape="1">
                <a:blip r:embed="rId3"/>
                <a:stretch>
                  <a:fillRect l="-1602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228423"/>
            <a:ext cx="4168989" cy="3617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509120"/>
                <a:ext cx="3851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𝑄𝑡𝑦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1∗</m:t>
                      </m:r>
                      <m:r>
                        <a:rPr lang="en-US" altLang="zh-CN" b="0" i="1" smtClean="0">
                          <a:latin typeface="Cambria Math"/>
                        </a:rPr>
                        <m:t>𝑃𝑟𝑖𝑐𝑒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2∗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𝑃𝑟𝑖𝑐𝑒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509120"/>
                <a:ext cx="385118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01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Logarithm form (we should use natural log, easier to interpret)</a:t>
            </a:r>
          </a:p>
          <a:p>
            <a:r>
              <a:rPr lang="en-US" altLang="zh-CN" sz="2800" dirty="0" smtClean="0"/>
              <a:t>Good at accommodate highly skewed data.</a:t>
            </a:r>
          </a:p>
          <a:p>
            <a:r>
              <a:rPr lang="en-US" altLang="zh-CN" sz="2800" dirty="0" smtClean="0"/>
              <a:t>Many datasets are skewed</a:t>
            </a:r>
          </a:p>
          <a:p>
            <a:endParaRPr lang="en-US" altLang="zh-CN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143" y="2843595"/>
            <a:ext cx="61341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986991"/>
            <a:ext cx="5616624" cy="161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59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Logarithm form Interpretation</a:t>
            </a:r>
          </a:p>
          <a:p>
            <a:r>
              <a:rPr lang="en-US" altLang="zh-CN" sz="2800" dirty="0" smtClean="0"/>
              <a:t>Important: always use natural 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1680" y="2420888"/>
                <a:ext cx="5355120" cy="1567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𝑄𝑡𝑦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=1+0.1∗</m:t>
                      </m:r>
                      <m:r>
                        <a:rPr lang="en-US" altLang="zh-CN" b="0" i="1" smtClean="0">
                          <a:latin typeface="Cambria Math"/>
                        </a:rPr>
                        <m:t>𝐿𝑛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𝑃𝑟𝑖𝑐𝑒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𝑑𝑄</m:t>
                      </m:r>
                      <m:r>
                        <a:rPr lang="en-US" altLang="zh-CN" b="0" i="1" smtClean="0">
                          <a:latin typeface="Cambria Math"/>
                        </a:rPr>
                        <m:t>=0.1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𝑑𝑃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 smtClean="0"/>
                  <a:t>: percentage change of price</a:t>
                </a:r>
              </a:p>
              <a:p>
                <a:r>
                  <a:rPr lang="en-US" altLang="zh-CN" dirty="0" smtClean="0"/>
                  <a:t>When price increase by 1%, quantity increase by 0.001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420888"/>
                <a:ext cx="5355120" cy="1567930"/>
              </a:xfrm>
              <a:prstGeom prst="rect">
                <a:avLst/>
              </a:prstGeom>
              <a:blipFill rotWithShape="1">
                <a:blip r:embed="rId3"/>
                <a:stretch>
                  <a:fillRect l="-1025" b="-5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76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Nonlinear Model and Interpretation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13284" y="1052736"/>
            <a:ext cx="798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taking log on both sides: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61658" y="1988840"/>
                <a:ext cx="5474637" cy="1490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/>
                        </a:rPr>
                        <m:t>⁡(</m:t>
                      </m:r>
                      <m:r>
                        <a:rPr lang="en-US" altLang="zh-CN" b="0" i="1" smtClean="0">
                          <a:latin typeface="Cambria Math"/>
                        </a:rPr>
                        <m:t>𝑄𝑡𝑦</m:t>
                      </m:r>
                      <m:r>
                        <a:rPr lang="en-US" altLang="zh-CN" b="0" i="1" smtClean="0">
                          <a:latin typeface="Cambria Math"/>
                        </a:rPr>
                        <m:t>)=1+0.1∗</m:t>
                      </m:r>
                      <m:r>
                        <a:rPr lang="en-US" altLang="zh-CN" b="0" i="1" smtClean="0">
                          <a:latin typeface="Cambria Math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latin typeface="Cambria Math"/>
                        </a:rPr>
                        <m:t>𝑃𝑟𝑖𝑐𝑒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=0.1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1% increase in price leads to 0.1% quantity increase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58" y="1988840"/>
                <a:ext cx="5474637" cy="1490473"/>
              </a:xfrm>
              <a:prstGeom prst="rect">
                <a:avLst/>
              </a:prstGeom>
              <a:blipFill rotWithShape="1"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4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Assumption of LM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7260" y="980728"/>
                <a:ext cx="87112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CN" altLang="en-US" sz="2800" b="0" i="1" smtClean="0">
                            <a:latin typeface="Cambria Math"/>
                          </a:rPr>
                          <m:t>𝜀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altLang="zh-CN" sz="2800" dirty="0" smtClean="0"/>
                  <a:t>, the mean of the residual is 0 (white  noise). If violated: biased estimation</a:t>
                </a:r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pPr marL="514350" indent="-514350">
                  <a:buAutoNum type="arabicPeriod"/>
                </a:pPr>
                <a:r>
                  <a:rPr lang="en-US" altLang="zh-CN" sz="2800" dirty="0" smtClean="0"/>
                  <a:t>Residuals have equal variance </a:t>
                </a:r>
              </a:p>
              <a:p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if violated: incorrect diagnosis</a:t>
                </a:r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pPr marL="514350" indent="-514350">
                  <a:buAutoNum type="arabicPeriod"/>
                </a:pPr>
                <a:endParaRPr lang="en-US" altLang="zh-CN" sz="2800" dirty="0" smtClean="0"/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pPr marL="514350" indent="-514350">
                  <a:buAutoNum type="arabicPeriod"/>
                </a:pPr>
                <a:endParaRPr lang="en-US" altLang="zh-CN" sz="2800" dirty="0" smtClean="0"/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endParaRPr lang="en-US" altLang="zh-CN" sz="2800" dirty="0" smtClean="0"/>
              </a:p>
              <a:p>
                <a:pPr marL="514350" indent="-514350">
                  <a:buAutoNum type="arabicPeriod"/>
                </a:pPr>
                <a:endParaRPr lang="en-US" altLang="zh-CN" sz="2800" dirty="0"/>
              </a:p>
              <a:p>
                <a:endParaRPr lang="en-US" altLang="zh-CN" sz="28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60" y="980728"/>
                <a:ext cx="8711244" cy="5693866"/>
              </a:xfrm>
              <a:prstGeom prst="rect">
                <a:avLst/>
              </a:prstGeom>
              <a:blipFill rotWithShape="1">
                <a:blip r:embed="rId3"/>
                <a:stretch>
                  <a:fillRect l="-1400" t="-964" r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88965" y="3840440"/>
                <a:ext cx="472783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en-US" altLang="zh-CN" baseline="30000" dirty="0" smtClean="0"/>
                  <a:t>st</a:t>
                </a:r>
                <a:r>
                  <a:rPr lang="en-US" altLang="zh-CN" dirty="0" smtClean="0"/>
                  <a:t> </a:t>
                </a:r>
                <a:r>
                  <a:rPr lang="en-US" altLang="zh-CN" b="0" dirty="0" smtClean="0"/>
                  <a:t> </a:t>
                </a:r>
                <a:r>
                  <a:rPr lang="en-US" altLang="zh-CN" b="0" dirty="0" err="1" smtClean="0"/>
                  <a:t>obs</a:t>
                </a:r>
                <a:r>
                  <a:rPr lang="en-US" altLang="zh-CN" b="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𝐼𝑛𝑐𝑜𝑚𝑒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𝐸𝑑𝑢𝑐𝑎𝑡𝑖𝑜𝑛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r>
                  <a:rPr lang="en-US" altLang="zh-CN" dirty="0"/>
                  <a:t>2</a:t>
                </a:r>
                <a:r>
                  <a:rPr lang="en-US" altLang="zh-CN" baseline="30000" dirty="0" smtClean="0"/>
                  <a:t>nd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obs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𝐼𝑛𝑐𝑜𝑚𝑒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𝐸𝑑𝑢𝑐𝑎𝑡𝑖𝑜𝑛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en-US" altLang="zh-CN" dirty="0" err="1" smtClean="0"/>
                  <a:t>I</a:t>
                </a:r>
                <a:r>
                  <a:rPr lang="en-US" altLang="zh-CN" baseline="30000" dirty="0" err="1" smtClean="0"/>
                  <a:t>th</a:t>
                </a:r>
                <a:r>
                  <a:rPr lang="en-US" altLang="zh-CN" dirty="0" smtClean="0"/>
                  <a:t>   </a:t>
                </a:r>
                <a:r>
                  <a:rPr lang="en-US" altLang="zh-CN" dirty="0" err="1" smtClean="0"/>
                  <a:t>obs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𝐼𝑛𝑐𝑜𝑚𝑒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 ∗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𝐸𝑑𝑢𝑐𝑎𝑡𝑖𝑜𝑛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l-GR" altLang="zh-CN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65" y="3840440"/>
                <a:ext cx="4727833" cy="1754326"/>
              </a:xfrm>
              <a:prstGeom prst="rect">
                <a:avLst/>
              </a:prstGeom>
              <a:blipFill rotWithShape="1">
                <a:blip r:embed="rId4"/>
                <a:stretch>
                  <a:fillRect l="-1161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4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What to Do with Linear Regression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8820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Estimate the coefficient </a:t>
            </a:r>
            <a:r>
              <a:rPr lang="en-US" altLang="zh-CN" sz="2800" b="1" i="1" dirty="0" smtClean="0">
                <a:solidFill>
                  <a:srgbClr val="00B0F0"/>
                </a:solidFill>
              </a:rPr>
              <a:t>a, b, and c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To best capture the real data set (fit the model to the data)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Interpret the </a:t>
            </a:r>
            <a:r>
              <a:rPr lang="en-US" altLang="zh-CN" sz="2800" dirty="0" smtClean="0"/>
              <a:t>result (</a:t>
            </a:r>
            <a:r>
              <a:rPr lang="en-US" altLang="zh-CN" sz="2800" dirty="0"/>
              <a:t>R squared value does not matter )</a:t>
            </a:r>
            <a:endParaRPr lang="en-US" altLang="zh-CN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On average, one more year of education received, income increase by  b</a:t>
            </a:r>
          </a:p>
          <a:p>
            <a:pPr lvl="1" indent="-457200">
              <a:buFont typeface="Arial" pitchFamily="34" charset="0"/>
              <a:buChar char="•"/>
            </a:pPr>
            <a:r>
              <a:rPr lang="en-US" altLang="zh-CN" sz="2800" dirty="0" smtClean="0"/>
              <a:t>Make </a:t>
            </a:r>
            <a:r>
              <a:rPr lang="en-US" altLang="zh-CN" sz="2800" dirty="0"/>
              <a:t>predictions (R squared </a:t>
            </a:r>
            <a:r>
              <a:rPr lang="en-US" altLang="zh-CN" sz="2800" dirty="0" smtClean="0"/>
              <a:t>matters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Estimate the average salary for a master </a:t>
            </a:r>
            <a:r>
              <a:rPr lang="en-US" altLang="zh-CN" sz="2800" dirty="0" smtClean="0"/>
              <a:t>student</a:t>
            </a:r>
            <a:endParaRPr lang="en-US" altLang="zh-CN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1599" y="1052736"/>
                <a:ext cx="5112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𝐼𝑛𝑐𝑜𝑚𝑒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 ∗</m:t>
                      </m:r>
                      <m:r>
                        <a:rPr lang="en-US" altLang="zh-CN" b="0" i="1" smtClean="0">
                          <a:latin typeface="Cambria Math"/>
                        </a:rPr>
                        <m:t>𝐸𝑑𝑢𝑐𝑎𝑡𝑖𝑜𝑛</m:t>
                      </m:r>
                      <m:r>
                        <a:rPr lang="en-US" altLang="zh-CN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 ∗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𝐸𝑑𝑢𝑐𝑎𝑡𝑖𝑜𝑛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99" y="1052736"/>
                <a:ext cx="51128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2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Assumption of LM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7260" y="980728"/>
            <a:ext cx="87112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altLang="zh-CN" sz="2800" dirty="0" smtClean="0"/>
              <a:t>No auto correlation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violation: incorrect diagnosis</a:t>
            </a:r>
          </a:p>
          <a:p>
            <a:pPr marL="514350" indent="-514350">
              <a:buAutoNum type="arabicPeriod" startAt="3"/>
            </a:pP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smtClean="0"/>
              <a:t>4.  Residual follow normal distribution</a:t>
            </a:r>
          </a:p>
          <a:p>
            <a:r>
              <a:rPr lang="en-US" altLang="zh-CN" sz="2800" dirty="0" smtClean="0"/>
              <a:t>	violation</a:t>
            </a:r>
            <a:r>
              <a:rPr lang="en-US" altLang="zh-CN" sz="2800" dirty="0"/>
              <a:t>: incorrect diagnosis</a:t>
            </a:r>
          </a:p>
          <a:p>
            <a:endParaRPr lang="en-US" altLang="zh-CN" sz="2800" dirty="0" smtClean="0"/>
          </a:p>
          <a:p>
            <a:pPr marL="514350" indent="-514350">
              <a:buAutoNum type="arabicPeriod" startAt="5"/>
            </a:pPr>
            <a:r>
              <a:rPr lang="en-US" altLang="zh-CN" sz="2800" dirty="0" smtClean="0"/>
              <a:t>No </a:t>
            </a:r>
            <a:r>
              <a:rPr lang="en-US" altLang="zh-CN" sz="2800" dirty="0" err="1" smtClean="0"/>
              <a:t>multicollinearity</a:t>
            </a:r>
            <a:r>
              <a:rPr lang="en-US" altLang="zh-CN" sz="2800" dirty="0" smtClean="0"/>
              <a:t> among explanatory variables</a:t>
            </a:r>
          </a:p>
          <a:p>
            <a:r>
              <a:rPr lang="en-US" altLang="zh-CN" sz="2800" dirty="0" smtClean="0"/>
              <a:t>	violation: </a:t>
            </a:r>
            <a:r>
              <a:rPr lang="en-US" altLang="zh-CN" sz="2800" dirty="0"/>
              <a:t>incorrect </a:t>
            </a:r>
            <a:r>
              <a:rPr lang="en-US" altLang="zh-CN" sz="2800" dirty="0" smtClean="0"/>
              <a:t>diagnosis</a:t>
            </a:r>
          </a:p>
          <a:p>
            <a:endParaRPr lang="en-US" altLang="zh-CN" sz="2800" dirty="0"/>
          </a:p>
          <a:p>
            <a:pPr marL="514350" indent="-514350">
              <a:buAutoNum type="arabicPeriod" startAt="6"/>
            </a:pPr>
            <a:r>
              <a:rPr lang="en-US" altLang="zh-CN" sz="2800" dirty="0" smtClean="0"/>
              <a:t>Residuals are uncorrelated with explanatory variables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violation: </a:t>
            </a:r>
            <a:r>
              <a:rPr lang="en-US" altLang="zh-CN" sz="2800" dirty="0"/>
              <a:t>incorrect diagnosis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3808" y="2060848"/>
                <a:ext cx="460851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 independent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060848"/>
                <a:ext cx="4608512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5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Assumption of LM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7260" y="980728"/>
            <a:ext cx="871124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2,3,4,5 are easy to satisfy when your have a regular dataset. And even if you violate the assumption, on one would pick you because you will not find significant result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1 and 6 violations are caused by omitting </a:t>
            </a:r>
            <a:r>
              <a:rPr lang="en-US" altLang="zh-CN" sz="2800" b="1" i="1" dirty="0" smtClean="0"/>
              <a:t>important</a:t>
            </a:r>
            <a:r>
              <a:rPr lang="en-US" altLang="zh-CN" sz="2800" dirty="0" smtClean="0"/>
              <a:t> variables or </a:t>
            </a:r>
            <a:r>
              <a:rPr lang="en-US" altLang="zh-CN" sz="2800" dirty="0" err="1" smtClean="0"/>
              <a:t>endogeneity</a:t>
            </a:r>
            <a:r>
              <a:rPr lang="en-US" altLang="zh-CN" sz="2800" dirty="0" smtClean="0"/>
              <a:t> (remember the go to doctor example?) 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This is the most important problem we constantly dealing with.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520378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How to Estimate the Coefficients?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5048" y="1052736"/>
            <a:ext cx="7269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If you draw different samples from a same population, the result from each sample will be different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" y="3056629"/>
            <a:ext cx="4233990" cy="380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27089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chosen by student 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2709" y="2453119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Sample chosen by Student B</a:t>
            </a:r>
          </a:p>
          <a:p>
            <a:r>
              <a:rPr lang="en-US" altLang="zh-CN" dirty="0" smtClean="0"/>
              <a:t>Green is replaced by purple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09" y="3212976"/>
            <a:ext cx="3880371" cy="338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5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How to Estimate the Coefficients?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75048" y="1052736"/>
            <a:ext cx="79894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This is called sampling error.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When sampling: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Get the sample as large as possible to reduce sampling error (law of large number)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Avoid biased sampling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Avoid selection bias (e.g. send out a education-related survey using email) 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7244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Correlation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3200" dirty="0" smtClean="0">
                <a:solidFill>
                  <a:srgbClr val="FFFF00"/>
                </a:solidFill>
              </a:rPr>
              <a:t> Causality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Correlation = Causality?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Number of Pirates affect global warming?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Hardly think so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53" y="1700808"/>
            <a:ext cx="4476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2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Correlation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vs</a:t>
            </a:r>
            <a:r>
              <a:rPr lang="en-US" altLang="zh-CN" sz="3200" dirty="0" smtClean="0">
                <a:solidFill>
                  <a:srgbClr val="FFFF00"/>
                </a:solidFill>
              </a:rPr>
              <a:t> Causality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How is correlation useful?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Easy, low cost, no hypothesis, prediction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How is </a:t>
            </a:r>
            <a:r>
              <a:rPr lang="en-US" altLang="zh-CN" sz="2800" dirty="0" smtClean="0"/>
              <a:t>causality </a:t>
            </a:r>
            <a:r>
              <a:rPr lang="en-US" altLang="zh-CN" sz="2800" dirty="0"/>
              <a:t>useful</a:t>
            </a:r>
            <a:r>
              <a:rPr lang="en-US" altLang="zh-CN" sz="2800" dirty="0" smtClean="0"/>
              <a:t>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Help decision making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Replicable (because we know the mechanism)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Understanding </a:t>
            </a:r>
            <a:r>
              <a:rPr lang="en-US" altLang="zh-CN" sz="2800" b="1" i="1" dirty="0" smtClean="0"/>
              <a:t>why</a:t>
            </a:r>
            <a:r>
              <a:rPr lang="en-US" altLang="zh-CN" sz="2800" dirty="0" smtClean="0"/>
              <a:t> something is happening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1371600" lvl="2" indent="-457200">
              <a:buFont typeface="Arial" pitchFamily="34" charset="0"/>
              <a:buChar char="•"/>
            </a:pPr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17765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Go to Doctor Recap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Health =  a + b1 * </a:t>
            </a:r>
            <a:r>
              <a:rPr lang="en-US" altLang="zh-CN" sz="2800" dirty="0" err="1" smtClean="0"/>
              <a:t>HospitalStay</a:t>
            </a: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r>
              <a:rPr lang="en-US" altLang="zh-CN" sz="2800" dirty="0" smtClean="0"/>
              <a:t>More hospital trip, poorer health condition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Because we don’t know the health condition of the person, need to control, this is a missing variable</a:t>
            </a:r>
          </a:p>
          <a:p>
            <a:endParaRPr lang="en-US" altLang="zh-CN" sz="2800" dirty="0"/>
          </a:p>
          <a:p>
            <a:pPr marL="1371600" lvl="2" indent="-457200">
              <a:buFont typeface="Arial" pitchFamily="34" charset="0"/>
              <a:buChar char="•"/>
            </a:pPr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68582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514350" indent="-514350">
              <a:buAutoNum type="arabicPeriod"/>
            </a:pPr>
            <a:r>
              <a:rPr lang="en-US" altLang="zh-CN" sz="2800" dirty="0" smtClean="0"/>
              <a:t>Randomized Controlled Experiment</a:t>
            </a:r>
          </a:p>
          <a:p>
            <a:pPr marL="514350" indent="-514350">
              <a:buAutoNum type="arabicPeriod"/>
            </a:pPr>
            <a:r>
              <a:rPr lang="en-US" altLang="zh-CN" sz="2800" dirty="0" smtClean="0"/>
              <a:t>Natural Experiment </a:t>
            </a:r>
          </a:p>
        </p:txBody>
      </p:sp>
    </p:spTree>
    <p:extLst>
      <p:ext uri="{BB962C8B-B14F-4D97-AF65-F5344CB8AC3E}">
        <p14:creationId xmlns:p14="http://schemas.microsoft.com/office/powerpoint/2010/main" val="1818336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168" y="1057275"/>
            <a:ext cx="60293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36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Study the effectiveness of class size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Is small class better?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err="1" smtClean="0"/>
              <a:t>TestScore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= a + b * small + e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If this is a public dataset? Problem?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Selection bias: rich and better students afford small class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Missing variable: demographic information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No problem at all if doing a controlled experiment</a:t>
            </a:r>
          </a:p>
          <a:p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761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What it Looks like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840760" cy="525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484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746" y="1088030"/>
            <a:ext cx="65151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375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Sending catalogs to loyal customers help?</a:t>
            </a:r>
            <a:endParaRPr lang="en-US" altLang="zh-CN" sz="2800" b="1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93" y="1700808"/>
            <a:ext cx="8216406" cy="4831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96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Natural Experiment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800" dirty="0" smtClean="0"/>
              <a:t>Approximate a randomized controlled experiment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Example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NYC lowers sales tax for local stores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Neighboring states do not change sales tax for local stores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The difference in purchase prior to this event between NYC and neighboring customers is tiny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The difference in purchase after this event between NYC and neighboring customers is the result of this event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Lower local sales </a:t>
            </a:r>
            <a:r>
              <a:rPr lang="en-US" altLang="zh-CN" sz="2800" dirty="0" smtClean="0"/>
              <a:t>tax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/>
              <a:t>lower Internet </a:t>
            </a:r>
            <a:r>
              <a:rPr lang="en-US" altLang="zh-CN" sz="2000" dirty="0" smtClean="0"/>
              <a:t>sales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Problem with archival dataset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Not sure if the impact is a time trend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Not sure if the impact is from a state difference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366342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75048" y="1052736"/>
            <a:ext cx="7697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Building the </a:t>
            </a:r>
            <a:r>
              <a:rPr lang="en-US" altLang="zh-CN" sz="2800" dirty="0" err="1" smtClean="0"/>
              <a:t>Dif</a:t>
            </a:r>
            <a:r>
              <a:rPr lang="en-US" altLang="zh-CN" sz="2800" dirty="0" smtClean="0"/>
              <a:t>-in-</a:t>
            </a:r>
            <a:r>
              <a:rPr lang="en-US" altLang="zh-CN" sz="2800" dirty="0" err="1" smtClean="0"/>
              <a:t>Dif</a:t>
            </a:r>
            <a:r>
              <a:rPr lang="en-US" altLang="zh-CN" sz="2800" dirty="0" smtClean="0"/>
              <a:t> model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Two dummy variables: NYC and After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And a interaction term NYC * After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/>
              <a:t>Demand =a + </a:t>
            </a:r>
            <a:r>
              <a:rPr lang="en-US" altLang="zh-CN" sz="2800" dirty="0" smtClean="0"/>
              <a:t>b1* NYC+b2 * After+b3 * </a:t>
            </a:r>
            <a:r>
              <a:rPr lang="en-US" altLang="zh-CN" sz="2800" dirty="0" err="1" smtClean="0"/>
              <a:t>NYCAfter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46" y="2636912"/>
            <a:ext cx="567690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26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8367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Treatment Effect and 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r>
              <a:rPr lang="en-US" altLang="zh-CN" sz="3200" dirty="0" smtClean="0">
                <a:solidFill>
                  <a:srgbClr val="FFFF00"/>
                </a:solidFill>
              </a:rPr>
              <a:t>-in-</a:t>
            </a:r>
            <a:r>
              <a:rPr lang="en-US" altLang="zh-CN" sz="3200" dirty="0" err="1" smtClean="0">
                <a:solidFill>
                  <a:srgbClr val="FFFF00"/>
                </a:solidFill>
              </a:rPr>
              <a:t>Dif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Randomized Controlled Experiment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5048" y="1052736"/>
            <a:ext cx="7269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altLang="zh-CN" sz="2800" dirty="0"/>
          </a:p>
          <a:p>
            <a:pPr lvl="2"/>
            <a:endParaRPr lang="en-US" altLang="zh-CN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44623" y="1196752"/>
            <a:ext cx="7697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Steps in doing natural experiment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Understand the treatment that just happened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Check if there is a control group and a treatment group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If the two groups are roughly the same, b1 = 0 is the best (can’t really compare apple to orange)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CEO of Harrah’s</a:t>
            </a:r>
            <a:endParaRPr lang="en-US" altLang="zh-CN" sz="28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zh-CN" sz="2000" dirty="0" smtClean="0"/>
              <a:t>There are only two things that can get you fired. One is stealing from the company. The other is if they catch you</a:t>
            </a:r>
            <a:r>
              <a:rPr lang="en-US" altLang="zh-CN" sz="2000" dirty="0" smtClean="0">
                <a:solidFill>
                  <a:srgbClr val="FF0000"/>
                </a:solidFill>
              </a:rPr>
              <a:t> running an experiment without a proper control group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7208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What it Looks like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827584" y="155679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Study the relationship between advertising and sales.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Let’s try the excel trend line: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85039"/>
              </p:ext>
            </p:extLst>
          </p:nvPr>
        </p:nvGraphicFramePr>
        <p:xfrm>
          <a:off x="1403648" y="2636912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Store</a:t>
                      </a:r>
                      <a:r>
                        <a:rPr lang="en-US" altLang="zh-CN" baseline="0" dirty="0" smtClean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Sales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Advt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106.5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Least Square Method Explained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91917"/>
            <a:ext cx="6100961" cy="342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5048" y="1052736"/>
            <a:ext cx="798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Without further information, the best predicted y value is y mean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But the errors are big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So use a linear model to improve the prediction</a:t>
            </a:r>
          </a:p>
          <a:p>
            <a:endParaRPr lang="en-US" altLang="zh-CN" sz="2800" dirty="0" smtClean="0"/>
          </a:p>
        </p:txBody>
      </p:sp>
      <p:sp>
        <p:nvSpPr>
          <p:cNvPr id="5" name="椭圆 4"/>
          <p:cNvSpPr/>
          <p:nvPr/>
        </p:nvSpPr>
        <p:spPr>
          <a:xfrm>
            <a:off x="2699792" y="3267051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60593" y="3299505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9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FFF00"/>
                </a:solidFill>
              </a:rPr>
              <a:t>Least Square Method Explained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086100"/>
            <a:ext cx="74771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731641"/>
            <a:ext cx="7989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Let’s draw a line to “fit” the data trend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The red measures the prediction errors from the linear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zh-CN" sz="2800" dirty="0" smtClean="0"/>
              <a:t>The least square method is to find the “fitted line” that minimize the total “red error” </a:t>
            </a:r>
          </a:p>
          <a:p>
            <a:endParaRPr lang="en-US" altLang="zh-CN" sz="2800" dirty="0" smtClean="0"/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12160" y="3717032"/>
                <a:ext cx="2948880" cy="1987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𝑇𝑜𝑡𝑎𝑙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𝑆𝑆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𝑅𝑒𝑠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2948880" cy="1987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9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R-squared: How the Model </a:t>
            </a:r>
            <a:r>
              <a:rPr lang="en-US" altLang="zh-CN" sz="3200" dirty="0">
                <a:solidFill>
                  <a:srgbClr val="FFFF00"/>
                </a:solidFill>
              </a:rPr>
              <a:t>F</a:t>
            </a:r>
            <a:r>
              <a:rPr lang="en-US" altLang="zh-CN" sz="3200" dirty="0" smtClean="0">
                <a:solidFill>
                  <a:srgbClr val="FFFF00"/>
                </a:solidFill>
              </a:rPr>
              <a:t>its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731641"/>
            <a:ext cx="7989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R-squared = </a:t>
            </a:r>
          </a:p>
          <a:p>
            <a:r>
              <a:rPr lang="en-US" altLang="zh-CN" sz="2800" dirty="0" smtClean="0"/>
              <a:t>The proportion of total variation that is explained by the model =</a:t>
            </a:r>
          </a:p>
          <a:p>
            <a:r>
              <a:rPr lang="en-US" altLang="zh-CN" sz="2800" dirty="0" smtClean="0"/>
              <a:t>1- the proportion of unexplained total variation</a:t>
            </a:r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67744" y="3015023"/>
                <a:ext cx="2948880" cy="1490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𝑇𝑜𝑡𝑎𝑙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𝑇𝑜𝑡𝑎𝑙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15023"/>
                <a:ext cx="2948880" cy="14905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13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-1"/>
            <a:ext cx="7272808" cy="912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Prepare for LS </a:t>
            </a:r>
            <a:r>
              <a:rPr lang="en-US" altLang="zh-CN" sz="3200" dirty="0" smtClean="0">
                <a:solidFill>
                  <a:srgbClr val="FFFF00"/>
                </a:solidFill>
              </a:rPr>
              <a:t>–</a:t>
            </a:r>
          </a:p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 Learn about the Data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1109062"/>
            <a:ext cx="798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Histogram – Check the variable distribution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Correlation matrix – Check how variables are related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Create Calculated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81933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71600" y="0"/>
            <a:ext cx="7272808" cy="692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FFF00"/>
                </a:solidFill>
              </a:rPr>
              <a:t>The Direct Marketing Example 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12911"/>
            <a:ext cx="7845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altLang="zh-CN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altLang="zh-CN" sz="2800" dirty="0"/>
          </a:p>
        </p:txBody>
      </p:sp>
      <p:sp>
        <p:nvSpPr>
          <p:cNvPr id="6" name="椭圆 5"/>
          <p:cNvSpPr/>
          <p:nvPr/>
        </p:nvSpPr>
        <p:spPr>
          <a:xfrm>
            <a:off x="1547664" y="2672916"/>
            <a:ext cx="864096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27584" y="3015023"/>
            <a:ext cx="285394" cy="2520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83" y="1276350"/>
            <a:ext cx="835342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47664" y="76470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Using dummy variable to study who spend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22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1410</Words>
  <Application>Microsoft Office PowerPoint</Application>
  <PresentationFormat>全屏显示(4:3)</PresentationFormat>
  <Paragraphs>300</Paragraphs>
  <Slides>34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sjtu</dc:creator>
  <cp:lastModifiedBy>sjtu</cp:lastModifiedBy>
  <cp:revision>95</cp:revision>
  <dcterms:created xsi:type="dcterms:W3CDTF">2017-08-25T04:58:28Z</dcterms:created>
  <dcterms:modified xsi:type="dcterms:W3CDTF">2017-10-23T00:14:51Z</dcterms:modified>
</cp:coreProperties>
</file>