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95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27AB-3E87-4D45-B9D7-F53423D2F40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8DD5-6508-4F55-8537-FB75CC448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3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0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8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6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2C99-FADC-4245-BDF0-226F7C43157E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0D40-A3C4-4918-A1B2-05C6C9340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78488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Regression Analysis Part 2</a:t>
            </a:r>
          </a:p>
          <a:p>
            <a:endParaRPr lang="en-US" altLang="zh-CN" dirty="0"/>
          </a:p>
          <a:p>
            <a:r>
              <a:rPr lang="en-US" altLang="zh-CN" dirty="0" smtClean="0"/>
              <a:t>Average Score: 16.8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This picture here is misleading. But the correct answer is still A.</a:t>
            </a:r>
          </a:p>
          <a:p>
            <a:r>
              <a:rPr lang="en-US" altLang="zh-CN" dirty="0" smtClean="0"/>
              <a:t>But I give B choices 0.5 partial credits.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2216"/>
            <a:ext cx="4194354" cy="262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63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68" y="1057275"/>
            <a:ext cx="60293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27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46" y="1088030"/>
            <a:ext cx="65151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9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Sending catalogs to loyal customers help?</a:t>
            </a:r>
            <a:endParaRPr lang="en-US" altLang="zh-CN" sz="28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3" y="1700808"/>
            <a:ext cx="8216406" cy="483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67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Natural Experiment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/>
              <a:t>Approximate a randomized controlled experiment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Example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NYC lowers sales tax for local </a:t>
            </a:r>
            <a:r>
              <a:rPr lang="en-US" altLang="zh-CN" sz="2000" dirty="0" smtClean="0"/>
              <a:t>stores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The sales went up to 40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At the same time, sales of the neighbor cities went up to 30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Conclusion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Lower sales tax cause higher sales</a:t>
            </a: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But really?</a:t>
            </a:r>
            <a:endParaRPr lang="en-US" altLang="zh-CN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Not sure if the </a:t>
            </a:r>
            <a:r>
              <a:rPr lang="en-US" altLang="zh-CN" sz="2000" dirty="0" smtClean="0"/>
              <a:t>increase </a:t>
            </a:r>
            <a:r>
              <a:rPr lang="en-US" altLang="zh-CN" sz="2000" dirty="0" smtClean="0"/>
              <a:t>is a time trend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Not sure if the </a:t>
            </a:r>
            <a:r>
              <a:rPr lang="en-US" altLang="zh-CN" sz="2000" dirty="0" smtClean="0"/>
              <a:t>difference </a:t>
            </a:r>
            <a:r>
              <a:rPr lang="en-US" altLang="zh-CN" sz="2000" dirty="0" smtClean="0"/>
              <a:t>is </a:t>
            </a:r>
            <a:r>
              <a:rPr lang="en-US" altLang="zh-CN" sz="2000" dirty="0" smtClean="0"/>
              <a:t>state specific, maybe NYC naturally has higher sales because of better economy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62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Building the </a:t>
            </a:r>
            <a:r>
              <a:rPr lang="en-US" altLang="zh-CN" sz="2800" dirty="0" err="1" smtClean="0"/>
              <a:t>Dif</a:t>
            </a:r>
            <a:r>
              <a:rPr lang="en-US" altLang="zh-CN" sz="2800" dirty="0" smtClean="0"/>
              <a:t>-in-</a:t>
            </a:r>
            <a:r>
              <a:rPr lang="en-US" altLang="zh-CN" sz="2800" dirty="0" err="1" smtClean="0"/>
              <a:t>Dif</a:t>
            </a:r>
            <a:r>
              <a:rPr lang="en-US" altLang="zh-CN" sz="2800" dirty="0" smtClean="0"/>
              <a:t> model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Two dummy variables: NYC and After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And a interaction term NYC * After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Demand </a:t>
            </a:r>
            <a:r>
              <a:rPr lang="en-US" altLang="zh-CN" sz="2800" dirty="0"/>
              <a:t>=a + </a:t>
            </a:r>
            <a:r>
              <a:rPr lang="en-US" altLang="zh-CN" sz="2800" dirty="0" smtClean="0"/>
              <a:t>b1* NYC+b2 * After+b3 * </a:t>
            </a:r>
            <a:r>
              <a:rPr lang="en-US" altLang="zh-CN" sz="2800" dirty="0" err="1" smtClean="0"/>
              <a:t>NYCAfter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78" y="2780928"/>
            <a:ext cx="56769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9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4623" y="1196752"/>
            <a:ext cx="7697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Steps in doing natural experiment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Understand the treatment that just happened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Check if there is 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control group </a:t>
            </a:r>
            <a:r>
              <a:rPr lang="en-US" altLang="zh-CN" sz="2000" dirty="0" smtClean="0"/>
              <a:t>and a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treatment group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If the two groups are roughly the same, b1 = 0 is the best (can’t really compare apple to orange)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CEO of Harrah’s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There are only two things that can get you fired. One is stealing from the company. The other is if they catch you</a:t>
            </a:r>
            <a:r>
              <a:rPr lang="en-US" altLang="zh-CN" sz="2000" dirty="0" smtClean="0">
                <a:solidFill>
                  <a:srgbClr val="FF0000"/>
                </a:solidFill>
              </a:rPr>
              <a:t> running an experiment without a proper control group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723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Harrah’s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Data-Driven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Success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21997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Casino Chain to the </a:t>
            </a:r>
            <a:r>
              <a:rPr lang="en-US" altLang="zh-CN" b="1" dirty="0" smtClean="0">
                <a:solidFill>
                  <a:srgbClr val="00B0F0"/>
                </a:solidFill>
              </a:rPr>
              <a:t>largest gaming company by revenue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chemeClr val="accent4"/>
                </a:solidFill>
              </a:rPr>
              <a:t>53</a:t>
            </a:r>
            <a:r>
              <a:rPr lang="en-US" altLang="zh-CN" dirty="0" smtClean="0"/>
              <a:t> Casinos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altLang="zh-CN" dirty="0" smtClean="0"/>
              <a:t> cruise </a:t>
            </a:r>
            <a:r>
              <a:rPr lang="en-US" altLang="zh-CN" dirty="0"/>
              <a:t>ship casinos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More than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85,000</a:t>
            </a:r>
            <a:r>
              <a:rPr lang="en-US" altLang="zh-CN" dirty="0" smtClean="0"/>
              <a:t> workers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On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US" altLang="zh-CN" dirty="0" smtClean="0"/>
              <a:t> continents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28479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97302"/>
            <a:ext cx="3933081" cy="262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1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Harrah’s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Data-Driven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Success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- The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Experiments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19974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Harrah’s test every initiatives using experiments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 matter how smart the idea may sound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Raise hypothesis and design experiments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7030A0"/>
                </a:solidFill>
              </a:rPr>
              <a:t>“In God we trust, others must bring data”</a:t>
            </a:r>
          </a:p>
          <a:p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Some of the interesting findings at Harrah’s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Big money didn’t come from European princes or Hong Kong shipping heirs. But from locals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Big money comes from Grandmas!. Need find way to please them.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20-30 have no money, 30-45 too busy, 45 and older is where the money comes from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suffering unusual losses in gambling, a free buffet coupon is offered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a regular customer didn’t show up in a month, promotion offers or phone calls are made to invite them back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Don’t get too close to your customers (greeting by name, or talk about their past businesses at Harrah’s)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Drink ordering built into machine – </a:t>
            </a:r>
            <a:r>
              <a:rPr lang="en-US" altLang="zh-CN" b="1" dirty="0" smtClean="0">
                <a:solidFill>
                  <a:srgbClr val="7030A0"/>
                </a:solidFill>
              </a:rPr>
              <a:t>a break in gambling is a halt in revenue</a:t>
            </a:r>
          </a:p>
        </p:txBody>
      </p:sp>
    </p:spTree>
    <p:extLst>
      <p:ext uri="{BB962C8B-B14F-4D97-AF65-F5344CB8AC3E}">
        <p14:creationId xmlns:p14="http://schemas.microsoft.com/office/powerpoint/2010/main" val="336445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The Fixed Effect Model (Panel Data)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- Effect of Online Ratings on Hotel Booking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2" y="1124744"/>
            <a:ext cx="835342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0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34076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Data: about 100 IHG hotels, 3 years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Number of bookings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Number of nights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Average daily rate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Booking type (online/offline, member/non-member)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Online reviews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The Fixed Effect Model (Panel Data)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- Effect of Online Ratings on Hotel Booking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Many datasets are skewed</a:t>
            </a:r>
          </a:p>
          <a:p>
            <a:r>
              <a:rPr lang="en-US" altLang="zh-CN" sz="2800" dirty="0" smtClean="0"/>
              <a:t>The R-squared value will be very low.</a:t>
            </a:r>
          </a:p>
          <a:p>
            <a:r>
              <a:rPr lang="en-US" altLang="zh-CN" sz="2800" dirty="0" smtClean="0"/>
              <a:t>We usually use a log transformation to make them less skewed – make patterns more visible</a:t>
            </a:r>
          </a:p>
          <a:p>
            <a:r>
              <a:rPr lang="en-US" altLang="zh-CN" sz="2800" dirty="0" smtClean="0"/>
              <a:t>Always use natural log</a:t>
            </a:r>
          </a:p>
          <a:p>
            <a:endParaRPr lang="en-US" altLang="zh-CN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3" y="3300958"/>
            <a:ext cx="61341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5616624" cy="161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0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The Fixed Effect Model (Panel Data)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- Effect of Online Ratings on Hotel Booking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Panel Data set: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39731"/>
              </p:ext>
            </p:extLst>
          </p:nvPr>
        </p:nvGraphicFramePr>
        <p:xfrm>
          <a:off x="1907704" y="1772816"/>
          <a:ext cx="609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Hotel ID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Other Variable</a:t>
                      </a:r>
                      <a:r>
                        <a:rPr lang="en-US" altLang="zh-CN" sz="1050" baseline="0" dirty="0" smtClean="0"/>
                        <a:t>s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Week5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…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>
            <a:off x="1475656" y="2060848"/>
            <a:ext cx="216024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42088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Hotel 1 Cross Section</a:t>
            </a:r>
            <a:endParaRPr lang="zh-CN" altLang="en-US" sz="1200" dirty="0"/>
          </a:p>
        </p:txBody>
      </p:sp>
      <p:sp>
        <p:nvSpPr>
          <p:cNvPr id="9" name="左大括号 8"/>
          <p:cNvSpPr/>
          <p:nvPr/>
        </p:nvSpPr>
        <p:spPr>
          <a:xfrm>
            <a:off x="1475656" y="3356992"/>
            <a:ext cx="216024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Hotel 2 Cross Section</a:t>
            </a:r>
            <a:endParaRPr lang="zh-CN" altLang="en-US" sz="1200" dirty="0"/>
          </a:p>
        </p:txBody>
      </p:sp>
      <p:sp>
        <p:nvSpPr>
          <p:cNvPr id="11" name="左大括号 10"/>
          <p:cNvSpPr/>
          <p:nvPr/>
        </p:nvSpPr>
        <p:spPr>
          <a:xfrm>
            <a:off x="1475656" y="4581128"/>
            <a:ext cx="216024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49411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Hotel 3 Cross Section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1815" y="609329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Within </a:t>
            </a:r>
            <a:r>
              <a:rPr lang="en-US" altLang="zh-CN" dirty="0" smtClean="0"/>
              <a:t>each cross section, there is a time series data for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hotel 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0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Effect of Online Ratings on Hotel Booking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Explore the Data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Booking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Online Rating</a:t>
            </a:r>
          </a:p>
          <a:p>
            <a:r>
              <a:rPr lang="en-US" altLang="zh-CN" dirty="0" smtClean="0"/>
              <a:t>The Number of booking is highly skewed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Most smaller than 500, some goes up to almost 2000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Need a logarithm transformation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5066376" cy="36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62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Effect of Online Ratings on Hotel Booking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Explore the Data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019774" cy="37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4248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Or negative?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Ln(booking)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Online rating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278092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see a negative relationship….</a:t>
            </a:r>
          </a:p>
          <a:p>
            <a:endParaRPr lang="en-US" altLang="zh-CN" dirty="0"/>
          </a:p>
          <a:p>
            <a:r>
              <a:rPr lang="en-US" altLang="zh-CN" dirty="0" smtClean="0"/>
              <a:t>But is 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03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Effect of Online Ratings on Hotel Booking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Explore the Data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result of a basic model</a:t>
            </a:r>
          </a:p>
          <a:p>
            <a:endParaRPr lang="en-US" altLang="zh-CN" dirty="0"/>
          </a:p>
          <a:p>
            <a:r>
              <a:rPr lang="en-US" altLang="zh-CN" dirty="0" smtClean="0"/>
              <a:t>Ln(Booking) = a + b * </a:t>
            </a:r>
            <a:r>
              <a:rPr lang="en-US" altLang="zh-CN" dirty="0" err="1" smtClean="0"/>
              <a:t>OnlineRating</a:t>
            </a:r>
            <a:r>
              <a:rPr lang="en-US" altLang="zh-CN" dirty="0" smtClean="0"/>
              <a:t> + c *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(Average Daily Rate) + 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3302"/>
              </p:ext>
            </p:extLst>
          </p:nvPr>
        </p:nvGraphicFramePr>
        <p:xfrm>
          <a:off x="683570" y="2564904"/>
          <a:ext cx="7632845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</a:t>
                      </a:r>
                      <a:r>
                        <a:rPr lang="en-US" altLang="zh-CN" baseline="0" dirty="0" smtClean="0"/>
                        <a:t> Deviation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 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&lt;0.0001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Online</a:t>
                      </a:r>
                      <a:r>
                        <a:rPr lang="en-US" altLang="zh-CN" baseline="0" dirty="0" smtClean="0"/>
                        <a:t> Rating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-0.567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-24.64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&lt;0.0001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Ln(Daily</a:t>
                      </a:r>
                      <a:r>
                        <a:rPr lang="en-US" altLang="zh-CN" baseline="0" dirty="0" smtClean="0"/>
                        <a:t> Rate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&lt;0.0001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2195736" y="3645024"/>
            <a:ext cx="1224136" cy="21602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4015" y="4013448"/>
            <a:ext cx="1224136" cy="21602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65313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 numbers lie?</a:t>
            </a:r>
          </a:p>
          <a:p>
            <a:r>
              <a:rPr lang="en-US" altLang="zh-CN" dirty="0" smtClean="0"/>
              <a:t>Effect of online rating is negative?</a:t>
            </a:r>
          </a:p>
          <a:p>
            <a:r>
              <a:rPr lang="en-US" altLang="zh-CN" dirty="0" smtClean="0"/>
              <a:t>Effect of average daily rate is positive?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70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Effect of Online Ratings on Hotel Booking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Explore the Data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reason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Hotel and hotel are different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Some are five star, some are no star. Are they comparable?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Higher rating → better service at </a:t>
            </a:r>
            <a:r>
              <a:rPr lang="en-US" altLang="zh-CN" b="1" dirty="0" smtClean="0">
                <a:solidFill>
                  <a:srgbClr val="00B0F0"/>
                </a:solidFill>
              </a:rPr>
              <a:t>same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price range → more booking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Confounding effect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Higher </a:t>
            </a:r>
            <a:r>
              <a:rPr lang="en-US" altLang="zh-CN" dirty="0" smtClean="0"/>
              <a:t>rating → luxury hotel → </a:t>
            </a:r>
            <a:r>
              <a:rPr lang="en-US" altLang="zh-CN" dirty="0" err="1" smtClean="0"/>
              <a:t>higer</a:t>
            </a:r>
            <a:r>
              <a:rPr lang="en-US" altLang="zh-CN" dirty="0" smtClean="0"/>
              <a:t> price → fewer booking </a:t>
            </a:r>
          </a:p>
          <a:p>
            <a:r>
              <a:rPr lang="en-US" altLang="zh-CN" dirty="0" smtClean="0"/>
              <a:t>Higher rating → …………………………………….. → more booking</a:t>
            </a:r>
          </a:p>
          <a:p>
            <a:r>
              <a:rPr lang="en-US" altLang="zh-CN" dirty="0" smtClean="0"/>
              <a:t>Higher rating → …………………………………….. → fewer booking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338970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so many factors</a:t>
            </a:r>
          </a:p>
          <a:p>
            <a:r>
              <a:rPr lang="en-US" altLang="zh-CN" dirty="0" smtClean="0"/>
              <a:t>And most of them are unobservable</a:t>
            </a:r>
          </a:p>
          <a:p>
            <a:r>
              <a:rPr lang="en-US" altLang="zh-CN" dirty="0" smtClean="0"/>
              <a:t>We only know two variables: Online rating and Average Rate…</a:t>
            </a:r>
          </a:p>
          <a:p>
            <a:r>
              <a:rPr lang="en-US" altLang="zh-CN" dirty="0" smtClean="0"/>
              <a:t>How the tease out the first effect??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The answer</a:t>
            </a:r>
            <a:r>
              <a:rPr lang="en-US" altLang="zh-CN" b="1" dirty="0" smtClean="0">
                <a:solidFill>
                  <a:srgbClr val="FF0000"/>
                </a:solidFill>
              </a:rPr>
              <a:t>: fixed effect model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Control for hotel level observable variables.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948264" y="2276872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96336" y="179691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the effect we want to test!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97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Effect of Online Ratings on Hotel Booking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Explore the Data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true model:</a:t>
            </a:r>
          </a:p>
          <a:p>
            <a:r>
              <a:rPr lang="en-US" altLang="zh-CN" dirty="0" smtClean="0"/>
              <a:t>Ln(Booking) = a + b * </a:t>
            </a:r>
            <a:r>
              <a:rPr lang="en-US" altLang="zh-CN" dirty="0" err="1" smtClean="0"/>
              <a:t>OnlineRating</a:t>
            </a:r>
            <a:r>
              <a:rPr lang="en-US" altLang="zh-CN" dirty="0" smtClean="0"/>
              <a:t> + c *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(Average Daily Rate) +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d1 * unobservable1 + d2 * unobservable2 + ……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dn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unobservablen</a:t>
            </a:r>
            <a:r>
              <a:rPr lang="en-US" altLang="zh-CN" dirty="0" smtClean="0"/>
              <a:t>+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23395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we leave out the </a:t>
            </a:r>
            <a:r>
              <a:rPr lang="en-US" altLang="zh-CN" dirty="0" err="1" smtClean="0"/>
              <a:t>unobservables</a:t>
            </a:r>
            <a:r>
              <a:rPr lang="en-US" altLang="zh-CN" dirty="0" smtClean="0"/>
              <a:t>,  we got biased estimates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851920" y="2840579"/>
            <a:ext cx="576064" cy="188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3568" y="4869160"/>
                <a:ext cx="6916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𝑏𝑜𝑜𝑘𝑖𝑛𝑔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𝑂𝑛𝑙𝑖𝑛𝑒𝑅𝑎𝑡𝑖𝑛𝑔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𝐴𝑣𝑒𝑟𝑎𝑔𝑒𝑅𝑎𝑡𝑒𝑠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1×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h𝑜𝑡𝑒𝑙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2×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h𝑜𝑡𝑒𝑙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𝑑𝑛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h𝑜𝑡𝑒𝑙𝑛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69160"/>
                <a:ext cx="691657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87624" y="5805264"/>
                <a:ext cx="6480720" cy="59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h𝑜𝑡𝑒𝑙𝑖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𝑡h𝑖𝑠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𝑑𝑎𝑡𝑎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𝑝𝑜𝑖𝑛𝑡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𝑎𝑏𝑜𝑢𝑡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h𝑜𝑡𝑒𝑙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0, 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805264"/>
                <a:ext cx="6480720" cy="5987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427984" y="3212976"/>
            <a:ext cx="317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each hotel, </a:t>
            </a:r>
            <a:r>
              <a:rPr lang="en-US" altLang="zh-CN" dirty="0" smtClean="0"/>
              <a:t>use </a:t>
            </a:r>
            <a:r>
              <a:rPr lang="en-US" altLang="zh-CN" dirty="0" smtClean="0"/>
              <a:t>one dummy variable to represent all </a:t>
            </a:r>
            <a:r>
              <a:rPr lang="en-US" altLang="zh-CN" dirty="0" err="1" smtClean="0"/>
              <a:t>unobervables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Visual Representation of Fixed Effect Model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67" y="980728"/>
            <a:ext cx="6245746" cy="410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530120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may see a downward sloping trend, but remember, each hotel is incomparable, unless we controlled for all factors affecting the booking.</a:t>
            </a:r>
          </a:p>
          <a:p>
            <a:endParaRPr lang="en-US" altLang="zh-CN" dirty="0"/>
          </a:p>
          <a:p>
            <a:r>
              <a:rPr lang="en-US" altLang="zh-CN" dirty="0" smtClean="0"/>
              <a:t>Not possible? Just use a hotel level dummy variables to control (Fixed effect)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87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Visual Representation of Fixed Effect Model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3012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don’t compare between different hotels, we actually compare within the same hotel across different time periods.</a:t>
            </a:r>
          </a:p>
          <a:p>
            <a:endParaRPr lang="en-US" altLang="zh-CN" dirty="0"/>
          </a:p>
          <a:p>
            <a:r>
              <a:rPr lang="en-US" altLang="zh-CN" dirty="0" smtClean="0"/>
              <a:t>this </a:t>
            </a:r>
            <a:r>
              <a:rPr lang="en-US" altLang="zh-CN" dirty="0" smtClean="0"/>
              <a:t>is what we are modeling right now. Hotel A is comparable to Hotel A.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49" y="912059"/>
            <a:ext cx="5700685" cy="407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9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Visual Representation of Fixed Effect Model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30120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we controlled for the unimportant </a:t>
            </a:r>
            <a:r>
              <a:rPr lang="en-US" altLang="zh-CN" dirty="0" err="1" smtClean="0"/>
              <a:t>unobservables</a:t>
            </a:r>
            <a:r>
              <a:rPr lang="en-US" altLang="zh-CN" dirty="0" smtClean="0"/>
              <a:t>, this is what we are modeling right now. Hotel A is comparable to Hotel A.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whole data may look downward sloping, but for each hotel, it is a upward sloping line – Higher rating means Higher booking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49" y="912059"/>
            <a:ext cx="5700685" cy="407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7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The Reality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6044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always have </a:t>
            </a:r>
            <a:r>
              <a:rPr lang="en-US" altLang="zh-CN" dirty="0" err="1" smtClean="0"/>
              <a:t>unobservables</a:t>
            </a:r>
            <a:r>
              <a:rPr lang="en-US" altLang="zh-CN" dirty="0" smtClean="0"/>
              <a:t>, we cannot measure everything.</a:t>
            </a:r>
          </a:p>
          <a:p>
            <a:endParaRPr lang="en-US" altLang="zh-CN" dirty="0"/>
          </a:p>
          <a:p>
            <a:r>
              <a:rPr lang="en-US" altLang="zh-CN" dirty="0" smtClean="0"/>
              <a:t>That is why Fixed Effect </a:t>
            </a:r>
            <a:r>
              <a:rPr lang="en-US" altLang="zh-CN" dirty="0" smtClean="0"/>
              <a:t>modeling </a:t>
            </a:r>
            <a:r>
              <a:rPr lang="en-US" altLang="zh-CN" dirty="0" smtClean="0"/>
              <a:t>is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so important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dirty="0"/>
              <a:t>That is why </a:t>
            </a:r>
            <a:r>
              <a:rPr lang="en-US" altLang="zh-CN" dirty="0" smtClean="0"/>
              <a:t>panel dataset </a:t>
            </a:r>
            <a:r>
              <a:rPr lang="en-US" altLang="zh-CN" dirty="0"/>
              <a:t>is </a:t>
            </a:r>
            <a:r>
              <a:rPr lang="en-US" altLang="zh-CN" sz="2400" b="1" dirty="0">
                <a:solidFill>
                  <a:srgbClr val="00B0F0"/>
                </a:solidFill>
              </a:rPr>
              <a:t>so important</a:t>
            </a:r>
            <a:r>
              <a:rPr lang="en-US" altLang="zh-CN" sz="2800" dirty="0"/>
              <a:t>.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en-US" altLang="zh-CN" dirty="0" smtClean="0"/>
              <a:t>If you don’t have a panel data set, </a:t>
            </a:r>
            <a:r>
              <a:rPr lang="en-US" altLang="zh-CN" dirty="0" smtClean="0"/>
              <a:t>usually there </a:t>
            </a:r>
            <a:r>
              <a:rPr lang="en-US" altLang="zh-CN" dirty="0" smtClean="0"/>
              <a:t>is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nothing</a:t>
            </a:r>
            <a:r>
              <a:rPr lang="en-US" altLang="zh-CN" b="1" dirty="0" smtClean="0">
                <a:solidFill>
                  <a:srgbClr val="FF0000"/>
                </a:solidFill>
              </a:rPr>
              <a:t> you can do </a:t>
            </a:r>
            <a:r>
              <a:rPr lang="en-US" altLang="zh-CN" dirty="0" smtClean="0"/>
              <a:t>because you will suffer from the biases caused by </a:t>
            </a:r>
            <a:r>
              <a:rPr lang="en-US" altLang="zh-CN" dirty="0" err="1" smtClean="0"/>
              <a:t>unobservables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Usually, we also add time fixed effect on top of hotel fixed effect to control for the time effect (two-way fixed effect model, this is the most common model)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19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Logarithm form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1680" y="2060848"/>
                <a:ext cx="5355120" cy="1567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𝑄𝑡𝑦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=1+0.1∗</m:t>
                      </m:r>
                      <m:r>
                        <a:rPr lang="en-US" altLang="zh-CN" b="0" i="1" smtClean="0">
                          <a:latin typeface="Cambria Math"/>
                        </a:rPr>
                        <m:t>𝐿𝑛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𝑃𝑟𝑖𝑐𝑒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𝑑𝑄</m:t>
                      </m:r>
                      <m:r>
                        <a:rPr lang="en-US" altLang="zh-CN" b="0" i="1" smtClean="0">
                          <a:latin typeface="Cambria Math"/>
                        </a:rPr>
                        <m:t>=0.1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 smtClean="0"/>
                  <a:t>: percentage change of price</a:t>
                </a:r>
              </a:p>
              <a:p>
                <a:r>
                  <a:rPr lang="en-US" altLang="zh-CN" dirty="0" smtClean="0"/>
                  <a:t>When price increase by 1%, quantity increase by 0.001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355120" cy="1567930"/>
              </a:xfrm>
              <a:prstGeom prst="rect">
                <a:avLst/>
              </a:prstGeom>
              <a:blipFill rotWithShape="1">
                <a:blip r:embed="rId3"/>
                <a:stretch>
                  <a:fillRect l="-1025" b="-5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1514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515719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why we always use natural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98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76" y="1430913"/>
            <a:ext cx="860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if the dependent variables are not continuous?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I</a:t>
            </a:r>
            <a:r>
              <a:rPr lang="en-US" altLang="zh-CN" dirty="0" smtClean="0"/>
              <a:t>f a student gets an A?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the customer files a complain?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809381" cy="39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26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76" y="1430913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 if using ordinary regressions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Cannot do prediction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Difficult to interpret the result.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40481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361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76" y="1430913"/>
            <a:ext cx="860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(outcome or response) is categorical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Yes/No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Approval/Reject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Responded/Did not respond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We model the </a:t>
            </a:r>
            <a:r>
              <a:rPr lang="en-US" altLang="zh-CN" b="1" dirty="0" smtClean="0">
                <a:solidFill>
                  <a:srgbClr val="FF0000"/>
                </a:solidFill>
              </a:rPr>
              <a:t>probability </a:t>
            </a:r>
            <a:r>
              <a:rPr lang="en-US" altLang="zh-CN" dirty="0" smtClean="0"/>
              <a:t>of being in either group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87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00" y="1052736"/>
            <a:ext cx="5061000" cy="342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472514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Transform the Y so that we confine it to the range of 0 and 1 (the probability)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23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3648" y="1556792"/>
                <a:ext cx="3499484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𝑝𝑟𝑜𝑏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556792"/>
                <a:ext cx="3499484" cy="6585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40152" y="15567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this transformation, we confined it within (0,1)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5504" y="2492896"/>
                <a:ext cx="1646285" cy="6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504" y="2492896"/>
                <a:ext cx="1646285" cy="6133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664" y="3501008"/>
                <a:ext cx="223304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1008"/>
                <a:ext cx="2233047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0" y="370774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what we are going to model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 flipV="1">
            <a:off x="3780711" y="3858350"/>
            <a:ext cx="791289" cy="3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3" idx="3"/>
          </p:cNvCxnSpPr>
          <p:nvPr/>
        </p:nvCxnSpPr>
        <p:spPr>
          <a:xfrm flipH="1">
            <a:off x="4903132" y="1879958"/>
            <a:ext cx="1037020" cy="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267744" y="4077072"/>
            <a:ext cx="288032" cy="1656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5733257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the “</a:t>
            </a:r>
            <a:r>
              <a:rPr lang="en-US" altLang="zh-CN" b="1" dirty="0" smtClean="0"/>
              <a:t>ODDS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Probability of A is 0.25, odds = 0.25/(1-0.25) = 1/3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1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0"/>
            <a:ext cx="8064896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Logit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Model – When Dependent Variable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Binary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2278790"/>
                <a:ext cx="223304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78790"/>
                <a:ext cx="2233047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84457" y="1140768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 Interpretation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For example, b = 0.01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One unit increase in x, odds that y happens increases by 1</a:t>
            </a:r>
            <a:r>
              <a:rPr lang="en-US" altLang="zh-CN" dirty="0" smtClean="0"/>
              <a:t>%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We estimate this types of regression using </a:t>
            </a:r>
            <a:r>
              <a:rPr lang="en-US" altLang="zh-CN" b="1" dirty="0" smtClean="0">
                <a:solidFill>
                  <a:srgbClr val="FF0000"/>
                </a:solidFill>
              </a:rPr>
              <a:t>Maximum Likelihood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taking log on both sides: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61658" y="1988840"/>
                <a:ext cx="5474637" cy="149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/>
                        </a:rPr>
                        <m:t>⁡(</m:t>
                      </m:r>
                      <m:r>
                        <a:rPr lang="en-US" altLang="zh-CN" b="0" i="1" smtClean="0">
                          <a:latin typeface="Cambria Math"/>
                        </a:rPr>
                        <m:t>𝑄𝑡𝑦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)=1+0.1∗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𝑃𝑟𝑖𝑐𝑒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=0.1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1% increase in price leads to 0.1% quantity increase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58" y="1988840"/>
                <a:ext cx="5474637" cy="1490473"/>
              </a:xfrm>
              <a:prstGeom prst="rect">
                <a:avLst/>
              </a:prstGeom>
              <a:blipFill rotWithShape="1"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8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Correlation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3200" dirty="0" smtClean="0">
                <a:solidFill>
                  <a:srgbClr val="FFFF00"/>
                </a:solidFill>
              </a:rPr>
              <a:t> Causality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Correlation = Causality?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Number of Pirates affect global warming?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Hardly think so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476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0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Correlation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3200" dirty="0" smtClean="0">
                <a:solidFill>
                  <a:srgbClr val="FFFF00"/>
                </a:solidFill>
              </a:rPr>
              <a:t> Causality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How is correlation useful?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Easy, low cost, no hypothesis, prediction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How is </a:t>
            </a:r>
            <a:r>
              <a:rPr lang="en-US" altLang="zh-CN" sz="2800" dirty="0" smtClean="0"/>
              <a:t>causality </a:t>
            </a:r>
            <a:r>
              <a:rPr lang="en-US" altLang="zh-CN" sz="2800" dirty="0"/>
              <a:t>useful</a:t>
            </a:r>
            <a:r>
              <a:rPr lang="en-US" altLang="zh-CN" sz="2800" dirty="0" smtClean="0"/>
              <a:t>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Help decision making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Replicable (because we know the mechanism)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Understanding </a:t>
            </a:r>
            <a:r>
              <a:rPr lang="en-US" altLang="zh-CN" sz="2800" b="1" i="1" dirty="0" smtClean="0"/>
              <a:t>why</a:t>
            </a:r>
            <a:r>
              <a:rPr lang="en-US" altLang="zh-CN" sz="2800" dirty="0" smtClean="0"/>
              <a:t> something is happening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1371600" lvl="2" indent="-457200">
              <a:buFont typeface="Arial" pitchFamily="34" charset="0"/>
              <a:buChar char="•"/>
            </a:pPr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82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Go to Doctor Recap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Health =  a + b1 * </a:t>
            </a:r>
            <a:r>
              <a:rPr lang="en-US" altLang="zh-CN" sz="2800" dirty="0" err="1" smtClean="0"/>
              <a:t>HospitalStay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r>
              <a:rPr lang="en-US" altLang="zh-CN" sz="2800" dirty="0" smtClean="0"/>
              <a:t>More hospital trip, poorer health condition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Because we don’t know the health condition of the person, need to control, this is a missing variable</a:t>
            </a:r>
          </a:p>
          <a:p>
            <a:endParaRPr lang="en-US" altLang="zh-CN" sz="2800" dirty="0"/>
          </a:p>
          <a:p>
            <a:pPr marL="1371600" lvl="2" indent="-457200">
              <a:buFont typeface="Arial" pitchFamily="34" charset="0"/>
              <a:buChar char="•"/>
            </a:pPr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825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Randomized Controlled Experiment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Natural Experiment </a:t>
            </a:r>
          </a:p>
        </p:txBody>
      </p:sp>
    </p:spTree>
    <p:extLst>
      <p:ext uri="{BB962C8B-B14F-4D97-AF65-F5344CB8AC3E}">
        <p14:creationId xmlns:p14="http://schemas.microsoft.com/office/powerpoint/2010/main" val="406505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Study the effectiveness of class size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Is small class better?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/>
              <a:t>TestScore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 a + b * small + e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If this is a public dataset? Problem?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Selection bias: rich and better students afford small class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Missing variable: demographic information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No problem at all if doing a controlled experiment</a:t>
            </a: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3932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1857</Words>
  <Application>Microsoft Office PowerPoint</Application>
  <PresentationFormat>全屏显示(4:3)</PresentationFormat>
  <Paragraphs>367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sjtu</dc:creator>
  <cp:lastModifiedBy>sjtu</cp:lastModifiedBy>
  <cp:revision>18</cp:revision>
  <dcterms:created xsi:type="dcterms:W3CDTF">2017-11-05T17:44:05Z</dcterms:created>
  <dcterms:modified xsi:type="dcterms:W3CDTF">2017-11-06T19:27:08Z</dcterms:modified>
</cp:coreProperties>
</file>