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6" r:id="rId3"/>
    <p:sldId id="267" r:id="rId4"/>
    <p:sldId id="274" r:id="rId5"/>
    <p:sldId id="273" r:id="rId6"/>
    <p:sldId id="275" r:id="rId7"/>
    <p:sldId id="257" r:id="rId8"/>
    <p:sldId id="260" r:id="rId9"/>
    <p:sldId id="268" r:id="rId10"/>
    <p:sldId id="276" r:id="rId11"/>
    <p:sldId id="263" r:id="rId12"/>
    <p:sldId id="270" r:id="rId13"/>
    <p:sldId id="271" r:id="rId14"/>
    <p:sldId id="269" r:id="rId15"/>
    <p:sldId id="26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D28DC-73C1-4077-A6F0-11FDF326E69C}"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D7C54-4756-4065-8D7D-B6C70B928D4C}" type="slidenum">
              <a:rPr lang="en-US" smtClean="0"/>
              <a:t>‹#›</a:t>
            </a:fld>
            <a:endParaRPr lang="en-US"/>
          </a:p>
        </p:txBody>
      </p:sp>
    </p:spTree>
    <p:extLst>
      <p:ext uri="{BB962C8B-B14F-4D97-AF65-F5344CB8AC3E}">
        <p14:creationId xmlns:p14="http://schemas.microsoft.com/office/powerpoint/2010/main" val="11000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2D7C54-4756-4065-8D7D-B6C70B928D4C}" type="slidenum">
              <a:rPr lang="en-US" smtClean="0"/>
              <a:t>4</a:t>
            </a:fld>
            <a:endParaRPr lang="en-US"/>
          </a:p>
        </p:txBody>
      </p:sp>
    </p:spTree>
    <p:extLst>
      <p:ext uri="{BB962C8B-B14F-4D97-AF65-F5344CB8AC3E}">
        <p14:creationId xmlns:p14="http://schemas.microsoft.com/office/powerpoint/2010/main" val="412077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3F716-47D5-4DE2-BEBE-8A687679B20D}"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379590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83207-85FD-4071-B909-F3D10E5CDC49}"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380217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F7667-280D-4DED-9D75-20D67F0E5EB7}"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81080-FC39-4375-BCDA-0279136801D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0412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59FDF-CF1B-48FE-BADA-3EBA77D44DDF}"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16096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9299CD-8A0B-4EED-A8BE-6D0041A18EE7}"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81080-FC39-4375-BCDA-0279136801D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8542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90092C-A33C-4832-A6FB-8094135ACB4F}"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402627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E6502-8105-419D-9DD5-1B846FD46F82}"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292912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B53F8-27A7-41E0-863D-580B47DE4FE0}"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223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5AF2D-6E4E-4C8D-998C-39F93A033C3D}"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9669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1224-29EA-4AC7-A09F-DF85C0F12218}" type="datetime1">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01991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FACFE-376F-42F4-9BE6-2E0BC1D01FB8}"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263202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96ED3-26AA-4118-972E-55A7E87DFD35}" type="datetime1">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49767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A3E4-87A9-4AC1-ACA2-6D841361F4C1}" type="datetime1">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64319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1B14C-9456-4328-AB28-E100AFFDC2BE}" type="datetime1">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360100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AF670-0683-4A19-A248-52A5DC0B2205}"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34613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73E4A-B0B0-4EBA-B4E0-6352E79925A4}" type="datetime1">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C81080-FC39-4375-BCDA-0279136801D2}" type="slidenum">
              <a:rPr lang="en-US" smtClean="0"/>
              <a:t>‹#›</a:t>
            </a:fld>
            <a:endParaRPr lang="en-US"/>
          </a:p>
        </p:txBody>
      </p:sp>
    </p:spTree>
    <p:extLst>
      <p:ext uri="{BB962C8B-B14F-4D97-AF65-F5344CB8AC3E}">
        <p14:creationId xmlns:p14="http://schemas.microsoft.com/office/powerpoint/2010/main" val="178923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4FCEBC-85E7-4D0B-874A-C7DC64E0469C}" type="datetime1">
              <a:rPr lang="en-US" smtClean="0"/>
              <a:t>4/5/2017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C81080-FC39-4375-BCDA-0279136801D2}" type="slidenum">
              <a:rPr lang="en-US" smtClean="0"/>
              <a:t>‹#›</a:t>
            </a:fld>
            <a:endParaRPr lang="en-US"/>
          </a:p>
        </p:txBody>
      </p:sp>
    </p:spTree>
    <p:extLst>
      <p:ext uri="{BB962C8B-B14F-4D97-AF65-F5344CB8AC3E}">
        <p14:creationId xmlns:p14="http://schemas.microsoft.com/office/powerpoint/2010/main" val="1440676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Probability</a:t>
            </a:r>
          </a:p>
        </p:txBody>
      </p:sp>
      <p:sp>
        <p:nvSpPr>
          <p:cNvPr id="3" name="Slide Number Placeholder 2"/>
          <p:cNvSpPr>
            <a:spLocks noGrp="1"/>
          </p:cNvSpPr>
          <p:nvPr>
            <p:ph type="sldNum" sz="quarter" idx="12"/>
          </p:nvPr>
        </p:nvSpPr>
        <p:spPr/>
        <p:txBody>
          <a:bodyPr/>
          <a:lstStyle/>
          <a:p>
            <a:fld id="{C3C81080-FC39-4375-BCDA-0279136801D2}" type="slidenum">
              <a:rPr lang="en-US" smtClean="0"/>
              <a:t>1</a:t>
            </a:fld>
            <a:endParaRPr lang="en-US"/>
          </a:p>
        </p:txBody>
      </p:sp>
    </p:spTree>
    <p:extLst>
      <p:ext uri="{BB962C8B-B14F-4D97-AF65-F5344CB8AC3E}">
        <p14:creationId xmlns:p14="http://schemas.microsoft.com/office/powerpoint/2010/main" val="1579103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Their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904999"/>
                <a:ext cx="8915400" cy="4353757"/>
              </a:xfrm>
            </p:spPr>
            <p:txBody>
              <a:bodyPr>
                <a:normAutofit/>
              </a:bodyPr>
              <a:lstStyle/>
              <a:p>
                <a:r>
                  <a:rPr lang="en-US" dirty="0" smtClean="0"/>
                  <a:t>Mutually </a:t>
                </a:r>
                <a:r>
                  <a:rPr lang="en-US" dirty="0"/>
                  <a:t>exclusive </a:t>
                </a:r>
                <a:r>
                  <a:rPr lang="en-US" dirty="0" smtClean="0"/>
                  <a:t>events (disjoint events)</a:t>
                </a:r>
                <a:endParaRPr lang="en-US" dirty="0"/>
              </a:p>
              <a:p>
                <a:pPr lvl="1">
                  <a:buFont typeface="Wingdings" panose="05000000000000000000" pitchFamily="2" charset="2"/>
                  <a:buChar char="q"/>
                </a:pPr>
                <a:r>
                  <a:rPr lang="en-US" dirty="0"/>
                  <a:t>A and B are mutually exclusive if they have no sample points or experimental outcomes in common, i.e., </a:t>
                </a:r>
                <a14:m>
                  <m:oMath xmlns:m="http://schemas.openxmlformats.org/officeDocument/2006/math">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a14:m>
                <a:r>
                  <a:rPr lang="en-US" dirty="0"/>
                  <a:t> = 0.</a:t>
                </a:r>
              </a:p>
              <a:p>
                <a:pPr lvl="1">
                  <a:buFont typeface="Wingdings" panose="05000000000000000000" pitchFamily="2" charset="2"/>
                  <a:buChar char="q"/>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oMath>
                </a14:m>
                <a:endParaRPr lang="en-US" dirty="0" smtClean="0"/>
              </a:p>
              <a:p>
                <a:r>
                  <a:rPr lang="en-US" dirty="0" smtClean="0"/>
                  <a:t>Collectively exhaustive events</a:t>
                </a:r>
                <a:endParaRPr lang="en-US" dirty="0"/>
              </a:p>
              <a:p>
                <a:pPr lvl="1">
                  <a:buFont typeface="Wingdings" panose="05000000000000000000" pitchFamily="2" charset="2"/>
                  <a:buChar char="q"/>
                </a:pPr>
                <a:r>
                  <a:rPr lang="en-US" dirty="0"/>
                  <a:t>The </a:t>
                </a:r>
                <a:r>
                  <a:rPr lang="en-US" dirty="0" smtClean="0"/>
                  <a:t>events A</a:t>
                </a:r>
                <a:r>
                  <a:rPr lang="en-US" baseline="-25000" dirty="0" smtClean="0"/>
                  <a:t>1</a:t>
                </a:r>
                <a:r>
                  <a:rPr lang="en-US" dirty="0" smtClean="0"/>
                  <a:t>, A</a:t>
                </a:r>
                <a:r>
                  <a:rPr lang="en-US" baseline="-25000" dirty="0" smtClean="0"/>
                  <a:t>2</a:t>
                </a:r>
                <a:r>
                  <a:rPr lang="en-US" dirty="0" smtClean="0"/>
                  <a:t>, … A</a:t>
                </a:r>
                <a:r>
                  <a:rPr lang="en-US" baseline="-25000" dirty="0" smtClean="0"/>
                  <a:t>n</a:t>
                </a:r>
                <a:r>
                  <a:rPr lang="en-US" dirty="0" smtClean="0"/>
                  <a:t> are collectively exhaustive if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smtClean="0"/>
                  <a:t>, the sample space. </a:t>
                </a:r>
                <a:endParaRPr lang="en-US" dirty="0"/>
              </a:p>
              <a:p>
                <a:r>
                  <a:rPr lang="en-US" dirty="0" smtClean="0"/>
                  <a:t>De Morgan’s Laws: </a:t>
                </a:r>
                <a:endParaRPr lang="en-US" dirty="0"/>
              </a:p>
              <a:p>
                <a:pPr lvl="1">
                  <a:buFont typeface="Wingdings" panose="05000000000000000000" pitchFamily="2" charset="2"/>
                  <a:buChar char="q"/>
                </a:pP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e>
                      <m:sup>
                        <m:r>
                          <a:rPr lang="en-US" b="0" i="1" smtClean="0">
                            <a:latin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oMath>
                </a14:m>
                <a:endParaRPr lang="en-US" dirty="0" smtClean="0"/>
              </a:p>
              <a:p>
                <a:pPr lvl="1">
                  <a:buFont typeface="Wingdings" panose="05000000000000000000" pitchFamily="2" charset="2"/>
                  <a:buChar char="q"/>
                </a:pP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e>
                      <m:sup>
                        <m:r>
                          <a:rPr lang="en-US" i="1">
                            <a:latin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904999"/>
                <a:ext cx="8915400" cy="4353757"/>
              </a:xfrm>
              <a:blipFill rotWithShape="0">
                <a:blip r:embed="rId2"/>
                <a:stretch>
                  <a:fillRect l="-479" t="-6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10</a:t>
            </a:fld>
            <a:endParaRPr lang="en-US"/>
          </a:p>
        </p:txBody>
      </p:sp>
    </p:spTree>
    <p:extLst>
      <p:ext uri="{BB962C8B-B14F-4D97-AF65-F5344CB8AC3E}">
        <p14:creationId xmlns:p14="http://schemas.microsoft.com/office/powerpoint/2010/main" val="2452363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and Joint Probability Table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599"/>
                <a:ext cx="8915400" cy="4249445"/>
              </a:xfrm>
            </p:spPr>
            <p:txBody>
              <a:bodyPr>
                <a:normAutofit/>
              </a:bodyPr>
              <a:lstStyle/>
              <a:p>
                <a:r>
                  <a:rPr lang="en-US" dirty="0"/>
                  <a:t>Conditional probability definition</a:t>
                </a: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r>
                  <a:rPr lang="en-US" dirty="0"/>
                  <a:t> or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m:t>
                        </m:r>
                      </m:den>
                    </m:f>
                  </m:oMath>
                </a14:m>
                <a:endParaRPr lang="en-US" dirty="0"/>
              </a:p>
              <a:p>
                <a:pPr lvl="1">
                  <a:buFont typeface="Wingdings" panose="05000000000000000000" pitchFamily="2" charset="2"/>
                  <a:buChar char="q"/>
                </a:pPr>
                <a:r>
                  <a:rPr lang="en-US" dirty="0"/>
                  <a:t>Joint Probability Table: joint probabilities and marginal probabilities</a:t>
                </a:r>
              </a:p>
              <a:p>
                <a:r>
                  <a:rPr lang="en-US" dirty="0"/>
                  <a:t>Joint Probability Table: a special two-dimension case</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r>
                  <a:rPr lang="en-US" dirty="0"/>
                  <a:t>Joint probability: the probability of the intersection of two events</a:t>
                </a:r>
              </a:p>
              <a:p>
                <a:pPr lvl="1">
                  <a:buFont typeface="Wingdings" panose="05000000000000000000" pitchFamily="2" charset="2"/>
                  <a:buChar char="q"/>
                </a:pPr>
                <a:r>
                  <a:rPr lang="en-US" dirty="0"/>
                  <a:t>Marginal probability: probabilities found in the margins of the table.</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599"/>
                <a:ext cx="8915400" cy="4249445"/>
              </a:xfrm>
              <a:blipFill>
                <a:blip r:embed="rId2"/>
                <a:stretch>
                  <a:fillRect l="-479" t="-7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2192015225"/>
                  </p:ext>
                </p:extLst>
              </p:nvPr>
            </p:nvGraphicFramePr>
            <p:xfrm>
              <a:off x="3178206" y="3817973"/>
              <a:ext cx="6427432" cy="1483360"/>
            </p:xfrm>
            <a:graphic>
              <a:graphicData uri="http://schemas.openxmlformats.org/drawingml/2006/table">
                <a:tbl>
                  <a:tblPr firstRow="1" bandRow="1">
                    <a:tableStyleId>{5C22544A-7EE6-4342-B048-85BDC9FD1C3A}</a:tableStyleId>
                  </a:tblPr>
                  <a:tblGrid>
                    <a:gridCol w="1606858">
                      <a:extLst>
                        <a:ext uri="{9D8B030D-6E8A-4147-A177-3AD203B41FA5}">
                          <a16:colId xmlns:a16="http://schemas.microsoft.com/office/drawing/2014/main" xmlns="" val="3794515887"/>
                        </a:ext>
                      </a:extLst>
                    </a:gridCol>
                    <a:gridCol w="1606858">
                      <a:extLst>
                        <a:ext uri="{9D8B030D-6E8A-4147-A177-3AD203B41FA5}">
                          <a16:colId xmlns:a16="http://schemas.microsoft.com/office/drawing/2014/main" xmlns="" val="2778357633"/>
                        </a:ext>
                      </a:extLst>
                    </a:gridCol>
                    <a:gridCol w="1606858">
                      <a:extLst>
                        <a:ext uri="{9D8B030D-6E8A-4147-A177-3AD203B41FA5}">
                          <a16:colId xmlns:a16="http://schemas.microsoft.com/office/drawing/2014/main" xmlns="" val="3876427979"/>
                        </a:ext>
                      </a:extLst>
                    </a:gridCol>
                    <a:gridCol w="1606858">
                      <a:extLst>
                        <a:ext uri="{9D8B030D-6E8A-4147-A177-3AD203B41FA5}">
                          <a16:colId xmlns:a16="http://schemas.microsoft.com/office/drawing/2014/main" xmlns="" val="3544256919"/>
                        </a:ext>
                      </a:extLst>
                    </a:gridCol>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oMath>
                            </m:oMathPara>
                          </a14:m>
                          <a:endParaRPr lang="en-US" dirty="0"/>
                        </a:p>
                      </a:txBody>
                      <a:tcPr/>
                    </a:tc>
                    <a:tc>
                      <a:txBody>
                        <a:bodyPr/>
                        <a:lstStyle/>
                        <a:p>
                          <a:pPr algn="ctr"/>
                          <a:r>
                            <a:rPr lang="en-US" dirty="0"/>
                            <a:t>Total</a:t>
                          </a:r>
                        </a:p>
                      </a:txBody>
                      <a:tcPr/>
                    </a:tc>
                    <a:extLst>
                      <a:ext uri="{0D108BD9-81ED-4DB2-BD59-A6C34878D82A}">
                        <a16:rowId xmlns:a16="http://schemas.microsoft.com/office/drawing/2014/main" xmlns="" val="539594228"/>
                      </a:ext>
                    </a:extLst>
                  </a:tr>
                  <a:tr h="370840">
                    <a:tc>
                      <a:txBody>
                        <a:bodyPr/>
                        <a:lstStyle/>
                        <a:p>
                          <a:pPr algn="ctr"/>
                          <a:r>
                            <a:rPr lang="en-US" dirty="0" smtClean="0"/>
                            <a:t>A</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extLst>
                      <a:ext uri="{0D108BD9-81ED-4DB2-BD59-A6C34878D82A}">
                        <a16:rowId xmlns:a16="http://schemas.microsoft.com/office/drawing/2014/main" xmlns="" val="3919110139"/>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m:oMathPara>
                          </a14:m>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extLst>
                      <a:ext uri="{0D108BD9-81ED-4DB2-BD59-A6C34878D82A}">
                        <a16:rowId xmlns:a16="http://schemas.microsoft.com/office/drawing/2014/main" xmlns="" val="199532241"/>
                      </a:ext>
                    </a:extLst>
                  </a:tr>
                  <a:tr h="370840">
                    <a:tc>
                      <a:txBody>
                        <a:bodyPr/>
                        <a:lstStyle/>
                        <a:p>
                          <a:pPr algn="ctr"/>
                          <a:r>
                            <a:rPr lang="en-US"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m:oMathPara>
                          </a14:m>
                          <a:endParaRPr lang="en-US" dirty="0"/>
                        </a:p>
                      </a:txBody>
                      <a:tcPr/>
                    </a:tc>
                    <a:tc>
                      <a:txBody>
                        <a:bodyPr/>
                        <a:lstStyle/>
                        <a:p>
                          <a:pPr algn="ctr"/>
                          <a:r>
                            <a:rPr lang="en-US" dirty="0"/>
                            <a:t>1</a:t>
                          </a:r>
                        </a:p>
                      </a:txBody>
                      <a:tcPr/>
                    </a:tc>
                    <a:extLst>
                      <a:ext uri="{0D108BD9-81ED-4DB2-BD59-A6C34878D82A}">
                        <a16:rowId xmlns:a16="http://schemas.microsoft.com/office/drawing/2014/main" xmlns="" val="540801687"/>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2192015225"/>
                  </p:ext>
                </p:extLst>
              </p:nvPr>
            </p:nvGraphicFramePr>
            <p:xfrm>
              <a:off x="3178206" y="3817973"/>
              <a:ext cx="6427432" cy="1483360"/>
            </p:xfrm>
            <a:graphic>
              <a:graphicData uri="http://schemas.openxmlformats.org/drawingml/2006/table">
                <a:tbl>
                  <a:tblPr firstRow="1" bandRow="1">
                    <a:tableStyleId>{5C22544A-7EE6-4342-B048-85BDC9FD1C3A}</a:tableStyleId>
                  </a:tblPr>
                  <a:tblGrid>
                    <a:gridCol w="1606858">
                      <a:extLst>
                        <a:ext uri="{9D8B030D-6E8A-4147-A177-3AD203B41FA5}">
                          <a16:colId xmlns:a16="http://schemas.microsoft.com/office/drawing/2014/main" xmlns="" xmlns:a14="http://schemas.microsoft.com/office/drawing/2010/main" val="3794515887"/>
                        </a:ext>
                      </a:extLst>
                    </a:gridCol>
                    <a:gridCol w="1606858">
                      <a:extLst>
                        <a:ext uri="{9D8B030D-6E8A-4147-A177-3AD203B41FA5}">
                          <a16:colId xmlns:a16="http://schemas.microsoft.com/office/drawing/2014/main" xmlns="" xmlns:a14="http://schemas.microsoft.com/office/drawing/2010/main" val="2778357633"/>
                        </a:ext>
                      </a:extLst>
                    </a:gridCol>
                    <a:gridCol w="1606858">
                      <a:extLst>
                        <a:ext uri="{9D8B030D-6E8A-4147-A177-3AD203B41FA5}">
                          <a16:colId xmlns:a16="http://schemas.microsoft.com/office/drawing/2014/main" xmlns="" xmlns:a14="http://schemas.microsoft.com/office/drawing/2010/main" val="3876427979"/>
                        </a:ext>
                      </a:extLst>
                    </a:gridCol>
                    <a:gridCol w="1606858">
                      <a:extLst>
                        <a:ext uri="{9D8B030D-6E8A-4147-A177-3AD203B41FA5}">
                          <a16:colId xmlns:a16="http://schemas.microsoft.com/office/drawing/2014/main" xmlns="" xmlns:a14="http://schemas.microsoft.com/office/drawing/2010/main" val="3544256919"/>
                        </a:ext>
                      </a:extLst>
                    </a:gridCol>
                  </a:tblGrid>
                  <a:tr h="370840">
                    <a:tc>
                      <a:txBody>
                        <a:bodyPr/>
                        <a:lstStyle/>
                        <a:p>
                          <a:pPr algn="ctr"/>
                          <a:endParaRPr lang="en-US" dirty="0"/>
                        </a:p>
                      </a:txBody>
                      <a:tcPr/>
                    </a:tc>
                    <a:tc>
                      <a:txBody>
                        <a:bodyPr/>
                        <a:lstStyle/>
                        <a:p>
                          <a:pPr algn="ctr"/>
                          <a:r>
                            <a:rPr lang="en-US" dirty="0" smtClean="0"/>
                            <a:t>B</a:t>
                          </a:r>
                          <a:endParaRPr lang="en-US" dirty="0"/>
                        </a:p>
                      </a:txBody>
                      <a:tcPr/>
                    </a:tc>
                    <a:tc>
                      <a:txBody>
                        <a:bodyPr/>
                        <a:lstStyle/>
                        <a:p>
                          <a:endParaRPr lang="en-US"/>
                        </a:p>
                      </a:txBody>
                      <a:tcPr>
                        <a:blipFill rotWithShape="0">
                          <a:blip r:embed="rId3"/>
                          <a:stretch>
                            <a:fillRect l="-201141" t="-8197" r="-101901" b="-324590"/>
                          </a:stretch>
                        </a:blipFill>
                      </a:tcPr>
                    </a:tc>
                    <a:tc>
                      <a:txBody>
                        <a:bodyPr/>
                        <a:lstStyle/>
                        <a:p>
                          <a:pPr algn="ctr"/>
                          <a:r>
                            <a:rPr lang="en-US" dirty="0"/>
                            <a:t>Total</a:t>
                          </a:r>
                        </a:p>
                      </a:txBody>
                      <a:tcPr/>
                    </a:tc>
                    <a:extLst>
                      <a:ext uri="{0D108BD9-81ED-4DB2-BD59-A6C34878D82A}">
                        <a16:rowId xmlns:a16="http://schemas.microsoft.com/office/drawing/2014/main" xmlns="" xmlns:a14="http://schemas.microsoft.com/office/drawing/2010/main" val="539594228"/>
                      </a:ext>
                    </a:extLst>
                  </a:tr>
                  <a:tr h="370840">
                    <a:tc>
                      <a:txBody>
                        <a:bodyPr/>
                        <a:lstStyle/>
                        <a:p>
                          <a:pPr algn="ctr"/>
                          <a:r>
                            <a:rPr lang="en-US" dirty="0" smtClean="0"/>
                            <a:t>A</a:t>
                          </a:r>
                          <a:endParaRPr lang="en-US" dirty="0"/>
                        </a:p>
                      </a:txBody>
                      <a:tcPr/>
                    </a:tc>
                    <a:tc>
                      <a:txBody>
                        <a:bodyPr/>
                        <a:lstStyle/>
                        <a:p>
                          <a:endParaRPr lang="en-US"/>
                        </a:p>
                      </a:txBody>
                      <a:tcPr>
                        <a:blipFill rotWithShape="0">
                          <a:blip r:embed="rId3"/>
                          <a:stretch>
                            <a:fillRect l="-100379" t="-108197" r="-201136" b="-224590"/>
                          </a:stretch>
                        </a:blipFill>
                      </a:tcPr>
                    </a:tc>
                    <a:tc>
                      <a:txBody>
                        <a:bodyPr/>
                        <a:lstStyle/>
                        <a:p>
                          <a:endParaRPr lang="en-US"/>
                        </a:p>
                      </a:txBody>
                      <a:tcPr>
                        <a:blipFill rotWithShape="0">
                          <a:blip r:embed="rId3"/>
                          <a:stretch>
                            <a:fillRect l="-201141" t="-108197" r="-101901" b="-224590"/>
                          </a:stretch>
                        </a:blipFill>
                      </a:tcPr>
                    </a:tc>
                    <a:tc>
                      <a:txBody>
                        <a:bodyPr/>
                        <a:lstStyle/>
                        <a:p>
                          <a:endParaRPr lang="en-US"/>
                        </a:p>
                      </a:txBody>
                      <a:tcPr>
                        <a:blipFill rotWithShape="0">
                          <a:blip r:embed="rId3"/>
                          <a:stretch>
                            <a:fillRect l="-300000" t="-108197" r="-1515" b="-224590"/>
                          </a:stretch>
                        </a:blipFill>
                      </a:tcPr>
                    </a:tc>
                    <a:extLst>
                      <a:ext uri="{0D108BD9-81ED-4DB2-BD59-A6C34878D82A}">
                        <a16:rowId xmlns:a16="http://schemas.microsoft.com/office/drawing/2014/main" xmlns="" xmlns:a14="http://schemas.microsoft.com/office/drawing/2010/main" val="3919110139"/>
                      </a:ext>
                    </a:extLst>
                  </a:tr>
                  <a:tr h="370840">
                    <a:tc>
                      <a:txBody>
                        <a:bodyPr/>
                        <a:lstStyle/>
                        <a:p>
                          <a:endParaRPr lang="en-US"/>
                        </a:p>
                      </a:txBody>
                      <a:tcPr>
                        <a:blipFill rotWithShape="0">
                          <a:blip r:embed="rId3"/>
                          <a:stretch>
                            <a:fillRect l="-379" t="-208197" r="-301136" b="-124590"/>
                          </a:stretch>
                        </a:blipFill>
                      </a:tcPr>
                    </a:tc>
                    <a:tc>
                      <a:txBody>
                        <a:bodyPr/>
                        <a:lstStyle/>
                        <a:p>
                          <a:endParaRPr lang="en-US"/>
                        </a:p>
                      </a:txBody>
                      <a:tcPr>
                        <a:blipFill rotWithShape="0">
                          <a:blip r:embed="rId3"/>
                          <a:stretch>
                            <a:fillRect l="-100379" t="-208197" r="-201136" b="-124590"/>
                          </a:stretch>
                        </a:blipFill>
                      </a:tcPr>
                    </a:tc>
                    <a:tc>
                      <a:txBody>
                        <a:bodyPr/>
                        <a:lstStyle/>
                        <a:p>
                          <a:endParaRPr lang="en-US"/>
                        </a:p>
                      </a:txBody>
                      <a:tcPr>
                        <a:blipFill rotWithShape="0">
                          <a:blip r:embed="rId3"/>
                          <a:stretch>
                            <a:fillRect l="-201141" t="-208197" r="-101901" b="-124590"/>
                          </a:stretch>
                        </a:blipFill>
                      </a:tcPr>
                    </a:tc>
                    <a:tc>
                      <a:txBody>
                        <a:bodyPr/>
                        <a:lstStyle/>
                        <a:p>
                          <a:endParaRPr lang="en-US"/>
                        </a:p>
                      </a:txBody>
                      <a:tcPr>
                        <a:blipFill rotWithShape="0">
                          <a:blip r:embed="rId3"/>
                          <a:stretch>
                            <a:fillRect l="-300000" t="-208197" r="-1515" b="-124590"/>
                          </a:stretch>
                        </a:blipFill>
                      </a:tcPr>
                    </a:tc>
                    <a:extLst>
                      <a:ext uri="{0D108BD9-81ED-4DB2-BD59-A6C34878D82A}">
                        <a16:rowId xmlns:a16="http://schemas.microsoft.com/office/drawing/2014/main" xmlns="" xmlns:a14="http://schemas.microsoft.com/office/drawing/2010/main" val="199532241"/>
                      </a:ext>
                    </a:extLst>
                  </a:tr>
                  <a:tr h="370840">
                    <a:tc>
                      <a:txBody>
                        <a:bodyPr/>
                        <a:lstStyle/>
                        <a:p>
                          <a:pPr algn="ctr"/>
                          <a:r>
                            <a:rPr lang="en-US" dirty="0"/>
                            <a:t>Total</a:t>
                          </a:r>
                        </a:p>
                      </a:txBody>
                      <a:tcPr/>
                    </a:tc>
                    <a:tc>
                      <a:txBody>
                        <a:bodyPr/>
                        <a:lstStyle/>
                        <a:p>
                          <a:endParaRPr lang="en-US"/>
                        </a:p>
                      </a:txBody>
                      <a:tcPr>
                        <a:blipFill rotWithShape="0">
                          <a:blip r:embed="rId3"/>
                          <a:stretch>
                            <a:fillRect l="-100379" t="-308197" r="-201136" b="-24590"/>
                          </a:stretch>
                        </a:blipFill>
                      </a:tcPr>
                    </a:tc>
                    <a:tc>
                      <a:txBody>
                        <a:bodyPr/>
                        <a:lstStyle/>
                        <a:p>
                          <a:endParaRPr lang="en-US"/>
                        </a:p>
                      </a:txBody>
                      <a:tcPr>
                        <a:blipFill rotWithShape="0">
                          <a:blip r:embed="rId3"/>
                          <a:stretch>
                            <a:fillRect l="-201141" t="-308197" r="-101901" b="-24590"/>
                          </a:stretch>
                        </a:blipFill>
                      </a:tcPr>
                    </a:tc>
                    <a:tc>
                      <a:txBody>
                        <a:bodyPr/>
                        <a:lstStyle/>
                        <a:p>
                          <a:pPr algn="ctr"/>
                          <a:r>
                            <a:rPr lang="en-US" dirty="0"/>
                            <a:t>1</a:t>
                          </a:r>
                        </a:p>
                      </a:txBody>
                      <a:tcPr/>
                    </a:tc>
                    <a:extLst>
                      <a:ext uri="{0D108BD9-81ED-4DB2-BD59-A6C34878D82A}">
                        <a16:rowId xmlns:a16="http://schemas.microsoft.com/office/drawing/2014/main" xmlns="" xmlns:a14="http://schemas.microsoft.com/office/drawing/2010/main" val="540801687"/>
                      </a:ext>
                    </a:extLst>
                  </a:tr>
                </a:tbl>
              </a:graphicData>
            </a:graphic>
          </p:graphicFrame>
        </mc:Fallback>
      </mc:AlternateContent>
      <p:sp>
        <p:nvSpPr>
          <p:cNvPr id="5" name="Slide Number Placeholder 4"/>
          <p:cNvSpPr>
            <a:spLocks noGrp="1"/>
          </p:cNvSpPr>
          <p:nvPr>
            <p:ph type="sldNum" sz="quarter" idx="12"/>
          </p:nvPr>
        </p:nvSpPr>
        <p:spPr/>
        <p:txBody>
          <a:bodyPr/>
          <a:lstStyle/>
          <a:p>
            <a:fld id="{C3C81080-FC39-4375-BCDA-0279136801D2}" type="slidenum">
              <a:rPr lang="en-US" smtClean="0"/>
              <a:t>11</a:t>
            </a:fld>
            <a:endParaRPr lang="en-US"/>
          </a:p>
        </p:txBody>
      </p:sp>
    </p:spTree>
    <p:extLst>
      <p:ext uri="{BB962C8B-B14F-4D97-AF65-F5344CB8AC3E}">
        <p14:creationId xmlns:p14="http://schemas.microsoft.com/office/powerpoint/2010/main" val="1583057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and Joint Probability Table Example</a:t>
            </a:r>
          </a:p>
        </p:txBody>
      </p:sp>
      <p:sp>
        <p:nvSpPr>
          <p:cNvPr id="3" name="Content Placeholder 2"/>
          <p:cNvSpPr>
            <a:spLocks noGrp="1"/>
          </p:cNvSpPr>
          <p:nvPr>
            <p:ph idx="1"/>
          </p:nvPr>
        </p:nvSpPr>
        <p:spPr>
          <a:xfrm>
            <a:off x="2589212" y="2133599"/>
            <a:ext cx="8915400" cy="4364855"/>
          </a:xfrm>
        </p:spPr>
        <p:txBody>
          <a:bodyPr>
            <a:normAutofit/>
          </a:bodyPr>
          <a:lstStyle/>
          <a:p>
            <a:r>
              <a:rPr lang="en-US" dirty="0"/>
              <a:t>Promotion Status of Police Officers </a:t>
            </a:r>
          </a:p>
          <a:p>
            <a:endParaRPr lang="en-US" dirty="0"/>
          </a:p>
          <a:p>
            <a:endParaRPr lang="en-US" dirty="0"/>
          </a:p>
          <a:p>
            <a:endParaRPr lang="en-US" dirty="0"/>
          </a:p>
          <a:p>
            <a:endParaRPr lang="en-US" dirty="0"/>
          </a:p>
          <a:p>
            <a:r>
              <a:rPr lang="en-US" dirty="0"/>
              <a:t>Joint Probability Table for promotion</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r>
              <a:rPr lang="en-US" dirty="0"/>
              <a:t> What is the probability that a female </a:t>
            </a:r>
            <a:r>
              <a:rPr lang="en-US" dirty="0" smtClean="0"/>
              <a:t>officer </a:t>
            </a:r>
            <a:r>
              <a:rPr lang="en-US" dirty="0"/>
              <a:t>has been promoted?</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868250704"/>
                  </p:ext>
                </p:extLst>
              </p:nvPr>
            </p:nvGraphicFramePr>
            <p:xfrm>
              <a:off x="3178206" y="4510430"/>
              <a:ext cx="6427432" cy="1483360"/>
            </p:xfrm>
            <a:graphic>
              <a:graphicData uri="http://schemas.openxmlformats.org/drawingml/2006/table">
                <a:tbl>
                  <a:tblPr firstRow="1" bandRow="1">
                    <a:tableStyleId>{5C22544A-7EE6-4342-B048-85BDC9FD1C3A}</a:tableStyleId>
                  </a:tblPr>
                  <a:tblGrid>
                    <a:gridCol w="2183907">
                      <a:extLst>
                        <a:ext uri="{9D8B030D-6E8A-4147-A177-3AD203B41FA5}">
                          <a16:colId xmlns:a16="http://schemas.microsoft.com/office/drawing/2014/main" xmlns="" val="3794515887"/>
                        </a:ext>
                      </a:extLst>
                    </a:gridCol>
                    <a:gridCol w="1358283">
                      <a:extLst>
                        <a:ext uri="{9D8B030D-6E8A-4147-A177-3AD203B41FA5}">
                          <a16:colId xmlns:a16="http://schemas.microsoft.com/office/drawing/2014/main" xmlns="" val="2778357633"/>
                        </a:ext>
                      </a:extLst>
                    </a:gridCol>
                    <a:gridCol w="1580225">
                      <a:extLst>
                        <a:ext uri="{9D8B030D-6E8A-4147-A177-3AD203B41FA5}">
                          <a16:colId xmlns:a16="http://schemas.microsoft.com/office/drawing/2014/main" xmlns="" val="3876427979"/>
                        </a:ext>
                      </a:extLst>
                    </a:gridCol>
                    <a:gridCol w="1305017">
                      <a:extLst>
                        <a:ext uri="{9D8B030D-6E8A-4147-A177-3AD203B41FA5}">
                          <a16:colId xmlns:a16="http://schemas.microsoft.com/office/drawing/2014/main" xmlns="" val="3544256919"/>
                        </a:ext>
                      </a:extLst>
                    </a:gridCol>
                  </a:tblGrid>
                  <a:tr h="370840">
                    <a:tc>
                      <a:txBody>
                        <a:bodyPr/>
                        <a:lstStyle/>
                        <a:p>
                          <a:pPr algn="ctr"/>
                          <a:endParaRPr lang="en-US" sz="1600" dirty="0"/>
                        </a:p>
                      </a:txBody>
                      <a:tcPr/>
                    </a:tc>
                    <a:tc>
                      <a:txBody>
                        <a:bodyPr/>
                        <a:lstStyle/>
                        <a:p>
                          <a:pPr algn="ctr"/>
                          <a:r>
                            <a:rPr lang="en-US" sz="1600" dirty="0"/>
                            <a:t>Men (M)</a:t>
                          </a:r>
                        </a:p>
                      </a:txBody>
                      <a:tcPr/>
                    </a:tc>
                    <a:tc>
                      <a:txBody>
                        <a:bodyPr/>
                        <a:lstStyle/>
                        <a:p>
                          <a:pPr algn="ctr"/>
                          <a:r>
                            <a:rPr lang="en-US" sz="1600" dirty="0"/>
                            <a:t>Women (W)</a:t>
                          </a:r>
                        </a:p>
                      </a:txBody>
                      <a:tcPr/>
                    </a:tc>
                    <a:tc>
                      <a:txBody>
                        <a:bodyPr/>
                        <a:lstStyle/>
                        <a:p>
                          <a:pPr algn="ctr"/>
                          <a:r>
                            <a:rPr lang="en-US" sz="1600" dirty="0"/>
                            <a:t>Total</a:t>
                          </a:r>
                        </a:p>
                      </a:txBody>
                      <a:tcPr/>
                    </a:tc>
                    <a:extLst>
                      <a:ext uri="{0D108BD9-81ED-4DB2-BD59-A6C34878D82A}">
                        <a16:rowId xmlns:a16="http://schemas.microsoft.com/office/drawing/2014/main" xmlns="" val="539594228"/>
                      </a:ext>
                    </a:extLst>
                  </a:tr>
                  <a:tr h="370840">
                    <a:tc>
                      <a:txBody>
                        <a:bodyPr/>
                        <a:lstStyle/>
                        <a:p>
                          <a:pPr algn="ctr"/>
                          <a:r>
                            <a:rPr lang="en-US" sz="1600" dirty="0"/>
                            <a:t>Promoted (A)</a:t>
                          </a:r>
                        </a:p>
                      </a:txBody>
                      <a:tcPr/>
                    </a:tc>
                    <a:tc>
                      <a:txBody>
                        <a:bodyPr/>
                        <a:lstStyle/>
                        <a:p>
                          <a:pPr algn="ctr"/>
                          <a:r>
                            <a:rPr lang="en-US" sz="1600" dirty="0"/>
                            <a:t>.24</a:t>
                          </a:r>
                        </a:p>
                      </a:txBody>
                      <a:tcPr/>
                    </a:tc>
                    <a:tc>
                      <a:txBody>
                        <a:bodyPr/>
                        <a:lstStyle/>
                        <a:p>
                          <a:pPr algn="ctr"/>
                          <a:r>
                            <a:rPr lang="en-US" sz="1600" dirty="0"/>
                            <a:t>.03</a:t>
                          </a:r>
                        </a:p>
                      </a:txBody>
                      <a:tcPr/>
                    </a:tc>
                    <a:tc>
                      <a:txBody>
                        <a:bodyPr/>
                        <a:lstStyle/>
                        <a:p>
                          <a:pPr algn="ctr"/>
                          <a:r>
                            <a:rPr lang="en-US" sz="1600" dirty="0"/>
                            <a:t>.27</a:t>
                          </a:r>
                        </a:p>
                      </a:txBody>
                      <a:tcPr/>
                    </a:tc>
                    <a:extLst>
                      <a:ext uri="{0D108BD9-81ED-4DB2-BD59-A6C34878D82A}">
                        <a16:rowId xmlns:a16="http://schemas.microsoft.com/office/drawing/2014/main" xmlns="" val="3919110139"/>
                      </a:ext>
                    </a:extLst>
                  </a:tr>
                  <a:tr h="370840">
                    <a:tc>
                      <a:txBody>
                        <a:bodyPr/>
                        <a:lstStyle/>
                        <a:p>
                          <a:pPr algn="ctr"/>
                          <a:r>
                            <a:rPr lang="en-US" sz="1600" dirty="0"/>
                            <a:t>Not Promoted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𝑐</m:t>
                                  </m:r>
                                </m:sup>
                              </m:sSup>
                            </m:oMath>
                          </a14:m>
                          <a:r>
                            <a:rPr lang="en-US" sz="1600" dirty="0"/>
                            <a:t>)</a:t>
                          </a:r>
                        </a:p>
                      </a:txBody>
                      <a:tcPr/>
                    </a:tc>
                    <a:tc>
                      <a:txBody>
                        <a:bodyPr/>
                        <a:lstStyle/>
                        <a:p>
                          <a:pPr algn="ctr"/>
                          <a:r>
                            <a:rPr lang="en-US" sz="1600" dirty="0"/>
                            <a:t>.56</a:t>
                          </a:r>
                        </a:p>
                      </a:txBody>
                      <a:tcPr/>
                    </a:tc>
                    <a:tc>
                      <a:txBody>
                        <a:bodyPr/>
                        <a:lstStyle/>
                        <a:p>
                          <a:pPr algn="ctr"/>
                          <a:r>
                            <a:rPr lang="en-US" sz="1600" dirty="0"/>
                            <a:t>.17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.73</a:t>
                          </a:r>
                        </a:p>
                      </a:txBody>
                      <a:tcPr/>
                    </a:tc>
                    <a:extLst>
                      <a:ext uri="{0D108BD9-81ED-4DB2-BD59-A6C34878D82A}">
                        <a16:rowId xmlns:a16="http://schemas.microsoft.com/office/drawing/2014/main" xmlns="" val="199532241"/>
                      </a:ext>
                    </a:extLst>
                  </a:tr>
                  <a:tr h="370840">
                    <a:tc>
                      <a:txBody>
                        <a:bodyPr/>
                        <a:lstStyle/>
                        <a:p>
                          <a:pPr algn="ctr"/>
                          <a:r>
                            <a:rPr lang="en-US" sz="1600" dirty="0"/>
                            <a:t>Total</a:t>
                          </a:r>
                        </a:p>
                      </a:txBody>
                      <a:tcPr/>
                    </a:tc>
                    <a:tc>
                      <a:txBody>
                        <a:bodyPr/>
                        <a:lstStyle/>
                        <a:p>
                          <a:pPr algn="ctr"/>
                          <a:r>
                            <a:rPr lang="en-US" sz="1600" dirty="0"/>
                            <a:t>.80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.20</a:t>
                          </a:r>
                        </a:p>
                      </a:txBody>
                      <a:tcPr/>
                    </a:tc>
                    <a:tc>
                      <a:txBody>
                        <a:bodyPr/>
                        <a:lstStyle/>
                        <a:p>
                          <a:pPr algn="ctr"/>
                          <a:r>
                            <a:rPr lang="en-US" sz="1600" dirty="0"/>
                            <a:t>1</a:t>
                          </a:r>
                        </a:p>
                      </a:txBody>
                      <a:tcPr/>
                    </a:tc>
                    <a:extLst>
                      <a:ext uri="{0D108BD9-81ED-4DB2-BD59-A6C34878D82A}">
                        <a16:rowId xmlns:a16="http://schemas.microsoft.com/office/drawing/2014/main" xmlns="" val="54080168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868250704"/>
                  </p:ext>
                </p:extLst>
              </p:nvPr>
            </p:nvGraphicFramePr>
            <p:xfrm>
              <a:off x="3178206" y="4510430"/>
              <a:ext cx="6427432" cy="1483360"/>
            </p:xfrm>
            <a:graphic>
              <a:graphicData uri="http://schemas.openxmlformats.org/drawingml/2006/table">
                <a:tbl>
                  <a:tblPr firstRow="1" bandRow="1">
                    <a:tableStyleId>{5C22544A-7EE6-4342-B048-85BDC9FD1C3A}</a:tableStyleId>
                  </a:tblPr>
                  <a:tblGrid>
                    <a:gridCol w="2183907">
                      <a:extLst>
                        <a:ext uri="{9D8B030D-6E8A-4147-A177-3AD203B41FA5}">
                          <a16:colId xmlns:a16="http://schemas.microsoft.com/office/drawing/2014/main" val="3794515887"/>
                        </a:ext>
                      </a:extLst>
                    </a:gridCol>
                    <a:gridCol w="1358283">
                      <a:extLst>
                        <a:ext uri="{9D8B030D-6E8A-4147-A177-3AD203B41FA5}">
                          <a16:colId xmlns:a16="http://schemas.microsoft.com/office/drawing/2014/main" val="2778357633"/>
                        </a:ext>
                      </a:extLst>
                    </a:gridCol>
                    <a:gridCol w="1580225">
                      <a:extLst>
                        <a:ext uri="{9D8B030D-6E8A-4147-A177-3AD203B41FA5}">
                          <a16:colId xmlns:a16="http://schemas.microsoft.com/office/drawing/2014/main" val="3876427979"/>
                        </a:ext>
                      </a:extLst>
                    </a:gridCol>
                    <a:gridCol w="1305017">
                      <a:extLst>
                        <a:ext uri="{9D8B030D-6E8A-4147-A177-3AD203B41FA5}">
                          <a16:colId xmlns:a16="http://schemas.microsoft.com/office/drawing/2014/main" val="3544256919"/>
                        </a:ext>
                      </a:extLst>
                    </a:gridCol>
                  </a:tblGrid>
                  <a:tr h="370840">
                    <a:tc>
                      <a:txBody>
                        <a:bodyPr/>
                        <a:lstStyle/>
                        <a:p>
                          <a:pPr algn="ctr"/>
                          <a:endParaRPr lang="en-US" sz="1600" dirty="0"/>
                        </a:p>
                      </a:txBody>
                      <a:tcPr/>
                    </a:tc>
                    <a:tc>
                      <a:txBody>
                        <a:bodyPr/>
                        <a:lstStyle/>
                        <a:p>
                          <a:pPr algn="ctr"/>
                          <a:r>
                            <a:rPr lang="en-US" sz="1600" dirty="0"/>
                            <a:t>Men (M)</a:t>
                          </a:r>
                        </a:p>
                      </a:txBody>
                      <a:tcPr/>
                    </a:tc>
                    <a:tc>
                      <a:txBody>
                        <a:bodyPr/>
                        <a:lstStyle/>
                        <a:p>
                          <a:pPr algn="ctr"/>
                          <a:r>
                            <a:rPr lang="en-US" sz="1600" dirty="0"/>
                            <a:t>Women (W)</a:t>
                          </a:r>
                        </a:p>
                      </a:txBody>
                      <a:tcPr/>
                    </a:tc>
                    <a:tc>
                      <a:txBody>
                        <a:bodyPr/>
                        <a:lstStyle/>
                        <a:p>
                          <a:pPr algn="ctr"/>
                          <a:r>
                            <a:rPr lang="en-US" sz="1600" dirty="0"/>
                            <a:t>Total</a:t>
                          </a:r>
                        </a:p>
                      </a:txBody>
                      <a:tcPr/>
                    </a:tc>
                    <a:extLst>
                      <a:ext uri="{0D108BD9-81ED-4DB2-BD59-A6C34878D82A}">
                        <a16:rowId xmlns:a16="http://schemas.microsoft.com/office/drawing/2014/main" val="539594228"/>
                      </a:ext>
                    </a:extLst>
                  </a:tr>
                  <a:tr h="370840">
                    <a:tc>
                      <a:txBody>
                        <a:bodyPr/>
                        <a:lstStyle/>
                        <a:p>
                          <a:pPr algn="ctr"/>
                          <a:r>
                            <a:rPr lang="en-US" sz="1600" dirty="0"/>
                            <a:t>Promoted (A)</a:t>
                          </a:r>
                        </a:p>
                      </a:txBody>
                      <a:tcPr/>
                    </a:tc>
                    <a:tc>
                      <a:txBody>
                        <a:bodyPr/>
                        <a:lstStyle/>
                        <a:p>
                          <a:pPr algn="ctr"/>
                          <a:r>
                            <a:rPr lang="en-US" sz="1600" dirty="0"/>
                            <a:t>.24</a:t>
                          </a:r>
                        </a:p>
                      </a:txBody>
                      <a:tcPr/>
                    </a:tc>
                    <a:tc>
                      <a:txBody>
                        <a:bodyPr/>
                        <a:lstStyle/>
                        <a:p>
                          <a:pPr algn="ctr"/>
                          <a:r>
                            <a:rPr lang="en-US" sz="1600" dirty="0"/>
                            <a:t>.03</a:t>
                          </a:r>
                        </a:p>
                      </a:txBody>
                      <a:tcPr/>
                    </a:tc>
                    <a:tc>
                      <a:txBody>
                        <a:bodyPr/>
                        <a:lstStyle/>
                        <a:p>
                          <a:pPr algn="ctr"/>
                          <a:r>
                            <a:rPr lang="en-US" sz="1600" dirty="0"/>
                            <a:t>.27</a:t>
                          </a:r>
                        </a:p>
                      </a:txBody>
                      <a:tcPr/>
                    </a:tc>
                    <a:extLst>
                      <a:ext uri="{0D108BD9-81ED-4DB2-BD59-A6C34878D82A}">
                        <a16:rowId xmlns:a16="http://schemas.microsoft.com/office/drawing/2014/main" val="3919110139"/>
                      </a:ext>
                    </a:extLst>
                  </a:tr>
                  <a:tr h="370840">
                    <a:tc>
                      <a:txBody>
                        <a:bodyPr/>
                        <a:lstStyle/>
                        <a:p>
                          <a:endParaRPr lang="en-US"/>
                        </a:p>
                      </a:txBody>
                      <a:tcPr>
                        <a:blipFill>
                          <a:blip r:embed="rId2"/>
                          <a:stretch>
                            <a:fillRect l="-279" t="-204918" r="-195810" b="-109836"/>
                          </a:stretch>
                        </a:blipFill>
                      </a:tcPr>
                    </a:tc>
                    <a:tc>
                      <a:txBody>
                        <a:bodyPr/>
                        <a:lstStyle/>
                        <a:p>
                          <a:pPr algn="ctr"/>
                          <a:r>
                            <a:rPr lang="en-US" sz="1600" dirty="0"/>
                            <a:t>.56</a:t>
                          </a:r>
                        </a:p>
                      </a:txBody>
                      <a:tcPr/>
                    </a:tc>
                    <a:tc>
                      <a:txBody>
                        <a:bodyPr/>
                        <a:lstStyle/>
                        <a:p>
                          <a:pPr algn="ctr"/>
                          <a:r>
                            <a:rPr lang="en-US" sz="1600" dirty="0"/>
                            <a:t>.17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.73</a:t>
                          </a:r>
                        </a:p>
                      </a:txBody>
                      <a:tcPr/>
                    </a:tc>
                    <a:extLst>
                      <a:ext uri="{0D108BD9-81ED-4DB2-BD59-A6C34878D82A}">
                        <a16:rowId xmlns:a16="http://schemas.microsoft.com/office/drawing/2014/main" val="199532241"/>
                      </a:ext>
                    </a:extLst>
                  </a:tr>
                  <a:tr h="370840">
                    <a:tc>
                      <a:txBody>
                        <a:bodyPr/>
                        <a:lstStyle/>
                        <a:p>
                          <a:pPr algn="ctr"/>
                          <a:r>
                            <a:rPr lang="en-US" sz="1600" dirty="0"/>
                            <a:t>Total</a:t>
                          </a:r>
                        </a:p>
                      </a:txBody>
                      <a:tcPr/>
                    </a:tc>
                    <a:tc>
                      <a:txBody>
                        <a:bodyPr/>
                        <a:lstStyle/>
                        <a:p>
                          <a:pPr algn="ctr"/>
                          <a:r>
                            <a:rPr lang="en-US" sz="1600" dirty="0"/>
                            <a:t>.80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.20</a:t>
                          </a:r>
                        </a:p>
                      </a:txBody>
                      <a:tcPr/>
                    </a:tc>
                    <a:tc>
                      <a:txBody>
                        <a:bodyPr/>
                        <a:lstStyle/>
                        <a:p>
                          <a:pPr algn="ctr"/>
                          <a:r>
                            <a:rPr lang="en-US" sz="1600" dirty="0"/>
                            <a:t>1</a:t>
                          </a:r>
                        </a:p>
                      </a:txBody>
                      <a:tcPr/>
                    </a:tc>
                    <a:extLst>
                      <a:ext uri="{0D108BD9-81ED-4DB2-BD59-A6C34878D82A}">
                        <a16:rowId xmlns:a16="http://schemas.microsoft.com/office/drawing/2014/main" val="540801687"/>
                      </a:ext>
                    </a:extLst>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1251070147"/>
              </p:ext>
            </p:extLst>
          </p:nvPr>
        </p:nvGraphicFramePr>
        <p:xfrm>
          <a:off x="3161930" y="2541066"/>
          <a:ext cx="6427432" cy="1483360"/>
        </p:xfrm>
        <a:graphic>
          <a:graphicData uri="http://schemas.openxmlformats.org/drawingml/2006/table">
            <a:tbl>
              <a:tblPr firstRow="1" bandRow="1">
                <a:tableStyleId>{5C22544A-7EE6-4342-B048-85BDC9FD1C3A}</a:tableStyleId>
              </a:tblPr>
              <a:tblGrid>
                <a:gridCol w="1606858">
                  <a:extLst>
                    <a:ext uri="{9D8B030D-6E8A-4147-A177-3AD203B41FA5}">
                      <a16:colId xmlns:a16="http://schemas.microsoft.com/office/drawing/2014/main" xmlns="" val="3794515887"/>
                    </a:ext>
                  </a:extLst>
                </a:gridCol>
                <a:gridCol w="1606858">
                  <a:extLst>
                    <a:ext uri="{9D8B030D-6E8A-4147-A177-3AD203B41FA5}">
                      <a16:colId xmlns:a16="http://schemas.microsoft.com/office/drawing/2014/main" xmlns="" val="2778357633"/>
                    </a:ext>
                  </a:extLst>
                </a:gridCol>
                <a:gridCol w="1606858">
                  <a:extLst>
                    <a:ext uri="{9D8B030D-6E8A-4147-A177-3AD203B41FA5}">
                      <a16:colId xmlns:a16="http://schemas.microsoft.com/office/drawing/2014/main" xmlns="" val="3876427979"/>
                    </a:ext>
                  </a:extLst>
                </a:gridCol>
                <a:gridCol w="1606858">
                  <a:extLst>
                    <a:ext uri="{9D8B030D-6E8A-4147-A177-3AD203B41FA5}">
                      <a16:colId xmlns:a16="http://schemas.microsoft.com/office/drawing/2014/main" xmlns="" val="3544256919"/>
                    </a:ext>
                  </a:extLst>
                </a:gridCol>
              </a:tblGrid>
              <a:tr h="370840">
                <a:tc>
                  <a:txBody>
                    <a:bodyPr/>
                    <a:lstStyle/>
                    <a:p>
                      <a:pPr algn="ctr"/>
                      <a:endParaRPr lang="en-US" sz="1600" dirty="0"/>
                    </a:p>
                  </a:txBody>
                  <a:tcPr/>
                </a:tc>
                <a:tc>
                  <a:txBody>
                    <a:bodyPr/>
                    <a:lstStyle/>
                    <a:p>
                      <a:pPr algn="ctr"/>
                      <a:r>
                        <a:rPr lang="en-US" sz="1600" dirty="0"/>
                        <a:t>Men</a:t>
                      </a:r>
                    </a:p>
                  </a:txBody>
                  <a:tcPr/>
                </a:tc>
                <a:tc>
                  <a:txBody>
                    <a:bodyPr/>
                    <a:lstStyle/>
                    <a:p>
                      <a:pPr algn="ctr"/>
                      <a:r>
                        <a:rPr lang="en-US" sz="1600" dirty="0"/>
                        <a:t>Women</a:t>
                      </a:r>
                    </a:p>
                  </a:txBody>
                  <a:tcPr/>
                </a:tc>
                <a:tc>
                  <a:txBody>
                    <a:bodyPr/>
                    <a:lstStyle/>
                    <a:p>
                      <a:pPr algn="ctr"/>
                      <a:r>
                        <a:rPr lang="en-US" sz="1600" dirty="0"/>
                        <a:t>Total</a:t>
                      </a:r>
                    </a:p>
                  </a:txBody>
                  <a:tcPr/>
                </a:tc>
                <a:extLst>
                  <a:ext uri="{0D108BD9-81ED-4DB2-BD59-A6C34878D82A}">
                    <a16:rowId xmlns:a16="http://schemas.microsoft.com/office/drawing/2014/main" xmlns="" val="539594228"/>
                  </a:ext>
                </a:extLst>
              </a:tr>
              <a:tr h="370840">
                <a:tc>
                  <a:txBody>
                    <a:bodyPr/>
                    <a:lstStyle/>
                    <a:p>
                      <a:pPr algn="ctr"/>
                      <a:r>
                        <a:rPr lang="en-US" sz="1600" dirty="0"/>
                        <a:t>Promoted</a:t>
                      </a:r>
                    </a:p>
                  </a:txBody>
                  <a:tcPr/>
                </a:tc>
                <a:tc>
                  <a:txBody>
                    <a:bodyPr/>
                    <a:lstStyle/>
                    <a:p>
                      <a:pPr algn="ctr"/>
                      <a:r>
                        <a:rPr lang="en-US" sz="1600" dirty="0"/>
                        <a:t>288</a:t>
                      </a:r>
                    </a:p>
                  </a:txBody>
                  <a:tcPr/>
                </a:tc>
                <a:tc>
                  <a:txBody>
                    <a:bodyPr/>
                    <a:lstStyle/>
                    <a:p>
                      <a:pPr algn="ctr"/>
                      <a:r>
                        <a:rPr lang="en-US" sz="1600" dirty="0"/>
                        <a:t>36</a:t>
                      </a:r>
                    </a:p>
                  </a:txBody>
                  <a:tcPr/>
                </a:tc>
                <a:tc>
                  <a:txBody>
                    <a:bodyPr/>
                    <a:lstStyle/>
                    <a:p>
                      <a:pPr algn="ctr"/>
                      <a:r>
                        <a:rPr lang="en-US" sz="1600" dirty="0"/>
                        <a:t>324</a:t>
                      </a:r>
                    </a:p>
                  </a:txBody>
                  <a:tcPr/>
                </a:tc>
                <a:extLst>
                  <a:ext uri="{0D108BD9-81ED-4DB2-BD59-A6C34878D82A}">
                    <a16:rowId xmlns:a16="http://schemas.microsoft.com/office/drawing/2014/main" xmlns="" val="3919110139"/>
                  </a:ext>
                </a:extLst>
              </a:tr>
              <a:tr h="370840">
                <a:tc>
                  <a:txBody>
                    <a:bodyPr/>
                    <a:lstStyle/>
                    <a:p>
                      <a:pPr algn="ctr"/>
                      <a:r>
                        <a:rPr lang="en-US" sz="1600" dirty="0"/>
                        <a:t>Not Promoted</a:t>
                      </a:r>
                    </a:p>
                  </a:txBody>
                  <a:tcPr/>
                </a:tc>
                <a:tc>
                  <a:txBody>
                    <a:bodyPr/>
                    <a:lstStyle/>
                    <a:p>
                      <a:pPr algn="ctr"/>
                      <a:r>
                        <a:rPr lang="en-US" sz="1600" dirty="0"/>
                        <a:t>672</a:t>
                      </a:r>
                    </a:p>
                  </a:txBody>
                  <a:tcPr/>
                </a:tc>
                <a:tc>
                  <a:txBody>
                    <a:bodyPr/>
                    <a:lstStyle/>
                    <a:p>
                      <a:pPr algn="ctr"/>
                      <a:r>
                        <a:rPr lang="en-US" sz="1600" dirty="0"/>
                        <a:t>204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876</a:t>
                      </a:r>
                    </a:p>
                  </a:txBody>
                  <a:tcPr/>
                </a:tc>
                <a:extLst>
                  <a:ext uri="{0D108BD9-81ED-4DB2-BD59-A6C34878D82A}">
                    <a16:rowId xmlns:a16="http://schemas.microsoft.com/office/drawing/2014/main" xmlns="" val="199532241"/>
                  </a:ext>
                </a:extLst>
              </a:tr>
              <a:tr h="370840">
                <a:tc>
                  <a:txBody>
                    <a:bodyPr/>
                    <a:lstStyle/>
                    <a:p>
                      <a:pPr algn="ctr"/>
                      <a:r>
                        <a:rPr lang="en-US" sz="1600" dirty="0"/>
                        <a:t>Total</a:t>
                      </a:r>
                    </a:p>
                  </a:txBody>
                  <a:tcPr/>
                </a:tc>
                <a:tc>
                  <a:txBody>
                    <a:bodyPr/>
                    <a:lstStyle/>
                    <a:p>
                      <a:pPr algn="ctr"/>
                      <a:r>
                        <a:rPr lang="en-US" sz="1600" dirty="0"/>
                        <a:t>960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240</a:t>
                      </a:r>
                    </a:p>
                  </a:txBody>
                  <a:tcPr/>
                </a:tc>
                <a:tc>
                  <a:txBody>
                    <a:bodyPr/>
                    <a:lstStyle/>
                    <a:p>
                      <a:pPr algn="ctr"/>
                      <a:r>
                        <a:rPr lang="en-US" sz="1600" dirty="0"/>
                        <a:t>1200</a:t>
                      </a:r>
                    </a:p>
                  </a:txBody>
                  <a:tcPr/>
                </a:tc>
                <a:extLst>
                  <a:ext uri="{0D108BD9-81ED-4DB2-BD59-A6C34878D82A}">
                    <a16:rowId xmlns:a16="http://schemas.microsoft.com/office/drawing/2014/main" xmlns="" val="540801687"/>
                  </a:ext>
                </a:extLst>
              </a:tr>
            </a:tbl>
          </a:graphicData>
        </a:graphic>
      </p:graphicFrame>
      <p:sp>
        <p:nvSpPr>
          <p:cNvPr id="6" name="Slide Number Placeholder 5"/>
          <p:cNvSpPr>
            <a:spLocks noGrp="1"/>
          </p:cNvSpPr>
          <p:nvPr>
            <p:ph type="sldNum" sz="quarter" idx="12"/>
          </p:nvPr>
        </p:nvSpPr>
        <p:spPr/>
        <p:txBody>
          <a:bodyPr/>
          <a:lstStyle/>
          <a:p>
            <a:fld id="{C3C81080-FC39-4375-BCDA-0279136801D2}" type="slidenum">
              <a:rPr lang="en-US" smtClean="0"/>
              <a:t>12</a:t>
            </a:fld>
            <a:endParaRPr lang="en-US"/>
          </a:p>
        </p:txBody>
      </p:sp>
    </p:spTree>
    <p:extLst>
      <p:ext uri="{BB962C8B-B14F-4D97-AF65-F5344CB8AC3E}">
        <p14:creationId xmlns:p14="http://schemas.microsoft.com/office/powerpoint/2010/main" val="3893681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and Joint Probability Table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599"/>
                <a:ext cx="8915400" cy="4364855"/>
              </a:xfrm>
            </p:spPr>
            <p:txBody>
              <a:bodyPr>
                <a:normAutofit/>
              </a:bodyPr>
              <a:lstStyle/>
              <a:p>
                <a:r>
                  <a:rPr lang="en-US" dirty="0"/>
                  <a:t>What is the probability that a female office has been promoted?</a:t>
                </a:r>
              </a:p>
              <a:p>
                <a:pPr lvl="1">
                  <a:buFont typeface="Wingdings" panose="05000000000000000000" pitchFamily="2" charset="2"/>
                  <a:buChar char="q"/>
                </a:pPr>
                <a:r>
                  <a:rPr lang="en-US" dirty="0"/>
                  <a:t>Intuitive Approach: 36/240 = 0.15</a:t>
                </a:r>
              </a:p>
              <a:p>
                <a:pPr lvl="1">
                  <a:buFont typeface="Wingdings" panose="05000000000000000000" pitchFamily="2" charset="2"/>
                  <a:buChar char="q"/>
                </a:pPr>
                <a:r>
                  <a:rPr lang="en-US" dirty="0"/>
                  <a:t>Conditional Prob. Approach: P(A|W) = P(A</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W)/P(W) = .03/.2 = 0.15</a:t>
                </a:r>
              </a:p>
              <a:p>
                <a:r>
                  <a:rPr lang="en-US" dirty="0"/>
                  <a:t>Connection b/w the two approaches</a:t>
                </a:r>
              </a:p>
              <a:p>
                <a:pPr lvl="1">
                  <a:buFont typeface="Wingdings" panose="05000000000000000000" pitchFamily="2" charset="2"/>
                  <a:buChar char="q"/>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36</m:t>
                        </m:r>
                      </m:num>
                      <m:den>
                        <m:r>
                          <a:rPr lang="en-US" b="0" i="1" smtClean="0">
                            <a:latin typeface="Cambria Math" panose="02040503050406030204" pitchFamily="18" charset="0"/>
                          </a:rPr>
                          <m:t>240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36</m:t>
                            </m:r>
                          </m:num>
                          <m:den>
                            <m:r>
                              <a:rPr lang="en-US" b="0" i="1" smtClean="0">
                                <a:latin typeface="Cambria Math" panose="02040503050406030204" pitchFamily="18" charset="0"/>
                              </a:rPr>
                              <m:t>1200</m:t>
                            </m:r>
                          </m:den>
                        </m:f>
                      </m:num>
                      <m:den>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240</m:t>
                            </m:r>
                          </m:num>
                          <m:den>
                            <m:r>
                              <a:rPr lang="en-US" b="0" i="1" smtClean="0">
                                <a:latin typeface="Cambria Math" panose="02040503050406030204" pitchFamily="18" charset="0"/>
                              </a:rPr>
                              <m:t>1200</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endParaRPr lang="en-US" dirty="0"/>
              </a:p>
              <a:p>
                <a:pPr lvl="1">
                  <a:buFont typeface="Wingdings" panose="05000000000000000000" pitchFamily="2" charset="2"/>
                  <a:buChar char="q"/>
                </a:pPr>
                <a:r>
                  <a:rPr lang="en-US" dirty="0"/>
                  <a:t>Frequency vs. relative frequency (probability)</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599"/>
                <a:ext cx="8915400" cy="4364855"/>
              </a:xfrm>
              <a:blipFill>
                <a:blip r:embed="rId2"/>
                <a:stretch>
                  <a:fillRect l="-479" t="-69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13</a:t>
            </a:fld>
            <a:endParaRPr lang="en-US"/>
          </a:p>
        </p:txBody>
      </p:sp>
    </p:spTree>
    <p:extLst>
      <p:ext uri="{BB962C8B-B14F-4D97-AF65-F5344CB8AC3E}">
        <p14:creationId xmlns:p14="http://schemas.microsoft.com/office/powerpoint/2010/main" val="259678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Events and Multiplication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Independent events</a:t>
                </a:r>
              </a:p>
              <a:p>
                <a:pPr lvl="1">
                  <a:buFont typeface="Wingdings" panose="05000000000000000000" pitchFamily="2" charset="2"/>
                  <a:buChar char="q"/>
                </a:pPr>
                <a:r>
                  <a:rPr lang="en-US" dirty="0"/>
                  <a:t>Two events A and B are independent if P(A|B) = P(A) or P(B|A) = P(B).</a:t>
                </a:r>
              </a:p>
              <a:p>
                <a:r>
                  <a:rPr lang="en-US" dirty="0"/>
                  <a:t>Multiplication Law </a:t>
                </a:r>
              </a:p>
              <a:p>
                <a:pPr lvl="1">
                  <a:buFont typeface="Wingdings" panose="05000000000000000000" pitchFamily="2" charset="2"/>
                  <a:buChar char="q"/>
                </a:pP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or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a14:m>
                <a:endParaRPr lang="en-US" dirty="0"/>
              </a:p>
              <a:p>
                <a:r>
                  <a:rPr lang="en-US" dirty="0"/>
                  <a:t>Multiplication Law for independent events</a:t>
                </a:r>
              </a:p>
              <a:p>
                <a:pPr lvl="1">
                  <a:buFont typeface="Wingdings" panose="05000000000000000000" pitchFamily="2" charset="2"/>
                  <a:buChar char="q"/>
                </a:pP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14</a:t>
            </a:fld>
            <a:endParaRPr lang="en-US"/>
          </a:p>
        </p:txBody>
      </p:sp>
    </p:spTree>
    <p:extLst>
      <p:ext uri="{BB962C8B-B14F-4D97-AF65-F5344CB8AC3E}">
        <p14:creationId xmlns:p14="http://schemas.microsoft.com/office/powerpoint/2010/main" val="1332457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Prior probability: initial probability estimate for specific event of interest.</a:t>
                </a:r>
              </a:p>
              <a:p>
                <a:r>
                  <a:rPr lang="en-US" dirty="0"/>
                  <a:t> Posterior probability: revised or updated probability of the specific event of interest based on new information available.</a:t>
                </a:r>
              </a:p>
              <a:p>
                <a:r>
                  <a:rPr lang="en-US" dirty="0"/>
                  <a:t>Law of Total Probability (LOTP)</a:t>
                </a:r>
              </a:p>
              <a:p>
                <a:pPr lvl="1">
                  <a:buFont typeface="Wingdings" panose="05000000000000000000" pitchFamily="2" charset="2"/>
                  <a:buChar char="q"/>
                </a:pPr>
                <a:r>
                  <a:rPr lang="en-US" dirty="0"/>
                  <a:t>Let B</a:t>
                </a:r>
                <a:r>
                  <a:rPr lang="en-US" baseline="-25000" dirty="0"/>
                  <a:t>1</a:t>
                </a:r>
                <a:r>
                  <a:rPr lang="en-US" dirty="0"/>
                  <a:t>, B</a:t>
                </a:r>
                <a:r>
                  <a:rPr lang="en-US" baseline="-25000" dirty="0"/>
                  <a:t>2</a:t>
                </a:r>
                <a:r>
                  <a:rPr lang="en-US" dirty="0"/>
                  <a:t>, …, </a:t>
                </a:r>
                <a:r>
                  <a:rPr lang="en-US" dirty="0" err="1"/>
                  <a:t>B</a:t>
                </a:r>
                <a:r>
                  <a:rPr lang="en-US" baseline="-25000" dirty="0" err="1"/>
                  <a:t>n</a:t>
                </a:r>
                <a:r>
                  <a:rPr lang="en-US" dirty="0"/>
                  <a:t> be a partition of the sample space, i.e., they are mutually exclusive (or disjoint) and collectively exhaustive (their union is the entire sample space)</a:t>
                </a: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𝑛</m:t>
                            </m:r>
                          </m:sub>
                        </m:sSub>
                      </m:e>
                    </m:d>
                  </m:oMath>
                </a14:m>
                <a:endParaRPr lang="en-US" dirty="0"/>
              </a:p>
              <a:p>
                <a:pPr lvl="1">
                  <a:buFont typeface="Wingdings" panose="05000000000000000000" pitchFamily="2" charset="2"/>
                  <a:buChar char="q"/>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𝑛</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r="-8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15</a:t>
            </a:fld>
            <a:endParaRPr lang="en-US"/>
          </a:p>
        </p:txBody>
      </p:sp>
    </p:spTree>
    <p:extLst>
      <p:ext uri="{BB962C8B-B14F-4D97-AF65-F5344CB8AC3E}">
        <p14:creationId xmlns:p14="http://schemas.microsoft.com/office/powerpoint/2010/main" val="965904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Bayes’ Theorem or Bayes’ Rule</a:t>
                </a:r>
              </a:p>
              <a:p>
                <a:pPr lvl="1">
                  <a:buFont typeface="Wingdings" panose="05000000000000000000" pitchFamily="2" charset="2"/>
                  <a:buChar char="q"/>
                </a:pPr>
                <a:r>
                  <a:rPr lang="en-US" dirty="0"/>
                  <a:t>Let B</a:t>
                </a:r>
                <a:r>
                  <a:rPr lang="en-US" baseline="-25000" dirty="0"/>
                  <a:t>1</a:t>
                </a:r>
                <a:r>
                  <a:rPr lang="en-US" dirty="0"/>
                  <a:t>, B</a:t>
                </a:r>
                <a:r>
                  <a:rPr lang="en-US" baseline="-25000" dirty="0"/>
                  <a:t>2</a:t>
                </a:r>
                <a:r>
                  <a:rPr lang="en-US" dirty="0"/>
                  <a:t>, …, </a:t>
                </a:r>
                <a:r>
                  <a:rPr lang="en-US" dirty="0" err="1"/>
                  <a:t>B</a:t>
                </a:r>
                <a:r>
                  <a:rPr lang="en-US" baseline="-25000" dirty="0" err="1"/>
                  <a:t>n</a:t>
                </a:r>
                <a:r>
                  <a:rPr lang="en-US" dirty="0"/>
                  <a:t> be a partition of the sample space, i.e., they are mutually exclusive (or disjoint) and collectively exhaustive (their union is the entire sample space)</a:t>
                </a: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𝑛</m:t>
                                </m:r>
                              </m:sub>
                            </m:sSub>
                          </m:e>
                        </m:d>
                      </m:den>
                    </m:f>
                  </m:oMath>
                </a14:m>
                <a:endParaRPr lang="en-US" dirty="0"/>
              </a:p>
              <a:p>
                <a:pPr lvl="1">
                  <a:buFont typeface="Wingdings" panose="05000000000000000000" pitchFamily="2" charset="2"/>
                  <a:buChar char="q"/>
                </a:pPr>
                <a:r>
                  <a:rPr lang="en-US" dirty="0"/>
                  <a:t>Two-Event Case: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𝑐</m:t>
                                </m:r>
                              </m:sup>
                            </m:sSup>
                          </m:e>
                        </m:d>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e>
                        </m:d>
                      </m:den>
                    </m:f>
                  </m:oMath>
                </a14:m>
                <a:r>
                  <a:rPr lang="en-US" dirty="0"/>
                  <a:t> 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e>
                        </m:d>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e>
                        </m:d>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𝐵</m:t>
                                </m:r>
                              </m:e>
                              <m:sup>
                                <m:r>
                                  <a:rPr lang="en-US" i="1">
                                    <a:latin typeface="Cambria Math" panose="02040503050406030204" pitchFamily="18" charset="0"/>
                                    <a:ea typeface="Cambria Math" panose="02040503050406030204" pitchFamily="18" charset="0"/>
                                  </a:rPr>
                                  <m:t>𝑐</m:t>
                                </m:r>
                              </m:sup>
                            </m:sSup>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16</a:t>
            </a:fld>
            <a:endParaRPr lang="en-US"/>
          </a:p>
        </p:txBody>
      </p:sp>
    </p:spTree>
    <p:extLst>
      <p:ext uri="{BB962C8B-B14F-4D97-AF65-F5344CB8AC3E}">
        <p14:creationId xmlns:p14="http://schemas.microsoft.com/office/powerpoint/2010/main" val="4208796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Experiments</a:t>
            </a:r>
          </a:p>
        </p:txBody>
      </p:sp>
      <p:sp>
        <p:nvSpPr>
          <p:cNvPr id="3" name="Content Placeholder 2"/>
          <p:cNvSpPr>
            <a:spLocks noGrp="1"/>
          </p:cNvSpPr>
          <p:nvPr>
            <p:ph idx="1"/>
          </p:nvPr>
        </p:nvSpPr>
        <p:spPr>
          <a:xfrm>
            <a:off x="2589212" y="2133600"/>
            <a:ext cx="8915400" cy="3777622"/>
          </a:xfrm>
        </p:spPr>
        <p:txBody>
          <a:bodyPr>
            <a:normAutofit/>
          </a:bodyPr>
          <a:lstStyle/>
          <a:p>
            <a:r>
              <a:rPr lang="en-US" dirty="0"/>
              <a:t>Random Experiment</a:t>
            </a:r>
          </a:p>
          <a:p>
            <a:pPr lvl="1">
              <a:buFont typeface="Wingdings" panose="05000000000000000000" pitchFamily="2" charset="2"/>
              <a:buChar char="q"/>
            </a:pPr>
            <a:r>
              <a:rPr lang="en-US" dirty="0"/>
              <a:t>A process that generates well-defined experimental outcomes. On any single repetition or trial, the outcome that occurs is determined completely by chance.</a:t>
            </a:r>
          </a:p>
          <a:p>
            <a:r>
              <a:rPr lang="en-US" dirty="0"/>
              <a:t>Sample Space</a:t>
            </a:r>
          </a:p>
          <a:p>
            <a:pPr lvl="1">
              <a:buFont typeface="Wingdings" panose="05000000000000000000" pitchFamily="2" charset="2"/>
              <a:buChar char="q"/>
            </a:pPr>
            <a:r>
              <a:rPr lang="en-US" dirty="0"/>
              <a:t>The sample space for a random experiment is the set of all experimental outcomes.</a:t>
            </a:r>
          </a:p>
          <a:p>
            <a:pPr lvl="1">
              <a:buFont typeface="Wingdings" panose="05000000000000000000" pitchFamily="2" charset="2"/>
              <a:buChar char="q"/>
            </a:pPr>
            <a:r>
              <a:rPr lang="en-US" dirty="0"/>
              <a:t>All experimental outcomes are mutually exclusive and collectively exhaustive.</a:t>
            </a:r>
          </a:p>
          <a:p>
            <a:r>
              <a:rPr lang="en-US" dirty="0"/>
              <a:t>Example:</a:t>
            </a:r>
          </a:p>
          <a:p>
            <a:pPr lvl="1">
              <a:buFont typeface="Wingdings" panose="05000000000000000000" pitchFamily="2" charset="2"/>
              <a:buChar char="q"/>
            </a:pPr>
            <a:r>
              <a:rPr lang="en-US" dirty="0"/>
              <a:t>Random experiment: flip a coin</a:t>
            </a:r>
          </a:p>
          <a:p>
            <a:pPr lvl="1">
              <a:buFont typeface="Wingdings" panose="05000000000000000000" pitchFamily="2" charset="2"/>
              <a:buChar char="q"/>
            </a:pPr>
            <a:r>
              <a:rPr lang="en-US" dirty="0"/>
              <a:t>Sample space: S = {Head, Tail}</a:t>
            </a:r>
          </a:p>
          <a:p>
            <a:endParaRPr lang="en-US" dirty="0"/>
          </a:p>
          <a:p>
            <a:endParaRPr lang="en-US" dirty="0"/>
          </a:p>
        </p:txBody>
      </p:sp>
      <p:sp>
        <p:nvSpPr>
          <p:cNvPr id="4" name="Slide Number Placeholder 3"/>
          <p:cNvSpPr>
            <a:spLocks noGrp="1"/>
          </p:cNvSpPr>
          <p:nvPr>
            <p:ph type="sldNum" sz="quarter" idx="12"/>
          </p:nvPr>
        </p:nvSpPr>
        <p:spPr/>
        <p:txBody>
          <a:bodyPr/>
          <a:lstStyle/>
          <a:p>
            <a:fld id="{C3C81080-FC39-4375-BCDA-0279136801D2}" type="slidenum">
              <a:rPr lang="en-US" smtClean="0"/>
              <a:t>2</a:t>
            </a:fld>
            <a:endParaRPr lang="en-US"/>
          </a:p>
        </p:txBody>
      </p:sp>
    </p:spTree>
    <p:extLst>
      <p:ext uri="{BB962C8B-B14F-4D97-AF65-F5344CB8AC3E}">
        <p14:creationId xmlns:p14="http://schemas.microsoft.com/office/powerpoint/2010/main" val="3171636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Multiplication rule for multi-step experiment</a:t>
                </a:r>
              </a:p>
              <a:p>
                <a:pPr lvl="1">
                  <a:buFont typeface="Wingdings" panose="05000000000000000000" pitchFamily="2" charset="2"/>
                  <a:buChar char="q"/>
                </a:pPr>
                <a:r>
                  <a:rPr lang="en-US" dirty="0"/>
                  <a:t>If an experiment consists of a sequence of k steps with n</a:t>
                </a:r>
                <a:r>
                  <a:rPr lang="en-US" baseline="-25000" dirty="0"/>
                  <a:t>1</a:t>
                </a:r>
                <a:r>
                  <a:rPr lang="en-US" dirty="0"/>
                  <a:t> possible outcomes in step 1, n</a:t>
                </a:r>
                <a:r>
                  <a:rPr lang="en-US" baseline="-25000" dirty="0"/>
                  <a:t>2</a:t>
                </a:r>
                <a:r>
                  <a:rPr lang="en-US" dirty="0"/>
                  <a:t> possible outcomes in step 2, and so on, then the total number of experimental outcomes (size of sample space) is given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𝑘</m:t>
                        </m:r>
                      </m:sub>
                    </m:sSub>
                  </m:oMath>
                </a14:m>
                <a:r>
                  <a:rPr lang="en-US" dirty="0"/>
                  <a:t>.</a:t>
                </a:r>
              </a:p>
              <a:p>
                <a:r>
                  <a:rPr lang="en-US" dirty="0"/>
                  <a:t>Sampling Methods</a:t>
                </a:r>
              </a:p>
              <a:p>
                <a:pPr lvl="1">
                  <a:buFont typeface="Wingdings" panose="05000000000000000000" pitchFamily="2" charset="2"/>
                  <a:buChar char="q"/>
                </a:pPr>
                <a:r>
                  <a:rPr lang="en-US" dirty="0"/>
                  <a:t>How many distinguishable samples of size k can be chosen from a population of size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524839434"/>
                  </p:ext>
                </p:extLst>
              </p:nvPr>
            </p:nvGraphicFramePr>
            <p:xfrm>
              <a:off x="2982912" y="4412779"/>
              <a:ext cx="8127999" cy="156902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1553727860"/>
                        </a:ext>
                      </a:extLst>
                    </a:gridCol>
                    <a:gridCol w="2709333">
                      <a:extLst>
                        <a:ext uri="{9D8B030D-6E8A-4147-A177-3AD203B41FA5}">
                          <a16:colId xmlns:a16="http://schemas.microsoft.com/office/drawing/2014/main" xmlns="" val="1182398429"/>
                        </a:ext>
                      </a:extLst>
                    </a:gridCol>
                    <a:gridCol w="2709333">
                      <a:extLst>
                        <a:ext uri="{9D8B030D-6E8A-4147-A177-3AD203B41FA5}">
                          <a16:colId xmlns:a16="http://schemas.microsoft.com/office/drawing/2014/main" xmlns="" val="3254232072"/>
                        </a:ext>
                      </a:extLst>
                    </a:gridCol>
                  </a:tblGrid>
                  <a:tr h="370840">
                    <a:tc>
                      <a:txBody>
                        <a:bodyPr/>
                        <a:lstStyle/>
                        <a:p>
                          <a:endParaRPr lang="en-US" dirty="0"/>
                        </a:p>
                      </a:txBody>
                      <a:tcPr/>
                    </a:tc>
                    <a:tc>
                      <a:txBody>
                        <a:bodyPr/>
                        <a:lstStyle/>
                        <a:p>
                          <a:r>
                            <a:rPr lang="en-US" dirty="0"/>
                            <a:t>Ordered Sampling</a:t>
                          </a:r>
                        </a:p>
                      </a:txBody>
                      <a:tcPr/>
                    </a:tc>
                    <a:tc>
                      <a:txBody>
                        <a:bodyPr/>
                        <a:lstStyle/>
                        <a:p>
                          <a:r>
                            <a:rPr lang="en-US" dirty="0"/>
                            <a:t>Unordered Sampling</a:t>
                          </a:r>
                        </a:p>
                      </a:txBody>
                      <a:tcPr/>
                    </a:tc>
                    <a:extLst>
                      <a:ext uri="{0D108BD9-81ED-4DB2-BD59-A6C34878D82A}">
                        <a16:rowId xmlns:a16="http://schemas.microsoft.com/office/drawing/2014/main" xmlns="" val="2205512462"/>
                      </a:ext>
                    </a:extLst>
                  </a:tr>
                  <a:tr h="370840">
                    <a:tc>
                      <a:txBody>
                        <a:bodyPr/>
                        <a:lstStyle/>
                        <a:p>
                          <a:r>
                            <a:rPr lang="en-US" dirty="0"/>
                            <a:t>With replacement</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e>
                                      </m:mr>
                                      <m:mr>
                                        <m:e>
                                          <m:r>
                                            <a:rPr lang="en-US" b="0" i="1" smtClean="0">
                                              <a:latin typeface="Cambria Math" panose="02040503050406030204" pitchFamily="18" charset="0"/>
                                            </a:rPr>
                                            <m:t>𝑘</m:t>
                                          </m:r>
                                          <m:r>
                                            <a:rPr lang="en-US" b="0" i="1" smtClean="0">
                                              <a:latin typeface="Cambria Math" panose="02040503050406030204" pitchFamily="18" charset="0"/>
                                            </a:rPr>
                                            <m:t>−1</m:t>
                                          </m:r>
                                        </m:e>
                                      </m:mr>
                                    </m:m>
                                  </m:e>
                                </m:d>
                              </m:oMath>
                            </m:oMathPara>
                          </a14:m>
                          <a:endParaRPr lang="en-US" dirty="0"/>
                        </a:p>
                      </a:txBody>
                      <a:tcPr/>
                    </a:tc>
                    <a:extLst>
                      <a:ext uri="{0D108BD9-81ED-4DB2-BD59-A6C34878D82A}">
                        <a16:rowId xmlns:a16="http://schemas.microsoft.com/office/drawing/2014/main" xmlns="" val="1460775054"/>
                      </a:ext>
                    </a:extLst>
                  </a:tr>
                  <a:tr h="370840">
                    <a:tc>
                      <a:txBody>
                        <a:bodyPr/>
                        <a:lstStyle/>
                        <a:p>
                          <a:r>
                            <a:rPr lang="en-US" dirty="0"/>
                            <a:t>Without replacement</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m:oMathPara>
                          </a14:m>
                          <a:endParaRPr lang="en-US" dirty="0"/>
                        </a:p>
                      </a:txBody>
                      <a:tcPr/>
                    </a:tc>
                    <a:extLst>
                      <a:ext uri="{0D108BD9-81ED-4DB2-BD59-A6C34878D82A}">
                        <a16:rowId xmlns:a16="http://schemas.microsoft.com/office/drawing/2014/main" xmlns="" val="685144341"/>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524839434"/>
                  </p:ext>
                </p:extLst>
              </p:nvPr>
            </p:nvGraphicFramePr>
            <p:xfrm>
              <a:off x="2982912" y="4412779"/>
              <a:ext cx="8127999" cy="156902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xmlns:a14="http://schemas.microsoft.com/office/drawing/2010/main" val="1553727860"/>
                        </a:ext>
                      </a:extLst>
                    </a:gridCol>
                    <a:gridCol w="2709333">
                      <a:extLst>
                        <a:ext uri="{9D8B030D-6E8A-4147-A177-3AD203B41FA5}">
                          <a16:colId xmlns:a16="http://schemas.microsoft.com/office/drawing/2014/main" xmlns="" xmlns:a14="http://schemas.microsoft.com/office/drawing/2010/main" val="1182398429"/>
                        </a:ext>
                      </a:extLst>
                    </a:gridCol>
                    <a:gridCol w="2709333">
                      <a:extLst>
                        <a:ext uri="{9D8B030D-6E8A-4147-A177-3AD203B41FA5}">
                          <a16:colId xmlns:a16="http://schemas.microsoft.com/office/drawing/2014/main" xmlns="" xmlns:a14="http://schemas.microsoft.com/office/drawing/2010/main" val="3254232072"/>
                        </a:ext>
                      </a:extLst>
                    </a:gridCol>
                  </a:tblGrid>
                  <a:tr h="370840">
                    <a:tc>
                      <a:txBody>
                        <a:bodyPr/>
                        <a:lstStyle/>
                        <a:p>
                          <a:endParaRPr lang="en-US" dirty="0"/>
                        </a:p>
                      </a:txBody>
                      <a:tcPr/>
                    </a:tc>
                    <a:tc>
                      <a:txBody>
                        <a:bodyPr/>
                        <a:lstStyle/>
                        <a:p>
                          <a:r>
                            <a:rPr lang="en-US" dirty="0"/>
                            <a:t>Ordered Sampling</a:t>
                          </a:r>
                        </a:p>
                      </a:txBody>
                      <a:tcPr/>
                    </a:tc>
                    <a:tc>
                      <a:txBody>
                        <a:bodyPr/>
                        <a:lstStyle/>
                        <a:p>
                          <a:r>
                            <a:rPr lang="en-US" dirty="0"/>
                            <a:t>Unordered Sampling</a:t>
                          </a:r>
                        </a:p>
                      </a:txBody>
                      <a:tcPr/>
                    </a:tc>
                    <a:extLst>
                      <a:ext uri="{0D108BD9-81ED-4DB2-BD59-A6C34878D82A}">
                        <a16:rowId xmlns:a16="http://schemas.microsoft.com/office/drawing/2014/main" xmlns="" xmlns:a14="http://schemas.microsoft.com/office/drawing/2010/main" val="2205512462"/>
                      </a:ext>
                    </a:extLst>
                  </a:tr>
                  <a:tr h="554355">
                    <a:tc>
                      <a:txBody>
                        <a:bodyPr/>
                        <a:lstStyle/>
                        <a:p>
                          <a:r>
                            <a:rPr lang="en-US" dirty="0"/>
                            <a:t>With replacement</a:t>
                          </a:r>
                        </a:p>
                      </a:txBody>
                      <a:tcPr/>
                    </a:tc>
                    <a:tc>
                      <a:txBody>
                        <a:bodyPr/>
                        <a:lstStyle/>
                        <a:p>
                          <a:endParaRPr lang="en-US"/>
                        </a:p>
                      </a:txBody>
                      <a:tcPr>
                        <a:blipFill rotWithShape="0">
                          <a:blip r:embed="rId3"/>
                          <a:stretch>
                            <a:fillRect l="-100450" t="-71739" r="-101126" b="-117391"/>
                          </a:stretch>
                        </a:blipFill>
                      </a:tcPr>
                    </a:tc>
                    <a:tc>
                      <a:txBody>
                        <a:bodyPr/>
                        <a:lstStyle/>
                        <a:p>
                          <a:endParaRPr lang="en-US"/>
                        </a:p>
                      </a:txBody>
                      <a:tcPr>
                        <a:blipFill rotWithShape="0">
                          <a:blip r:embed="rId3"/>
                          <a:stretch>
                            <a:fillRect l="-200000" t="-71739" r="-899" b="-117391"/>
                          </a:stretch>
                        </a:blipFill>
                      </a:tcPr>
                    </a:tc>
                    <a:extLst>
                      <a:ext uri="{0D108BD9-81ED-4DB2-BD59-A6C34878D82A}">
                        <a16:rowId xmlns:a16="http://schemas.microsoft.com/office/drawing/2014/main" xmlns="" xmlns:a14="http://schemas.microsoft.com/office/drawing/2010/main" val="1460775054"/>
                      </a:ext>
                    </a:extLst>
                  </a:tr>
                  <a:tr h="643827">
                    <a:tc>
                      <a:txBody>
                        <a:bodyPr/>
                        <a:lstStyle/>
                        <a:p>
                          <a:r>
                            <a:rPr lang="en-US" dirty="0"/>
                            <a:t>Without replacement</a:t>
                          </a:r>
                        </a:p>
                      </a:txBody>
                      <a:tcPr/>
                    </a:tc>
                    <a:tc>
                      <a:txBody>
                        <a:bodyPr/>
                        <a:lstStyle/>
                        <a:p>
                          <a:endParaRPr lang="en-US"/>
                        </a:p>
                      </a:txBody>
                      <a:tcPr>
                        <a:blipFill rotWithShape="0">
                          <a:blip r:embed="rId3"/>
                          <a:stretch>
                            <a:fillRect l="-100450" t="-149057" r="-101126" b="-1887"/>
                          </a:stretch>
                        </a:blipFill>
                      </a:tcPr>
                    </a:tc>
                    <a:tc>
                      <a:txBody>
                        <a:bodyPr/>
                        <a:lstStyle/>
                        <a:p>
                          <a:endParaRPr lang="en-US"/>
                        </a:p>
                      </a:txBody>
                      <a:tcPr>
                        <a:blipFill rotWithShape="0">
                          <a:blip r:embed="rId3"/>
                          <a:stretch>
                            <a:fillRect l="-200000" t="-149057" r="-899" b="-1887"/>
                          </a:stretch>
                        </a:blipFill>
                      </a:tcPr>
                    </a:tc>
                    <a:extLst>
                      <a:ext uri="{0D108BD9-81ED-4DB2-BD59-A6C34878D82A}">
                        <a16:rowId xmlns:a16="http://schemas.microsoft.com/office/drawing/2014/main" xmlns="" xmlns:a14="http://schemas.microsoft.com/office/drawing/2010/main" val="685144341"/>
                      </a:ext>
                    </a:extLst>
                  </a:tr>
                </a:tbl>
              </a:graphicData>
            </a:graphic>
          </p:graphicFrame>
        </mc:Fallback>
      </mc:AlternateContent>
      <p:sp>
        <p:nvSpPr>
          <p:cNvPr id="5" name="Slide Number Placeholder 4"/>
          <p:cNvSpPr>
            <a:spLocks noGrp="1"/>
          </p:cNvSpPr>
          <p:nvPr>
            <p:ph type="sldNum" sz="quarter" idx="12"/>
          </p:nvPr>
        </p:nvSpPr>
        <p:spPr/>
        <p:txBody>
          <a:bodyPr/>
          <a:lstStyle/>
          <a:p>
            <a:fld id="{C3C81080-FC39-4375-BCDA-0279136801D2}" type="slidenum">
              <a:rPr lang="en-US" smtClean="0"/>
              <a:t>3</a:t>
            </a:fld>
            <a:endParaRPr lang="en-US"/>
          </a:p>
        </p:txBody>
      </p:sp>
    </p:spTree>
    <p:extLst>
      <p:ext uri="{BB962C8B-B14F-4D97-AF65-F5344CB8AC3E}">
        <p14:creationId xmlns:p14="http://schemas.microsoft.com/office/powerpoint/2010/main" val="2195721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Examples</a:t>
            </a:r>
          </a:p>
        </p:txBody>
      </p:sp>
      <p:sp>
        <p:nvSpPr>
          <p:cNvPr id="3" name="Content Placeholder 2"/>
          <p:cNvSpPr>
            <a:spLocks noGrp="1"/>
          </p:cNvSpPr>
          <p:nvPr>
            <p:ph idx="1"/>
          </p:nvPr>
        </p:nvSpPr>
        <p:spPr/>
        <p:txBody>
          <a:bodyPr/>
          <a:lstStyle/>
          <a:p>
            <a:r>
              <a:rPr lang="en-US" dirty="0"/>
              <a:t>Ordered Sampling with Replacement</a:t>
            </a:r>
          </a:p>
          <a:p>
            <a:pPr lvl="1">
              <a:buFont typeface="Wingdings" panose="05000000000000000000" pitchFamily="2" charset="2"/>
              <a:buChar char="q"/>
            </a:pPr>
            <a:r>
              <a:rPr lang="en-US" dirty="0"/>
              <a:t>You are taking a multiple-choice quiz that has 5 questions. Each question has four answer choices, with one correct answer per question. If you select one of these four choices for each question and leave nothing blank, in how many ways can you answer these five questions in the quiz?</a:t>
            </a:r>
          </a:p>
          <a:p>
            <a:r>
              <a:rPr lang="en-US" dirty="0"/>
              <a:t>Ordered Sampling without Replacement (Permutation)</a:t>
            </a:r>
          </a:p>
          <a:p>
            <a:pPr lvl="1">
              <a:buFont typeface="Wingdings" panose="05000000000000000000" pitchFamily="2" charset="2"/>
              <a:buChar char="q"/>
            </a:pPr>
            <a:r>
              <a:rPr lang="en-US" dirty="0"/>
              <a:t>In how many ways can the letters of the word ‘PYTHON’ be arranged?</a:t>
            </a:r>
          </a:p>
          <a:p>
            <a:pPr lvl="1">
              <a:buFont typeface="Wingdings" panose="05000000000000000000" pitchFamily="2" charset="2"/>
              <a:buChar char="q"/>
            </a:pPr>
            <a:r>
              <a:rPr lang="en-US" dirty="0"/>
              <a:t>In how many ways can the letters of the word ‘DATA’ be arranged? (Distinguishable Permutation)</a:t>
            </a:r>
          </a:p>
          <a:p>
            <a:pPr lvl="1">
              <a:buFont typeface="Wingdings" panose="05000000000000000000" pitchFamily="2" charset="2"/>
              <a:buChar char="q"/>
            </a:pPr>
            <a:r>
              <a:rPr lang="en-US" dirty="0"/>
              <a:t>A ship’s captain sends signals by arranging 4 red, 3 green, and 2 blue flags on a vertical pole. How many different signals could the captain possibly send?</a:t>
            </a:r>
          </a:p>
          <a:p>
            <a:pPr marL="457200" lvl="1" indent="0">
              <a:buNone/>
            </a:pPr>
            <a:endParaRPr lang="en-US" dirty="0"/>
          </a:p>
        </p:txBody>
      </p:sp>
      <p:sp>
        <p:nvSpPr>
          <p:cNvPr id="4" name="Slide Number Placeholder 3"/>
          <p:cNvSpPr>
            <a:spLocks noGrp="1"/>
          </p:cNvSpPr>
          <p:nvPr>
            <p:ph type="sldNum" sz="quarter" idx="12"/>
          </p:nvPr>
        </p:nvSpPr>
        <p:spPr/>
        <p:txBody>
          <a:bodyPr/>
          <a:lstStyle/>
          <a:p>
            <a:fld id="{C3C81080-FC39-4375-BCDA-0279136801D2}" type="slidenum">
              <a:rPr lang="en-US" smtClean="0"/>
              <a:t>4</a:t>
            </a:fld>
            <a:endParaRPr lang="en-US"/>
          </a:p>
        </p:txBody>
      </p:sp>
    </p:spTree>
    <p:extLst>
      <p:ext uri="{BB962C8B-B14F-4D97-AF65-F5344CB8AC3E}">
        <p14:creationId xmlns:p14="http://schemas.microsoft.com/office/powerpoint/2010/main" val="131967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Examples</a:t>
            </a:r>
          </a:p>
        </p:txBody>
      </p:sp>
      <p:sp>
        <p:nvSpPr>
          <p:cNvPr id="3" name="Content Placeholder 2"/>
          <p:cNvSpPr>
            <a:spLocks noGrp="1"/>
          </p:cNvSpPr>
          <p:nvPr>
            <p:ph idx="1"/>
          </p:nvPr>
        </p:nvSpPr>
        <p:spPr/>
        <p:txBody>
          <a:bodyPr/>
          <a:lstStyle/>
          <a:p>
            <a:r>
              <a:rPr lang="en-US" dirty="0"/>
              <a:t>Unordered Sampling without Replacement (Combination)</a:t>
            </a:r>
          </a:p>
          <a:p>
            <a:pPr lvl="1">
              <a:buFont typeface="Wingdings" panose="05000000000000000000" pitchFamily="2" charset="2"/>
              <a:buChar char="q"/>
            </a:pPr>
            <a:r>
              <a:rPr lang="en-US" dirty="0"/>
              <a:t>A quality inspector randomly selects two </a:t>
            </a:r>
            <a:r>
              <a:rPr lang="en-US" dirty="0" smtClean="0"/>
              <a:t>out of </a:t>
            </a:r>
            <a:r>
              <a:rPr lang="en-US" dirty="0"/>
              <a:t>five parts to test for defects. How many combinations of two parts can be selected?</a:t>
            </a:r>
          </a:p>
          <a:p>
            <a:r>
              <a:rPr lang="en-US" dirty="0"/>
              <a:t>Unordered Sampling with Replacement</a:t>
            </a:r>
          </a:p>
          <a:p>
            <a:pPr lvl="1">
              <a:buFont typeface="Wingdings" panose="05000000000000000000" pitchFamily="2" charset="2"/>
              <a:buChar char="q"/>
            </a:pPr>
            <a:r>
              <a:rPr lang="en-US" dirty="0"/>
              <a:t>12 passengers get on a shuttle at the airport, which stops at </a:t>
            </a:r>
            <a:r>
              <a:rPr lang="en-US" dirty="0" smtClean="0"/>
              <a:t>4 </a:t>
            </a:r>
            <a:r>
              <a:rPr lang="en-US" dirty="0"/>
              <a:t>hotels. Each passenger gets off the shuttle at his or her hotel. The driver records how many passengers leave the shuttle at each hotel. How many possibilities exist?</a:t>
            </a:r>
          </a:p>
          <a:p>
            <a:pPr marL="457200" lvl="1" indent="0">
              <a:buNone/>
            </a:pPr>
            <a:endParaRPr lang="en-US" dirty="0"/>
          </a:p>
        </p:txBody>
      </p:sp>
      <p:sp>
        <p:nvSpPr>
          <p:cNvPr id="4" name="Slide Number Placeholder 3"/>
          <p:cNvSpPr>
            <a:spLocks noGrp="1"/>
          </p:cNvSpPr>
          <p:nvPr>
            <p:ph type="sldNum" sz="quarter" idx="12"/>
          </p:nvPr>
        </p:nvSpPr>
        <p:spPr/>
        <p:txBody>
          <a:bodyPr/>
          <a:lstStyle/>
          <a:p>
            <a:fld id="{C3C81080-FC39-4375-BCDA-0279136801D2}" type="slidenum">
              <a:rPr lang="en-US" smtClean="0"/>
              <a:t>5</a:t>
            </a:fld>
            <a:endParaRPr lang="en-US"/>
          </a:p>
        </p:txBody>
      </p:sp>
    </p:spTree>
    <p:extLst>
      <p:ext uri="{BB962C8B-B14F-4D97-AF65-F5344CB8AC3E}">
        <p14:creationId xmlns:p14="http://schemas.microsoft.com/office/powerpoint/2010/main" val="4154656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Combination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Binomial coefficient in binomial formula</a:t>
                </a:r>
              </a:p>
              <a:p>
                <a:pPr lvl="1">
                  <a:buFont typeface="Wingdings" panose="05000000000000000000" pitchFamily="2" charset="2"/>
                  <a:buChar char="q"/>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𝑛</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e>
                    </m:nary>
                  </m:oMath>
                </a14:m>
                <a:endParaRPr lang="en-US" dirty="0"/>
              </a:p>
              <a:p>
                <a:r>
                  <a:rPr lang="en-US" dirty="0"/>
                  <a:t>Pascal’s rule: the recursion relation</a:t>
                </a:r>
              </a:p>
              <a:p>
                <a:pPr lvl="1">
                  <a:buFont typeface="Wingdings" panose="05000000000000000000" pitchFamily="2" charset="2"/>
                  <a:buChar char="q"/>
                </a:pP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𝑘</m:t>
                              </m:r>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r>
                                <a:rPr lang="en-US" b="0" i="1" smtClean="0">
                                  <a:latin typeface="Cambria Math" panose="02040503050406030204" pitchFamily="18" charset="0"/>
                                </a:rPr>
                                <m:t>−1</m:t>
                              </m:r>
                            </m:e>
                          </m:mr>
                          <m:mr>
                            <m:e>
                              <m:r>
                                <a:rPr lang="en-US" i="1">
                                  <a:latin typeface="Cambria Math" panose="02040503050406030204" pitchFamily="18" charset="0"/>
                                </a:rPr>
                                <m:t>𝑘</m:t>
                              </m:r>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r>
                                <a:rPr lang="en-US" b="0" i="1" smtClean="0">
                                  <a:latin typeface="Cambria Math" panose="02040503050406030204" pitchFamily="18" charset="0"/>
                                </a:rPr>
                                <m:t>−1</m:t>
                              </m:r>
                            </m:e>
                          </m:mr>
                          <m:mr>
                            <m:e>
                              <m:r>
                                <a:rPr lang="en-US" i="1">
                                  <a:latin typeface="Cambria Math" panose="02040503050406030204" pitchFamily="18" charset="0"/>
                                </a:rPr>
                                <m:t>𝑘</m:t>
                              </m:r>
                              <m:r>
                                <a:rPr lang="en-US" b="0" i="1" smtClean="0">
                                  <a:latin typeface="Cambria Math" panose="02040503050406030204" pitchFamily="18" charset="0"/>
                                </a:rPr>
                                <m:t>−1</m:t>
                              </m:r>
                            </m:e>
                          </m:mr>
                        </m:m>
                      </m:e>
                    </m:d>
                  </m:oMath>
                </a14:m>
                <a:endParaRPr lang="en-US" dirty="0"/>
              </a:p>
              <a:p>
                <a:pPr lvl="1">
                  <a:buFont typeface="Wingdings" panose="05000000000000000000" pitchFamily="2" charset="2"/>
                  <a:buChar char="q"/>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𝑛</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𝑛</m:t>
                        </m:r>
                        <m:r>
                          <a:rPr lang="en-US" b="0" i="1" smtClean="0">
                            <a:latin typeface="Cambria Math" panose="02040503050406030204" pitchFamily="18" charset="0"/>
                          </a:rPr>
                          <m:t>−1</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6</a:t>
            </a:fld>
            <a:endParaRPr lang="en-US"/>
          </a:p>
        </p:txBody>
      </p:sp>
    </p:spTree>
    <p:extLst>
      <p:ext uri="{BB962C8B-B14F-4D97-AF65-F5344CB8AC3E}">
        <p14:creationId xmlns:p14="http://schemas.microsoft.com/office/powerpoint/2010/main" val="21890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p>
        </p:txBody>
      </p:sp>
      <p:sp>
        <p:nvSpPr>
          <p:cNvPr id="3" name="Content Placeholder 2"/>
          <p:cNvSpPr>
            <a:spLocks noGrp="1"/>
          </p:cNvSpPr>
          <p:nvPr>
            <p:ph idx="1"/>
          </p:nvPr>
        </p:nvSpPr>
        <p:spPr/>
        <p:txBody>
          <a:bodyPr/>
          <a:lstStyle/>
          <a:p>
            <a:r>
              <a:rPr lang="en-US" dirty="0"/>
              <a:t>Assigning Probabilities</a:t>
            </a:r>
          </a:p>
          <a:p>
            <a:pPr marL="742950" lvl="2" indent="-342900">
              <a:buFont typeface="Wingdings" panose="05000000000000000000" pitchFamily="2" charset="2"/>
              <a:buChar char="q"/>
            </a:pPr>
            <a:r>
              <a:rPr lang="en-US" dirty="0"/>
              <a:t>Basic requirements for assignment probabilities</a:t>
            </a:r>
          </a:p>
          <a:p>
            <a:pPr marL="1200150" lvl="3" indent="-342900">
              <a:buFont typeface="Wingdings" panose="05000000000000000000" pitchFamily="2" charset="2"/>
              <a:buChar char="Ø"/>
            </a:pPr>
            <a:r>
              <a:rPr lang="en-US" dirty="0"/>
              <a:t>Probability of any experimental outcome must be between 0 and 1.</a:t>
            </a:r>
          </a:p>
          <a:p>
            <a:pPr marL="1200150" lvl="3" indent="-342900">
              <a:buFont typeface="Wingdings" panose="05000000000000000000" pitchFamily="2" charset="2"/>
              <a:buChar char="Ø"/>
            </a:pPr>
            <a:r>
              <a:rPr lang="en-US" dirty="0"/>
              <a:t>The sum of the probabilities of all experimental outcomes must equal 1.</a:t>
            </a:r>
          </a:p>
          <a:p>
            <a:pPr marL="742950" lvl="2" indent="-342900">
              <a:buFont typeface="Wingdings" panose="05000000000000000000" pitchFamily="2" charset="2"/>
              <a:buChar char="q"/>
            </a:pPr>
            <a:r>
              <a:rPr lang="en-US" dirty="0"/>
              <a:t>Classic method: Naïve definition of probability for experiments with equally likely outcomes</a:t>
            </a:r>
          </a:p>
          <a:p>
            <a:pPr marL="742950" lvl="2" indent="-342900">
              <a:buFont typeface="Wingdings" panose="05000000000000000000" pitchFamily="2" charset="2"/>
              <a:buChar char="q"/>
            </a:pPr>
            <a:r>
              <a:rPr lang="en-US" dirty="0"/>
              <a:t>Relative frequency method</a:t>
            </a:r>
          </a:p>
          <a:p>
            <a:pPr marL="742950" lvl="2" indent="-342900">
              <a:buFont typeface="Wingdings" panose="05000000000000000000" pitchFamily="2" charset="2"/>
              <a:buChar char="q"/>
            </a:pPr>
            <a:r>
              <a:rPr lang="en-US" dirty="0"/>
              <a:t>Subjective method: Assign probabilities on the basis of judgment.</a:t>
            </a:r>
          </a:p>
          <a:p>
            <a:endParaRPr lang="en-US" dirty="0"/>
          </a:p>
          <a:p>
            <a:endParaRPr lang="en-US" dirty="0"/>
          </a:p>
        </p:txBody>
      </p:sp>
      <p:sp>
        <p:nvSpPr>
          <p:cNvPr id="4" name="Slide Number Placeholder 3"/>
          <p:cNvSpPr>
            <a:spLocks noGrp="1"/>
          </p:cNvSpPr>
          <p:nvPr>
            <p:ph type="sldNum" sz="quarter" idx="12"/>
          </p:nvPr>
        </p:nvSpPr>
        <p:spPr/>
        <p:txBody>
          <a:bodyPr/>
          <a:lstStyle/>
          <a:p>
            <a:fld id="{C3C81080-FC39-4375-BCDA-0279136801D2}" type="slidenum">
              <a:rPr lang="en-US" smtClean="0"/>
              <a:t>7</a:t>
            </a:fld>
            <a:endParaRPr lang="en-US"/>
          </a:p>
        </p:txBody>
      </p:sp>
    </p:spTree>
    <p:extLst>
      <p:ext uri="{BB962C8B-B14F-4D97-AF65-F5344CB8AC3E}">
        <p14:creationId xmlns:p14="http://schemas.microsoft.com/office/powerpoint/2010/main" val="31516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Their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Event</a:t>
                </a:r>
              </a:p>
              <a:p>
                <a:pPr lvl="1">
                  <a:buFont typeface="Wingdings" panose="05000000000000000000" pitchFamily="2" charset="2"/>
                  <a:buChar char="q"/>
                </a:pPr>
                <a:r>
                  <a:rPr lang="en-US" dirty="0"/>
                  <a:t>a collection of sample points or experimental outcomes.</a:t>
                </a:r>
              </a:p>
              <a:p>
                <a:r>
                  <a:rPr lang="en-US" dirty="0"/>
                  <a:t>Probability of an event</a:t>
                </a:r>
              </a:p>
              <a:p>
                <a:pPr lvl="1">
                  <a:buFont typeface="Wingdings" panose="05000000000000000000" pitchFamily="2" charset="2"/>
                  <a:buChar char="q"/>
                </a:pPr>
                <a:r>
                  <a:rPr lang="en-US" dirty="0"/>
                  <a:t>Sum of the probabilities of the sample points or experimental outcomes in the event.</a:t>
                </a:r>
              </a:p>
              <a:p>
                <a:r>
                  <a:rPr lang="en-US" dirty="0"/>
                  <a:t>Complement of an event</a:t>
                </a:r>
              </a:p>
              <a:p>
                <a:pPr lvl="1">
                  <a:buFont typeface="Wingdings" panose="05000000000000000000" pitchFamily="2" charset="2"/>
                  <a:buChar char="q"/>
                </a:pPr>
                <a:r>
                  <a:rPr lang="en-US" dirty="0"/>
                  <a:t>Complement of event A is the event that consists of all sample points or experimental outcomes that are not in </a:t>
                </a:r>
                <a:r>
                  <a:rPr lang="en-US" dirty="0" smtClean="0"/>
                  <a:t>A.</a:t>
                </a:r>
                <a:endParaRPr lang="en-US" dirty="0"/>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r>
                      <a:rPr lang="en-US" b="0" i="1" smtClean="0">
                        <a:latin typeface="Cambria Math" panose="02040503050406030204" pitchFamily="18" charset="0"/>
                      </a:rPr>
                      <m:t>=1</m:t>
                    </m:r>
                  </m:oMath>
                </a14:m>
                <a:r>
                  <a:rPr lang="en-US" dirty="0"/>
                  <a:t> or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e>
                    </m:d>
                    <m:r>
                      <a:rPr lang="en-US" i="1">
                        <a:latin typeface="Cambria Math" panose="02040503050406030204" pitchFamily="18" charset="0"/>
                      </a:rPr>
                      <m:t>=1</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8</a:t>
            </a:fld>
            <a:endParaRPr lang="en-US"/>
          </a:p>
        </p:txBody>
      </p:sp>
    </p:spTree>
    <p:extLst>
      <p:ext uri="{BB962C8B-B14F-4D97-AF65-F5344CB8AC3E}">
        <p14:creationId xmlns:p14="http://schemas.microsoft.com/office/powerpoint/2010/main" val="3977744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Their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904999"/>
                <a:ext cx="8915400" cy="4353757"/>
              </a:xfrm>
            </p:spPr>
            <p:txBody>
              <a:bodyPr>
                <a:normAutofit/>
              </a:bodyPr>
              <a:lstStyle/>
              <a:p>
                <a:r>
                  <a:rPr lang="en-US" dirty="0"/>
                  <a:t>Union of two events A and B: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a:p>
                <a:pPr lvl="1">
                  <a:buFont typeface="Wingdings" panose="05000000000000000000" pitchFamily="2" charset="2"/>
                  <a:buChar char="q"/>
                </a:pPr>
                <a:r>
                  <a:rPr lang="en-US" dirty="0"/>
                  <a:t>The event that contains all sample points or experimental outcomes that belong to A or B or both.</a:t>
                </a:r>
              </a:p>
              <a:p>
                <a:r>
                  <a:rPr lang="en-US" dirty="0"/>
                  <a:t>Intersection of two events A and B: </a:t>
                </a:r>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endParaRPr lang="en-US" dirty="0"/>
              </a:p>
              <a:p>
                <a:pPr lvl="1">
                  <a:buFont typeface="Wingdings" panose="05000000000000000000" pitchFamily="2" charset="2"/>
                  <a:buChar char="q"/>
                </a:pPr>
                <a:r>
                  <a:rPr lang="en-US" dirty="0"/>
                  <a:t>The event that contains all sample points or experimental outcomes that belong to both A and B.</a:t>
                </a:r>
              </a:p>
              <a:p>
                <a:r>
                  <a:rPr lang="en-US" dirty="0"/>
                  <a:t>Addition Law</a:t>
                </a: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904999"/>
                <a:ext cx="8915400" cy="4353757"/>
              </a:xfrm>
              <a:blipFill rotWithShape="0">
                <a:blip r:embed="rId2"/>
                <a:stretch>
                  <a:fillRect l="-479" t="-6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3C81080-FC39-4375-BCDA-0279136801D2}" type="slidenum">
              <a:rPr lang="en-US" smtClean="0"/>
              <a:t>9</a:t>
            </a:fld>
            <a:endParaRPr lang="en-US"/>
          </a:p>
        </p:txBody>
      </p:sp>
    </p:spTree>
    <p:extLst>
      <p:ext uri="{BB962C8B-B14F-4D97-AF65-F5344CB8AC3E}">
        <p14:creationId xmlns:p14="http://schemas.microsoft.com/office/powerpoint/2010/main" val="2981352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3438</TotalTime>
  <Words>951</Words>
  <Application>Microsoft Office PowerPoint</Application>
  <PresentationFormat>Widescreen</PresentationFormat>
  <Paragraphs>186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Century Gothic</vt:lpstr>
      <vt:lpstr>Wingdings</vt:lpstr>
      <vt:lpstr>Wingdings 3</vt:lpstr>
      <vt:lpstr>Wisp</vt:lpstr>
      <vt:lpstr>Introduction to Probability</vt:lpstr>
      <vt:lpstr>Random Experiments</vt:lpstr>
      <vt:lpstr>Counting Rules</vt:lpstr>
      <vt:lpstr>Counting Rules Examples</vt:lpstr>
      <vt:lpstr>Counting Rules Examples</vt:lpstr>
      <vt:lpstr>More on Combination</vt:lpstr>
      <vt:lpstr>Assigning Probabilities</vt:lpstr>
      <vt:lpstr>Events and Their Probabilities</vt:lpstr>
      <vt:lpstr>Events and Their Probabilities</vt:lpstr>
      <vt:lpstr>Events and Their Probabilities</vt:lpstr>
      <vt:lpstr>Conditional Probability and Joint Probability Table</vt:lpstr>
      <vt:lpstr>Conditional Probability and Joint Probability Table Example</vt:lpstr>
      <vt:lpstr>Conditional Probability and Joint Probability Table Example</vt:lpstr>
      <vt:lpstr>Independent Events and Multiplication Law</vt:lpstr>
      <vt:lpstr>Bayes’ Theorem</vt:lpstr>
      <vt:lpstr>Bayes’ Theorem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Chongqi Wu</dc:creator>
  <cp:lastModifiedBy>Chongqi Wu</cp:lastModifiedBy>
  <cp:revision>57</cp:revision>
  <dcterms:created xsi:type="dcterms:W3CDTF">2016-08-23T23:20:57Z</dcterms:created>
  <dcterms:modified xsi:type="dcterms:W3CDTF">2017-04-06T21:46:53Z</dcterms:modified>
</cp:coreProperties>
</file>