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286" r:id="rId3"/>
    <p:sldId id="266" r:id="rId4"/>
    <p:sldId id="259" r:id="rId5"/>
    <p:sldId id="295" r:id="rId6"/>
    <p:sldId id="262" r:id="rId7"/>
    <p:sldId id="299" r:id="rId8"/>
    <p:sldId id="264" r:id="rId9"/>
    <p:sldId id="275" r:id="rId10"/>
    <p:sldId id="303" r:id="rId11"/>
    <p:sldId id="307" r:id="rId12"/>
    <p:sldId id="309" r:id="rId13"/>
    <p:sldId id="310" r:id="rId14"/>
    <p:sldId id="327" r:id="rId15"/>
    <p:sldId id="311" r:id="rId16"/>
    <p:sldId id="313" r:id="rId17"/>
    <p:sldId id="314" r:id="rId18"/>
    <p:sldId id="328" r:id="rId19"/>
    <p:sldId id="329" r:id="rId20"/>
    <p:sldId id="330" r:id="rId21"/>
    <p:sldId id="315" r:id="rId22"/>
    <p:sldId id="317" r:id="rId23"/>
    <p:sldId id="335" r:id="rId24"/>
    <p:sldId id="319" r:id="rId25"/>
    <p:sldId id="320" r:id="rId26"/>
    <p:sldId id="321" r:id="rId27"/>
    <p:sldId id="322" r:id="rId28"/>
    <p:sldId id="323" r:id="rId29"/>
    <p:sldId id="331" r:id="rId30"/>
    <p:sldId id="332" r:id="rId31"/>
    <p:sldId id="334" r:id="rId32"/>
    <p:sldId id="333" r:id="rId33"/>
  </p:sldIdLst>
  <p:sldSz cx="9144000" cy="6858000" type="screen4x3"/>
  <p:notesSz cx="7077075" cy="9051925"/>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22" autoAdjust="0"/>
    <p:restoredTop sz="94291" autoAdjust="0"/>
  </p:normalViewPr>
  <p:slideViewPr>
    <p:cSldViewPr>
      <p:cViewPr varScale="1">
        <p:scale>
          <a:sx n="62" d="100"/>
          <a:sy n="62" d="100"/>
        </p:scale>
        <p:origin x="28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6540"/>
    </p:cViewPr>
  </p:sorterViewPr>
  <p:notesViewPr>
    <p:cSldViewPr>
      <p:cViewPr varScale="1">
        <p:scale>
          <a:sx n="43" d="100"/>
          <a:sy n="43" d="100"/>
        </p:scale>
        <p:origin x="-1522" y="-67"/>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846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71805" y="3287609"/>
            <a:ext cx="6054831" cy="5083851"/>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284288" y="685800"/>
            <a:ext cx="4508500" cy="3381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334718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284288" y="685800"/>
            <a:ext cx="4508500" cy="3381375"/>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27"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2</a:t>
            </a:r>
          </a:p>
        </p:txBody>
      </p:sp>
      <p:sp>
        <p:nvSpPr>
          <p:cNvPr id="26628"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29"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0"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6631"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2</a:t>
            </a:r>
          </a:p>
        </p:txBody>
      </p:sp>
      <p:sp>
        <p:nvSpPr>
          <p:cNvPr id="26632"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6633"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6634" name="Rectangle 10"/>
          <p:cNvSpPr>
            <a:spLocks noGrp="1" noChangeArrowheads="1"/>
          </p:cNvSpPr>
          <p:nvPr>
            <p:ph type="body" idx="1"/>
          </p:nvPr>
        </p:nvSpPr>
        <p:spPr>
          <a:noFill/>
          <a:ln/>
        </p:spPr>
        <p:txBody>
          <a:bodyPr/>
          <a:lstStyle/>
          <a:p>
            <a:pPr eaLnBrk="1" hangingPunct="1"/>
            <a:endParaRPr lang="en-US" dirty="0"/>
          </a:p>
        </p:txBody>
      </p:sp>
      <p:sp>
        <p:nvSpPr>
          <p:cNvPr id="26635" name="Rectangle 11"/>
          <p:cNvSpPr>
            <a:spLocks noGrp="1" noRot="1" noChangeAspect="1" noChangeArrowheads="1" noTextEdit="1"/>
          </p:cNvSpPr>
          <p:nvPr>
            <p:ph type="sldImg"/>
          </p:nvPr>
        </p:nvSpPr>
        <p:spPr>
          <a:xfrm>
            <a:off x="1284288" y="685800"/>
            <a:ext cx="4508500" cy="3381375"/>
          </a:xfrm>
          <a:ln cap="flat"/>
        </p:spPr>
      </p:sp>
    </p:spTree>
    <p:extLst>
      <p:ext uri="{BB962C8B-B14F-4D97-AF65-F5344CB8AC3E}">
        <p14:creationId xmlns:p14="http://schemas.microsoft.com/office/powerpoint/2010/main" val="219988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bwMode="auto">
          <a:xfrm>
            <a:off x="1284288" y="685800"/>
            <a:ext cx="4508500" cy="3381375"/>
          </a:xfrm>
          <a:prstGeom prst="rect">
            <a:avLst/>
          </a:prstGeom>
          <a:solidFill>
            <a:srgbClr val="FFFFFF"/>
          </a:solidFill>
          <a:ln>
            <a:solidFill>
              <a:srgbClr val="000000"/>
            </a:solidFill>
            <a:miter lim="800000"/>
            <a:headEnd/>
            <a:tailEnd/>
          </a:ln>
        </p:spPr>
      </p:sp>
      <p:sp>
        <p:nvSpPr>
          <p:cNvPr id="202755" name="Rectangle 3"/>
          <p:cNvSpPr>
            <a:spLocks noGrp="1" noChangeArrowheads="1"/>
          </p:cNvSpPr>
          <p:nvPr>
            <p:ph type="body" idx="1"/>
          </p:nvPr>
        </p:nvSpPr>
        <p:spPr bwMode="auto">
          <a:xfrm>
            <a:off x="471805" y="3287609"/>
            <a:ext cx="6054831" cy="5083851"/>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2257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688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685800" y="76200"/>
            <a:ext cx="77724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152400" y="2875002"/>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 Introduction to Optimization Modeling</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2971800" y="37338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Optimization Step</a:t>
            </a:r>
          </a:p>
        </p:txBody>
      </p:sp>
      <p:sp>
        <p:nvSpPr>
          <p:cNvPr id="3" name="Content Placeholder 2"/>
          <p:cNvSpPr>
            <a:spLocks noGrp="1"/>
          </p:cNvSpPr>
          <p:nvPr>
            <p:ph idx="1"/>
          </p:nvPr>
        </p:nvSpPr>
        <p:spPr>
          <a:xfrm>
            <a:off x="152400" y="1524000"/>
            <a:ext cx="8839200" cy="5105400"/>
          </a:xfrm>
        </p:spPr>
        <p:txBody>
          <a:bodyPr/>
          <a:lstStyle/>
          <a:p>
            <a:r>
              <a:rPr lang="en-US" dirty="0"/>
              <a:t>To </a:t>
            </a:r>
            <a:r>
              <a:rPr lang="en-US" b="1" i="1" dirty="0"/>
              <a:t>optimize </a:t>
            </a:r>
            <a:r>
              <a:rPr lang="en-US" dirty="0"/>
              <a:t>means that you must systematically choose the values of the decision variables that make the objective as large (for maximization) or small (for minimization) as possible and cause all of the constraints to be satisfied</a:t>
            </a:r>
          </a:p>
          <a:p>
            <a:r>
              <a:rPr lang="en-US" dirty="0"/>
              <a:t>Any set of values of the decision variables that satisfies all of the constraints is called a </a:t>
            </a:r>
            <a:r>
              <a:rPr lang="en-US" b="1" i="1" dirty="0">
                <a:solidFill>
                  <a:srgbClr val="FF0000"/>
                </a:solidFill>
                <a:effectLst>
                  <a:outerShdw blurRad="38100" dist="38100" dir="2700000" algn="tl">
                    <a:srgbClr val="000000">
                      <a:alpha val="43137"/>
                    </a:srgbClr>
                  </a:outerShdw>
                </a:effectLst>
              </a:rPr>
              <a:t>feasible solution</a:t>
            </a:r>
            <a:r>
              <a:rPr lang="en-US" dirty="0"/>
              <a:t> </a:t>
            </a:r>
          </a:p>
          <a:p>
            <a:pPr lvl="1"/>
            <a:r>
              <a:rPr lang="en-US" sz="2400" dirty="0"/>
              <a:t>The set of all feasible solutions is called the </a:t>
            </a:r>
            <a:r>
              <a:rPr lang="en-US" sz="2400" b="1" i="1" dirty="0">
                <a:solidFill>
                  <a:srgbClr val="FF0000"/>
                </a:solidFill>
                <a:effectLst>
                  <a:outerShdw blurRad="38100" dist="38100" dir="2700000" algn="tl">
                    <a:srgbClr val="000000">
                      <a:alpha val="43137"/>
                    </a:srgbClr>
                  </a:outerShdw>
                </a:effectLst>
              </a:rPr>
              <a:t>feasible region</a:t>
            </a:r>
            <a:endParaRPr lang="en-US" sz="2400" dirty="0"/>
          </a:p>
          <a:p>
            <a:r>
              <a:rPr lang="en-US" sz="2600" dirty="0"/>
              <a:t>In contrast, an </a:t>
            </a:r>
            <a:r>
              <a:rPr lang="en-US" sz="2600" i="1" dirty="0">
                <a:solidFill>
                  <a:srgbClr val="FF0000"/>
                </a:solidFill>
                <a:effectLst>
                  <a:outerShdw blurRad="38100" dist="38100" dir="2700000" algn="tl">
                    <a:srgbClr val="000000">
                      <a:alpha val="43137"/>
                    </a:srgbClr>
                  </a:outerShdw>
                </a:effectLst>
              </a:rPr>
              <a:t>infeasible solution </a:t>
            </a:r>
            <a:r>
              <a:rPr lang="en-US" sz="2600" dirty="0"/>
              <a:t>is a solution that violates at least one constraint</a:t>
            </a:r>
          </a:p>
          <a:p>
            <a:pPr lvl="1"/>
            <a:r>
              <a:rPr lang="en-US" sz="2400" dirty="0"/>
              <a:t>Infeasible solutions are disallowed</a:t>
            </a:r>
            <a:endParaRPr lang="en-US" dirty="0"/>
          </a:p>
          <a:p>
            <a:pPr marL="0" indent="0">
              <a:buNone/>
            </a:pPr>
            <a:endParaRPr lang="en-US" dirty="0"/>
          </a:p>
        </p:txBody>
      </p:sp>
    </p:spTree>
    <p:extLst>
      <p:ext uri="{BB962C8B-B14F-4D97-AF65-F5344CB8AC3E}">
        <p14:creationId xmlns:p14="http://schemas.microsoft.com/office/powerpoint/2010/main" val="324235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Graphical Solution for LP</a:t>
            </a:r>
          </a:p>
        </p:txBody>
      </p:sp>
      <p:sp>
        <p:nvSpPr>
          <p:cNvPr id="229379" name="Rectangle 3"/>
          <p:cNvSpPr>
            <a:spLocks noGrp="1" noChangeArrowheads="1"/>
          </p:cNvSpPr>
          <p:nvPr>
            <p:ph type="body" idx="1"/>
          </p:nvPr>
        </p:nvSpPr>
        <p:spPr>
          <a:xfrm>
            <a:off x="152400" y="1524000"/>
            <a:ext cx="8610600" cy="4800600"/>
          </a:xfrm>
        </p:spPr>
        <p:txBody>
          <a:bodyPr/>
          <a:lstStyle/>
          <a:p>
            <a:pPr>
              <a:lnSpc>
                <a:spcPct val="90000"/>
              </a:lnSpc>
            </a:pPr>
            <a:r>
              <a:rPr lang="en-US" altLang="en-US" i="1" dirty="0">
                <a:solidFill>
                  <a:schemeClr val="accent1"/>
                </a:solidFill>
                <a:effectLst>
                  <a:outerShdw blurRad="38100" dist="38100" dir="2700000" algn="tl">
                    <a:srgbClr val="C0C0C0"/>
                  </a:outerShdw>
                </a:effectLst>
                <a:cs typeface="Times New Roman" panose="02020603050405020304" pitchFamily="18" charset="0"/>
              </a:rPr>
              <a:t>Graphical linear programming</a:t>
            </a:r>
            <a:r>
              <a:rPr lang="en-US" altLang="en-US" dirty="0">
                <a:cs typeface="Times New Roman" panose="02020603050405020304" pitchFamily="18" charset="0"/>
              </a:rPr>
              <a:t> is a relatively simple method for determining the optimal solution to LP models</a:t>
            </a:r>
          </a:p>
          <a:p>
            <a:pPr>
              <a:lnSpc>
                <a:spcPct val="90000"/>
              </a:lnSpc>
            </a:pPr>
            <a:r>
              <a:rPr lang="en-US" altLang="en-US" dirty="0">
                <a:cs typeface="Times New Roman" panose="02020603050405020304" pitchFamily="18" charset="0"/>
              </a:rPr>
              <a:t>This method can be used only for the LP models that involve </a:t>
            </a:r>
            <a:r>
              <a:rPr lang="en-US" altLang="en-US" i="1" dirty="0">
                <a:solidFill>
                  <a:schemeClr val="accent1"/>
                </a:solidFill>
                <a:effectLst>
                  <a:outerShdw blurRad="38100" dist="38100" dir="2700000" algn="tl">
                    <a:srgbClr val="C0C0C0"/>
                  </a:outerShdw>
                </a:effectLst>
                <a:cs typeface="Times New Roman" panose="02020603050405020304" pitchFamily="18" charset="0"/>
              </a:rPr>
              <a:t>two decision variables</a:t>
            </a:r>
            <a:endParaRPr lang="en-US" altLang="en-US" dirty="0">
              <a:cs typeface="Times New Roman" panose="02020603050405020304" pitchFamily="18" charset="0"/>
            </a:endParaRPr>
          </a:p>
          <a:p>
            <a:pPr>
              <a:lnSpc>
                <a:spcPct val="90000"/>
              </a:lnSpc>
            </a:pPr>
            <a:r>
              <a:rPr lang="en-US" altLang="en-US" dirty="0">
                <a:cs typeface="Times New Roman" panose="02020603050405020304" pitchFamily="18" charset="0"/>
              </a:rPr>
              <a:t>The graphical approach to LP provides a </a:t>
            </a:r>
            <a:r>
              <a:rPr lang="en-US" altLang="en-US" i="1" dirty="0">
                <a:cs typeface="Times New Roman" panose="02020603050405020304" pitchFamily="18" charset="0"/>
              </a:rPr>
              <a:t>visual portrayal</a:t>
            </a:r>
            <a:r>
              <a:rPr lang="en-US" altLang="en-US" dirty="0">
                <a:cs typeface="Times New Roman" panose="02020603050405020304" pitchFamily="18" charset="0"/>
              </a:rPr>
              <a:t> of many important concepts that are used for the analytical solution of the LP models using the </a:t>
            </a:r>
            <a:r>
              <a:rPr lang="en-US" altLang="en-US" i="1" dirty="0">
                <a:cs typeface="Times New Roman" panose="02020603050405020304" pitchFamily="18" charset="0"/>
              </a:rPr>
              <a:t>simplex method </a:t>
            </a:r>
          </a:p>
          <a:p>
            <a:pPr>
              <a:lnSpc>
                <a:spcPct val="90000"/>
              </a:lnSpc>
            </a:pPr>
            <a:r>
              <a:rPr lang="en-US" altLang="en-US" i="1" dirty="0">
                <a:solidFill>
                  <a:schemeClr val="accent1"/>
                </a:solidFill>
                <a:effectLst>
                  <a:outerShdw blurRad="38100" dist="38100" dir="2700000" algn="tl">
                    <a:srgbClr val="C0C0C0"/>
                  </a:outerShdw>
                </a:effectLst>
                <a:cs typeface="Times New Roman" panose="02020603050405020304" pitchFamily="18" charset="0"/>
              </a:rPr>
              <a:t>Corner point</a:t>
            </a:r>
          </a:p>
          <a:p>
            <a:pPr lvl="1">
              <a:lnSpc>
                <a:spcPct val="90000"/>
              </a:lnSpc>
            </a:pPr>
            <a:r>
              <a:rPr lang="en-US" altLang="en-US" dirty="0">
                <a:cs typeface="Times New Roman" panose="02020603050405020304" pitchFamily="18" charset="0"/>
              </a:rPr>
              <a:t>of the feasible region is a point of intersection of two or more constraints</a:t>
            </a:r>
          </a:p>
          <a:p>
            <a:pPr>
              <a:lnSpc>
                <a:spcPct val="90000"/>
              </a:lnSpc>
            </a:pPr>
            <a:r>
              <a:rPr lang="en-US" altLang="en-US" i="1" dirty="0">
                <a:solidFill>
                  <a:schemeClr val="accent1"/>
                </a:solidFill>
                <a:effectLst>
                  <a:outerShdw blurRad="38100" dist="38100" dir="2700000" algn="tl">
                    <a:srgbClr val="C0C0C0"/>
                  </a:outerShdw>
                </a:effectLst>
                <a:cs typeface="Times New Roman" panose="02020603050405020304" pitchFamily="18" charset="0"/>
              </a:rPr>
              <a:t>The Corner Point Theorem</a:t>
            </a:r>
          </a:p>
          <a:p>
            <a:pPr lvl="1">
              <a:lnSpc>
                <a:spcPct val="90000"/>
              </a:lnSpc>
            </a:pPr>
            <a:r>
              <a:rPr lang="en-US" altLang="en-US" dirty="0">
                <a:cs typeface="Times New Roman" panose="02020603050405020304" pitchFamily="18" charset="0"/>
              </a:rPr>
              <a:t>States that for an LP model that has an optimal solution, this solution will occur at a corner point</a:t>
            </a:r>
          </a:p>
          <a:p>
            <a:pPr algn="just">
              <a:lnSpc>
                <a:spcPct val="90000"/>
              </a:lnSpc>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104717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Graphical Solution to LP Models – Corner Point Approach</a:t>
            </a:r>
          </a:p>
        </p:txBody>
      </p:sp>
      <p:sp>
        <p:nvSpPr>
          <p:cNvPr id="231427" name="Rectangle 3"/>
          <p:cNvSpPr>
            <a:spLocks noGrp="1" noChangeArrowheads="1"/>
          </p:cNvSpPr>
          <p:nvPr>
            <p:ph type="body" idx="1"/>
          </p:nvPr>
        </p:nvSpPr>
        <p:spPr/>
        <p:txBody>
          <a:bodyPr/>
          <a:lstStyle/>
          <a:p>
            <a:pPr algn="just">
              <a:lnSpc>
                <a:spcPct val="90000"/>
              </a:lnSpc>
            </a:pPr>
            <a:r>
              <a:rPr lang="en-US" altLang="en-US" i="1" dirty="0">
                <a:solidFill>
                  <a:srgbClr val="FF0000"/>
                </a:solidFill>
                <a:effectLst>
                  <a:outerShdw blurRad="38100" dist="38100" dir="2700000" algn="tl">
                    <a:srgbClr val="000000">
                      <a:alpha val="43137"/>
                    </a:srgbClr>
                  </a:outerShdw>
                </a:effectLst>
                <a:cs typeface="Times New Roman" panose="02020603050405020304" pitchFamily="18" charset="0"/>
              </a:rPr>
              <a:t>Corner point approach</a:t>
            </a:r>
          </a:p>
          <a:p>
            <a:pPr lvl="1">
              <a:lnSpc>
                <a:spcPct val="90000"/>
              </a:lnSpc>
            </a:pPr>
            <a:r>
              <a:rPr lang="en-US" altLang="en-US" sz="2400" dirty="0">
                <a:cs typeface="Times New Roman" panose="02020603050405020304" pitchFamily="18" charset="0"/>
              </a:rPr>
              <a:t>Determine all corner points in the feasible solution region -</a:t>
            </a:r>
            <a:r>
              <a:rPr lang="en-US" altLang="en-US" sz="2400" i="1" dirty="0">
                <a:solidFill>
                  <a:schemeClr val="accent1"/>
                </a:solidFill>
                <a:effectLst>
                  <a:outerShdw blurRad="38100" dist="38100" dir="2700000" algn="tl">
                    <a:srgbClr val="C0C0C0"/>
                  </a:outerShdw>
                </a:effectLst>
                <a:cs typeface="Times New Roman" panose="02020603050405020304" pitchFamily="18" charset="0"/>
              </a:rPr>
              <a:t>basic feasible solutions</a:t>
            </a:r>
          </a:p>
          <a:p>
            <a:pPr lvl="1">
              <a:lnSpc>
                <a:spcPct val="90000"/>
              </a:lnSpc>
            </a:pPr>
            <a:r>
              <a:rPr lang="en-US" altLang="en-US" sz="2400" dirty="0">
                <a:cs typeface="Times New Roman" panose="02020603050405020304" pitchFamily="18" charset="0"/>
              </a:rPr>
              <a:t>Calculate the value of the objective function in each corner point </a:t>
            </a:r>
          </a:p>
          <a:p>
            <a:pPr lvl="1">
              <a:lnSpc>
                <a:spcPct val="90000"/>
              </a:lnSpc>
            </a:pPr>
            <a:r>
              <a:rPr lang="en-US" altLang="en-US" sz="2400" dirty="0">
                <a:cs typeface="Times New Roman" panose="02020603050405020304" pitchFamily="18" charset="0"/>
              </a:rPr>
              <a:t>Identify the optimal solution which is a corner point that optimizes the value of objective function</a:t>
            </a:r>
          </a:p>
          <a:p>
            <a:pPr marL="0" indent="0">
              <a:lnSpc>
                <a:spcPct val="90000"/>
              </a:lnSpc>
              <a:buNone/>
            </a:pPr>
            <a:endParaRPr lang="en-US" altLang="en-US" dirty="0"/>
          </a:p>
        </p:txBody>
      </p:sp>
    </p:spTree>
    <p:extLst>
      <p:ext uri="{BB962C8B-B14F-4D97-AF65-F5344CB8AC3E}">
        <p14:creationId xmlns:p14="http://schemas.microsoft.com/office/powerpoint/2010/main" val="340085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Method of LP </a:t>
            </a:r>
          </a:p>
        </p:txBody>
      </p:sp>
      <p:sp>
        <p:nvSpPr>
          <p:cNvPr id="3" name="Content Placeholder 2"/>
          <p:cNvSpPr>
            <a:spLocks noGrp="1"/>
          </p:cNvSpPr>
          <p:nvPr>
            <p:ph idx="1"/>
          </p:nvPr>
        </p:nvSpPr>
        <p:spPr>
          <a:xfrm>
            <a:off x="179387" y="1447800"/>
            <a:ext cx="8785225" cy="5105400"/>
          </a:xfrm>
        </p:spPr>
        <p:txBody>
          <a:bodyPr/>
          <a:lstStyle/>
          <a:p>
            <a:r>
              <a:rPr lang="en-US" dirty="0"/>
              <a:t>One algorithm for searching through the feasible region is called </a:t>
            </a:r>
            <a:r>
              <a:rPr lang="en-US" i="1" dirty="0">
                <a:solidFill>
                  <a:srgbClr val="FF0000"/>
                </a:solidFill>
                <a:effectLst>
                  <a:outerShdw blurRad="38100" dist="38100" dir="2700000" algn="tl">
                    <a:srgbClr val="000000">
                      <a:alpha val="43137"/>
                    </a:srgbClr>
                  </a:outerShdw>
                </a:effectLst>
              </a:rPr>
              <a:t>the simplex method</a:t>
            </a:r>
            <a:r>
              <a:rPr lang="en-US" dirty="0"/>
              <a:t>, programmed into </a:t>
            </a:r>
            <a:r>
              <a:rPr lang="en-US" i="1" dirty="0"/>
              <a:t>Excel’s Solver add-in</a:t>
            </a:r>
            <a:endParaRPr lang="en-US" altLang="en-US" i="1" dirty="0">
              <a:solidFill>
                <a:schemeClr val="accent1"/>
              </a:solidFill>
              <a:effectLst>
                <a:outerShdw blurRad="38100" dist="38100" dir="2700000" algn="tl">
                  <a:srgbClr val="C0C0C0"/>
                </a:outerShdw>
              </a:effectLst>
              <a:cs typeface="Times New Roman" panose="02020603050405020304" pitchFamily="18" charset="0"/>
            </a:endParaRPr>
          </a:p>
          <a:p>
            <a:pPr algn="just"/>
            <a:r>
              <a:rPr lang="en-US" altLang="en-US" i="1" dirty="0">
                <a:cs typeface="Times New Roman" panose="02020603050405020304" pitchFamily="18" charset="0"/>
              </a:rPr>
              <a:t>The simplex method approach</a:t>
            </a:r>
            <a:r>
              <a:rPr lang="en-US" altLang="en-US" dirty="0">
                <a:cs typeface="Times New Roman" panose="02020603050405020304" pitchFamily="18" charset="0"/>
              </a:rPr>
              <a:t> </a:t>
            </a:r>
          </a:p>
          <a:p>
            <a:pPr lvl="1"/>
            <a:r>
              <a:rPr lang="en-US" altLang="en-US" sz="2400" dirty="0">
                <a:cs typeface="Times New Roman" panose="02020603050405020304" pitchFamily="18" charset="0"/>
              </a:rPr>
              <a:t>Based on the </a:t>
            </a:r>
            <a:r>
              <a:rPr lang="en-US" altLang="en-US" sz="2400" i="1" dirty="0">
                <a:solidFill>
                  <a:schemeClr val="accent1"/>
                </a:solidFill>
                <a:effectLst>
                  <a:outerShdw blurRad="38100" dist="38100" dir="2700000" algn="tl">
                    <a:srgbClr val="C0C0C0"/>
                  </a:outerShdw>
                </a:effectLst>
                <a:cs typeface="Times New Roman" panose="02020603050405020304" pitchFamily="18" charset="0"/>
              </a:rPr>
              <a:t> </a:t>
            </a:r>
            <a:r>
              <a:rPr lang="en-US" altLang="en-US" sz="2400" i="1" dirty="0">
                <a:cs typeface="Times New Roman" panose="02020603050405020304" pitchFamily="18" charset="0"/>
              </a:rPr>
              <a:t>corner point theorem</a:t>
            </a:r>
            <a:r>
              <a:rPr lang="en-US" altLang="en-US" sz="2400" dirty="0">
                <a:cs typeface="Times New Roman" panose="02020603050405020304" pitchFamily="18" charset="0"/>
              </a:rPr>
              <a:t>  </a:t>
            </a:r>
          </a:p>
          <a:p>
            <a:pPr lvl="1"/>
            <a:r>
              <a:rPr lang="en-US" altLang="en-US" sz="2400" dirty="0">
                <a:cs typeface="Times New Roman" panose="02020603050405020304" pitchFamily="18" charset="0"/>
              </a:rPr>
              <a:t>Begins with an initial feasible solution that satisfies all constraints. It may not be optimal, but serves as a starting point </a:t>
            </a:r>
          </a:p>
          <a:p>
            <a:pPr lvl="1"/>
            <a:r>
              <a:rPr lang="en-US" altLang="en-US" sz="2400" dirty="0">
                <a:cs typeface="Times New Roman" panose="02020603050405020304" pitchFamily="18" charset="0"/>
              </a:rPr>
              <a:t>The simplex method iterative process </a:t>
            </a:r>
            <a:r>
              <a:rPr lang="en-US" altLang="en-US" sz="2400" i="1" dirty="0">
                <a:cs typeface="Times New Roman" panose="02020603050405020304" pitchFamily="18" charset="0"/>
              </a:rPr>
              <a:t>consistently examines corner points</a:t>
            </a:r>
            <a:r>
              <a:rPr lang="en-US" altLang="en-US" sz="2400" dirty="0">
                <a:cs typeface="Times New Roman" panose="02020603050405020304" pitchFamily="18" charset="0"/>
              </a:rPr>
              <a:t> with each subsequent solution at a corner point is better than the previous one</a:t>
            </a:r>
          </a:p>
          <a:p>
            <a:pPr lvl="1"/>
            <a:r>
              <a:rPr lang="en-US" altLang="en-US" sz="2400" dirty="0">
                <a:cs typeface="Times New Roman" panose="02020603050405020304" pitchFamily="18" charset="0"/>
              </a:rPr>
              <a:t>The LP solution is improved until no further improvement is possible, i.e.,  until the optimal solution has been identified</a:t>
            </a:r>
          </a:p>
        </p:txBody>
      </p:sp>
    </p:spTree>
    <p:extLst>
      <p:ext uri="{BB962C8B-B14F-4D97-AF65-F5344CB8AC3E}">
        <p14:creationId xmlns:p14="http://schemas.microsoft.com/office/powerpoint/2010/main" val="317698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Spreadsheet for Product Mix Model</a:t>
            </a:r>
          </a:p>
        </p:txBody>
      </p:sp>
      <p:pic>
        <p:nvPicPr>
          <p:cNvPr id="3" name="Picture 2"/>
          <p:cNvPicPr>
            <a:picLocks noChangeAspect="1"/>
          </p:cNvPicPr>
          <p:nvPr/>
        </p:nvPicPr>
        <p:blipFill>
          <a:blip r:embed="rId2"/>
          <a:stretch>
            <a:fillRect/>
          </a:stretch>
        </p:blipFill>
        <p:spPr>
          <a:xfrm>
            <a:off x="228600" y="2133600"/>
            <a:ext cx="8632060" cy="2430123"/>
          </a:xfrm>
          <a:prstGeom prst="rect">
            <a:avLst/>
          </a:prstGeom>
        </p:spPr>
      </p:pic>
    </p:spTree>
    <p:extLst>
      <p:ext uri="{BB962C8B-B14F-4D97-AF65-F5344CB8AC3E}">
        <p14:creationId xmlns:p14="http://schemas.microsoft.com/office/powerpoint/2010/main" val="200699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a:t>
            </a:r>
          </a:p>
        </p:txBody>
      </p:sp>
      <p:sp>
        <p:nvSpPr>
          <p:cNvPr id="3" name="Content Placeholder 2"/>
          <p:cNvSpPr>
            <a:spLocks noGrp="1"/>
          </p:cNvSpPr>
          <p:nvPr>
            <p:ph idx="1"/>
          </p:nvPr>
        </p:nvSpPr>
        <p:spPr>
          <a:xfrm>
            <a:off x="152400" y="1295400"/>
            <a:ext cx="8812213" cy="5410200"/>
          </a:xfrm>
        </p:spPr>
        <p:txBody>
          <a:bodyPr/>
          <a:lstStyle/>
          <a:p>
            <a:r>
              <a:rPr lang="en-US" dirty="0"/>
              <a:t>There are many ways to develop an LP spreadsheet model </a:t>
            </a:r>
          </a:p>
          <a:p>
            <a:pPr lvl="1"/>
            <a:r>
              <a:rPr lang="en-US" dirty="0"/>
              <a:t>We do not provide exact prescriptions, but we do present enough examples to help you develop good habits </a:t>
            </a:r>
          </a:p>
          <a:p>
            <a:pPr lvl="1"/>
            <a:r>
              <a:rPr lang="en-US" dirty="0"/>
              <a:t>The common elements in all LP spreadsheet models are the inputs, decision variables (changing cells), objective function (objective cell), and constraints</a:t>
            </a:r>
          </a:p>
          <a:p>
            <a:r>
              <a:rPr lang="en-US" i="1" dirty="0">
                <a:solidFill>
                  <a:srgbClr val="FF0000"/>
                </a:solidFill>
                <a:effectLst>
                  <a:outerShdw blurRad="38100" dist="38100" dir="2700000" algn="tl">
                    <a:srgbClr val="000000">
                      <a:alpha val="43137"/>
                    </a:srgbClr>
                  </a:outerShdw>
                </a:effectLst>
              </a:rPr>
              <a:t>Inputs</a:t>
            </a:r>
          </a:p>
          <a:p>
            <a:pPr lvl="1"/>
            <a:r>
              <a:rPr lang="en-US" dirty="0"/>
              <a:t>All numerical inputs – that is, all numeric data given in the statement of the problem – should appear somewhere in the spreadsheet</a:t>
            </a:r>
          </a:p>
          <a:p>
            <a:pPr lvl="1"/>
            <a:r>
              <a:rPr lang="en-US" i="1" dirty="0"/>
              <a:t>Color all of the input cells blue</a:t>
            </a:r>
          </a:p>
          <a:p>
            <a:r>
              <a:rPr lang="en-US" i="1" dirty="0">
                <a:solidFill>
                  <a:srgbClr val="FF0000"/>
                </a:solidFill>
                <a:effectLst>
                  <a:outerShdw blurRad="38100" dist="38100" dir="2700000" algn="tl">
                    <a:srgbClr val="000000">
                      <a:alpha val="43137"/>
                    </a:srgbClr>
                  </a:outerShdw>
                </a:effectLst>
              </a:rPr>
              <a:t>Decision variable cells </a:t>
            </a:r>
          </a:p>
          <a:p>
            <a:pPr lvl="1"/>
            <a:r>
              <a:rPr lang="en-US" dirty="0"/>
              <a:t>Designated cells for the decision variables</a:t>
            </a:r>
          </a:p>
          <a:p>
            <a:pPr lvl="1"/>
            <a:r>
              <a:rPr lang="en-US" dirty="0"/>
              <a:t>The values in these cells must be allowed to vary freely, so there should not be any formulas in the changing cells </a:t>
            </a:r>
          </a:p>
          <a:p>
            <a:pPr lvl="1"/>
            <a:r>
              <a:rPr lang="en-US" i="1" dirty="0"/>
              <a:t>Color variable cells red</a:t>
            </a:r>
          </a:p>
          <a:p>
            <a:pPr marL="0" indent="0">
              <a:buNone/>
            </a:pPr>
            <a:endParaRPr lang="en-US" i="1" dirty="0">
              <a:solidFill>
                <a:schemeClr val="accent3">
                  <a:lumMod val="50000"/>
                </a:schemeClr>
              </a:solidFill>
            </a:endParaRPr>
          </a:p>
        </p:txBody>
      </p:sp>
    </p:spTree>
    <p:extLst>
      <p:ext uri="{BB962C8B-B14F-4D97-AF65-F5344CB8AC3E}">
        <p14:creationId xmlns:p14="http://schemas.microsoft.com/office/powerpoint/2010/main" val="319872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763000" cy="5486400"/>
          </a:xfrm>
          <a:solidFill>
            <a:schemeClr val="bg1"/>
          </a:solidFill>
        </p:spPr>
        <p:txBody>
          <a:bodyPr/>
          <a:lstStyle/>
          <a:p>
            <a:r>
              <a:rPr lang="en-US" i="1" dirty="0">
                <a:solidFill>
                  <a:srgbClr val="FF0000"/>
                </a:solidFill>
                <a:effectLst>
                  <a:outerShdw blurRad="38100" dist="38100" dir="2700000" algn="tl">
                    <a:srgbClr val="000000">
                      <a:alpha val="43137"/>
                    </a:srgbClr>
                  </a:outerShdw>
                </a:effectLst>
              </a:rPr>
              <a:t>Objective function – objective cell</a:t>
            </a:r>
          </a:p>
          <a:p>
            <a:pPr lvl="1"/>
            <a:r>
              <a:rPr lang="en-US" dirty="0"/>
              <a:t>Contains the value of objective function</a:t>
            </a:r>
          </a:p>
          <a:p>
            <a:pPr lvl="1"/>
            <a:r>
              <a:rPr lang="en-US" dirty="0"/>
              <a:t>This cell must be linked, either directly or indirectly, to the changing cells by formulas</a:t>
            </a:r>
          </a:p>
          <a:p>
            <a:pPr lvl="1"/>
            <a:r>
              <a:rPr lang="en-US" i="1" dirty="0"/>
              <a:t>Color the objective cell gray</a:t>
            </a:r>
          </a:p>
          <a:p>
            <a:r>
              <a:rPr lang="en-US" i="1" dirty="0">
                <a:solidFill>
                  <a:srgbClr val="FF0000"/>
                </a:solidFill>
                <a:effectLst>
                  <a:outerShdw blurRad="38100" dist="38100" dir="2700000" algn="tl">
                    <a:srgbClr val="000000">
                      <a:alpha val="43137"/>
                    </a:srgbClr>
                  </a:outerShdw>
                </a:effectLst>
              </a:rPr>
              <a:t>Constraints</a:t>
            </a:r>
          </a:p>
          <a:p>
            <a:pPr lvl="1"/>
            <a:r>
              <a:rPr lang="en-US" dirty="0"/>
              <a:t>Excel does not show the constraints directly on the spreadsheet, but you can provide the left-hand side (LHS) and right-hand side (RHS) for each constraint</a:t>
            </a:r>
          </a:p>
          <a:p>
            <a:pPr lvl="1"/>
            <a:r>
              <a:rPr lang="en-US" i="1" dirty="0"/>
              <a:t>Color the constraints cells green </a:t>
            </a:r>
          </a:p>
          <a:p>
            <a:r>
              <a:rPr lang="en-US" b="1" i="1" dirty="0">
                <a:solidFill>
                  <a:srgbClr val="FF0000"/>
                </a:solidFill>
                <a:effectLst>
                  <a:outerShdw blurRad="38100" dist="38100" dir="2700000" algn="tl">
                    <a:srgbClr val="000000">
                      <a:alpha val="43137"/>
                    </a:srgbClr>
                  </a:outerShdw>
                </a:effectLst>
              </a:rPr>
              <a:t>Non-negativity constraints</a:t>
            </a:r>
          </a:p>
          <a:p>
            <a:pPr lvl="1"/>
            <a:r>
              <a:rPr lang="en-US" dirty="0"/>
              <a:t>Do not need to be written explicitly; you simply check an option in the Solver dialog box </a:t>
            </a:r>
          </a:p>
          <a:p>
            <a:pPr lvl="1"/>
            <a:r>
              <a:rPr lang="en-US" dirty="0"/>
              <a:t>Note, however, that if you want to constrain any </a:t>
            </a:r>
            <a:r>
              <a:rPr lang="en-US" i="1" dirty="0"/>
              <a:t>other</a:t>
            </a:r>
            <a:r>
              <a:rPr lang="en-US" dirty="0"/>
              <a:t> cells to be nonnegative, you must specify these constraints explicitly</a:t>
            </a:r>
            <a:endParaRPr lang="en-US" b="1" dirty="0"/>
          </a:p>
          <a:p>
            <a:endParaRPr lang="en-US" b="1" dirty="0"/>
          </a:p>
        </p:txBody>
      </p:sp>
      <p:sp>
        <p:nvSpPr>
          <p:cNvPr id="5" name="Title 1"/>
          <p:cNvSpPr>
            <a:spLocks noGrp="1"/>
          </p:cNvSpPr>
          <p:nvPr>
            <p:ph type="title"/>
          </p:nvPr>
        </p:nvSpPr>
        <p:spPr>
          <a:xfrm>
            <a:off x="76200" y="152400"/>
            <a:ext cx="7629525" cy="1074738"/>
          </a:xfrm>
        </p:spPr>
        <p:txBody>
          <a:bodyPr/>
          <a:lstStyle/>
          <a:p>
            <a:r>
              <a:rPr lang="en-US" dirty="0"/>
              <a:t>Spreadsheet Model (continued)</a:t>
            </a:r>
          </a:p>
        </p:txBody>
      </p:sp>
    </p:spTree>
    <p:extLst>
      <p:ext uri="{BB962C8B-B14F-4D97-AF65-F5344CB8AC3E}">
        <p14:creationId xmlns:p14="http://schemas.microsoft.com/office/powerpoint/2010/main" val="371762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763000" cy="5486400"/>
          </a:xfrm>
        </p:spPr>
        <p:txBody>
          <a:bodyPr/>
          <a:lstStyle/>
          <a:p>
            <a:r>
              <a:rPr lang="en-US" sz="2000" dirty="0"/>
              <a:t>Installing Solver Add-in</a:t>
            </a:r>
          </a:p>
          <a:p>
            <a:pPr lvl="1"/>
            <a:r>
              <a:rPr lang="en-US" sz="1800" dirty="0"/>
              <a:t>Go to </a:t>
            </a:r>
            <a:r>
              <a:rPr lang="en-US" sz="1800" i="1" dirty="0"/>
              <a:t>File</a:t>
            </a:r>
            <a:r>
              <a:rPr lang="en-US" sz="1800" dirty="0"/>
              <a:t> menu</a:t>
            </a:r>
          </a:p>
          <a:p>
            <a:pPr lvl="1"/>
            <a:r>
              <a:rPr lang="en-US" sz="1800" dirty="0"/>
              <a:t>Select </a:t>
            </a:r>
            <a:r>
              <a:rPr lang="en-US" sz="1800" i="1" dirty="0"/>
              <a:t>Options</a:t>
            </a:r>
            <a:r>
              <a:rPr lang="en-US" sz="1800" dirty="0"/>
              <a:t> </a:t>
            </a:r>
          </a:p>
          <a:p>
            <a:pPr lvl="1"/>
            <a:r>
              <a:rPr lang="en-US" sz="1800" dirty="0"/>
              <a:t>In </a:t>
            </a:r>
            <a:r>
              <a:rPr lang="en-US" sz="1800" i="1" dirty="0"/>
              <a:t>Options</a:t>
            </a:r>
            <a:r>
              <a:rPr lang="en-US" sz="1800" dirty="0"/>
              <a:t> menu, select </a:t>
            </a:r>
            <a:r>
              <a:rPr lang="en-US" sz="1800" i="1" dirty="0"/>
              <a:t>Add-ins</a:t>
            </a:r>
          </a:p>
          <a:p>
            <a:pPr lvl="1"/>
            <a:r>
              <a:rPr lang="en-US" sz="1800" i="1" dirty="0"/>
              <a:t>In Add-ins </a:t>
            </a:r>
            <a:r>
              <a:rPr lang="en-US" sz="1800" dirty="0"/>
              <a:t>menu, in Manage use </a:t>
            </a:r>
            <a:r>
              <a:rPr lang="en-US" sz="1800" i="1" dirty="0"/>
              <a:t>Excel Add-ins (</a:t>
            </a:r>
            <a:r>
              <a:rPr lang="en-US" sz="1800" dirty="0"/>
              <a:t>default option</a:t>
            </a:r>
            <a:r>
              <a:rPr lang="en-US" sz="1800" i="1" dirty="0"/>
              <a:t>)</a:t>
            </a:r>
            <a:r>
              <a:rPr lang="en-US" sz="1800" dirty="0"/>
              <a:t>, and then click </a:t>
            </a:r>
            <a:r>
              <a:rPr lang="en-US" sz="1800" i="1" dirty="0"/>
              <a:t>Go</a:t>
            </a:r>
            <a:r>
              <a:rPr lang="en-US" sz="1800" dirty="0"/>
              <a:t> button</a:t>
            </a:r>
          </a:p>
          <a:p>
            <a:pPr lvl="1"/>
            <a:r>
              <a:rPr lang="en-US" sz="1800" dirty="0"/>
              <a:t>Check the box next to </a:t>
            </a:r>
            <a:r>
              <a:rPr lang="en-US" sz="1800" i="1" dirty="0"/>
              <a:t>Solver Add-in</a:t>
            </a:r>
            <a:r>
              <a:rPr lang="en-US" sz="1800" dirty="0"/>
              <a:t>, and click </a:t>
            </a:r>
            <a:r>
              <a:rPr lang="en-US" sz="1800" i="1" dirty="0"/>
              <a:t>Ok</a:t>
            </a:r>
            <a:endParaRPr lang="en-US" dirty="0"/>
          </a:p>
          <a:p>
            <a:r>
              <a:rPr lang="en-US" sz="2000" dirty="0"/>
              <a:t>To invoke Excel’s Solver, select </a:t>
            </a:r>
            <a:r>
              <a:rPr lang="en-US" sz="2000" i="1" dirty="0">
                <a:solidFill>
                  <a:srgbClr val="FF0000"/>
                </a:solidFill>
                <a:effectLst>
                  <a:outerShdw blurRad="38100" dist="38100" dir="2700000" algn="tl">
                    <a:srgbClr val="000000">
                      <a:alpha val="43137"/>
                    </a:srgbClr>
                  </a:outerShdw>
                </a:effectLst>
              </a:rPr>
              <a:t>Solver</a:t>
            </a:r>
            <a:r>
              <a:rPr lang="en-US" sz="2000" dirty="0"/>
              <a:t> from the </a:t>
            </a:r>
            <a:r>
              <a:rPr lang="en-US" sz="2000" i="1" dirty="0">
                <a:solidFill>
                  <a:srgbClr val="FF0000"/>
                </a:solidFill>
                <a:effectLst>
                  <a:outerShdw blurRad="38100" dist="38100" dir="2700000" algn="tl">
                    <a:srgbClr val="000000">
                      <a:alpha val="43137"/>
                    </a:srgbClr>
                  </a:outerShdw>
                </a:effectLst>
              </a:rPr>
              <a:t>Data</a:t>
            </a:r>
            <a:r>
              <a:rPr lang="en-US" sz="2000" dirty="0"/>
              <a:t> ribbon</a:t>
            </a:r>
          </a:p>
          <a:p>
            <a:r>
              <a:rPr lang="en-US" sz="2000" dirty="0"/>
              <a:t>The Solver dialog boxes on the next slide should be completed as shown in the next slides</a:t>
            </a:r>
          </a:p>
          <a:p>
            <a:r>
              <a:rPr lang="en-US" sz="2000" dirty="0"/>
              <a:t>Three important sections</a:t>
            </a:r>
          </a:p>
          <a:p>
            <a:pPr lvl="1"/>
            <a:r>
              <a:rPr lang="en-US" sz="1800" dirty="0"/>
              <a:t>Set Objective  - </a:t>
            </a:r>
            <a:r>
              <a:rPr lang="en-US" sz="1800" i="1" dirty="0"/>
              <a:t>objective function cell</a:t>
            </a:r>
          </a:p>
          <a:p>
            <a:pPr lvl="1"/>
            <a:r>
              <a:rPr lang="en-US" sz="1800" dirty="0"/>
              <a:t>By Changing Variable Cells – </a:t>
            </a:r>
            <a:r>
              <a:rPr lang="en-US" sz="1800" i="1" dirty="0"/>
              <a:t>decision variable cells</a:t>
            </a:r>
          </a:p>
          <a:p>
            <a:pPr lvl="1"/>
            <a:r>
              <a:rPr lang="en-US" sz="1800" dirty="0"/>
              <a:t>Subject to the Constraints – </a:t>
            </a:r>
            <a:r>
              <a:rPr lang="en-US" sz="1800" i="1" dirty="0"/>
              <a:t>model constraints  </a:t>
            </a:r>
          </a:p>
          <a:p>
            <a:pPr lvl="1"/>
            <a:r>
              <a:rPr lang="en-US" sz="1800" dirty="0"/>
              <a:t>Make </a:t>
            </a:r>
            <a:r>
              <a:rPr lang="en-US" sz="1800" dirty="0" err="1"/>
              <a:t>Unconstrainted</a:t>
            </a:r>
            <a:r>
              <a:rPr lang="en-US" sz="1800" dirty="0"/>
              <a:t> Variables Non-Negative – </a:t>
            </a:r>
            <a:r>
              <a:rPr lang="en-US" sz="1800" i="1" dirty="0"/>
              <a:t>check the box</a:t>
            </a:r>
          </a:p>
          <a:p>
            <a:pPr lvl="1"/>
            <a:r>
              <a:rPr lang="en-US" sz="1800" dirty="0"/>
              <a:t>Select a Solving Method – </a:t>
            </a:r>
            <a:r>
              <a:rPr lang="en-US" sz="1800" i="1" dirty="0"/>
              <a:t>Simplex LP </a:t>
            </a:r>
          </a:p>
        </p:txBody>
      </p:sp>
      <p:sp>
        <p:nvSpPr>
          <p:cNvPr id="5" name="Title 1"/>
          <p:cNvSpPr>
            <a:spLocks noGrp="1"/>
          </p:cNvSpPr>
          <p:nvPr>
            <p:ph type="title"/>
          </p:nvPr>
        </p:nvSpPr>
        <p:spPr>
          <a:xfrm>
            <a:off x="76200" y="152400"/>
            <a:ext cx="7629525" cy="1074738"/>
          </a:xfrm>
        </p:spPr>
        <p:txBody>
          <a:bodyPr/>
          <a:lstStyle/>
          <a:p>
            <a:r>
              <a:rPr lang="en-US" dirty="0"/>
              <a:t>Using Solver</a:t>
            </a:r>
          </a:p>
        </p:txBody>
      </p:sp>
    </p:spTree>
    <p:extLst>
      <p:ext uri="{BB962C8B-B14F-4D97-AF65-F5344CB8AC3E}">
        <p14:creationId xmlns:p14="http://schemas.microsoft.com/office/powerpoint/2010/main" val="262219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Initial Input</a:t>
            </a:r>
          </a:p>
        </p:txBody>
      </p:sp>
      <p:pic>
        <p:nvPicPr>
          <p:cNvPr id="3" name="Picture 2"/>
          <p:cNvPicPr>
            <a:picLocks noChangeAspect="1"/>
          </p:cNvPicPr>
          <p:nvPr/>
        </p:nvPicPr>
        <p:blipFill>
          <a:blip r:embed="rId2"/>
          <a:stretch>
            <a:fillRect/>
          </a:stretch>
        </p:blipFill>
        <p:spPr>
          <a:xfrm>
            <a:off x="2146" y="1427830"/>
            <a:ext cx="9141854" cy="5430170"/>
          </a:xfrm>
          <a:prstGeom prst="rect">
            <a:avLst/>
          </a:prstGeom>
        </p:spPr>
      </p:pic>
    </p:spTree>
    <p:extLst>
      <p:ext uri="{BB962C8B-B14F-4D97-AF65-F5344CB8AC3E}">
        <p14:creationId xmlns:p14="http://schemas.microsoft.com/office/powerpoint/2010/main" val="333628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Excel Solver: Adding Constraint</a:t>
            </a:r>
          </a:p>
        </p:txBody>
      </p:sp>
      <p:pic>
        <p:nvPicPr>
          <p:cNvPr id="2" name="Picture 1"/>
          <p:cNvPicPr>
            <a:picLocks noChangeAspect="1"/>
          </p:cNvPicPr>
          <p:nvPr/>
        </p:nvPicPr>
        <p:blipFill>
          <a:blip r:embed="rId2"/>
          <a:stretch>
            <a:fillRect/>
          </a:stretch>
        </p:blipFill>
        <p:spPr>
          <a:xfrm>
            <a:off x="179388" y="1524000"/>
            <a:ext cx="8743950" cy="5334000"/>
          </a:xfrm>
          <a:prstGeom prst="rect">
            <a:avLst/>
          </a:prstGeom>
        </p:spPr>
      </p:pic>
    </p:spTree>
    <p:extLst>
      <p:ext uri="{BB962C8B-B14F-4D97-AF65-F5344CB8AC3E}">
        <p14:creationId xmlns:p14="http://schemas.microsoft.com/office/powerpoint/2010/main" val="146856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3"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4"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dirty="0"/>
          </a:p>
        </p:txBody>
      </p:sp>
      <p:sp>
        <p:nvSpPr>
          <p:cNvPr id="10245" name="Rectangle 5"/>
          <p:cNvSpPr>
            <a:spLocks noChangeArrowheads="1"/>
          </p:cNvSpPr>
          <p:nvPr/>
        </p:nvSpPr>
        <p:spPr bwMode="auto">
          <a:xfrm>
            <a:off x="7237413" y="6399213"/>
            <a:ext cx="1905000" cy="457200"/>
          </a:xfrm>
          <a:prstGeom prst="rect">
            <a:avLst/>
          </a:prstGeom>
          <a:noFill/>
          <a:ln w="9525">
            <a:noFill/>
            <a:miter lim="800000"/>
            <a:headEnd/>
            <a:tailEnd/>
          </a:ln>
        </p:spPr>
        <p:txBody>
          <a:bodyPr wrap="none" lIns="90488" tIns="44450" rIns="90488" bIns="44450" anchor="ctr"/>
          <a:lstStyle/>
          <a:p>
            <a:pPr algn="r" eaLnBrk="0" hangingPunct="0"/>
            <a:endParaRPr lang="en-US" sz="1000" dirty="0"/>
          </a:p>
        </p:txBody>
      </p:sp>
      <p:sp>
        <p:nvSpPr>
          <p:cNvPr id="10246" name="Rectangle 6"/>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dirty="0"/>
          </a:p>
        </p:txBody>
      </p:sp>
      <p:sp>
        <p:nvSpPr>
          <p:cNvPr id="10247" name="Rectangle 7"/>
          <p:cNvSpPr>
            <a:spLocks noGrp="1" noChangeArrowheads="1"/>
          </p:cNvSpPr>
          <p:nvPr>
            <p:ph type="title"/>
          </p:nvPr>
        </p:nvSpPr>
        <p:spPr>
          <a:xfrm>
            <a:off x="179388" y="227013"/>
            <a:ext cx="8785225" cy="1131887"/>
          </a:xfrm>
          <a:noFill/>
        </p:spPr>
        <p:txBody>
          <a:bodyPr/>
          <a:lstStyle/>
          <a:p>
            <a:r>
              <a:rPr lang="en-US" i="1" dirty="0">
                <a:solidFill>
                  <a:schemeClr val="accent1"/>
                </a:solidFill>
              </a:rPr>
              <a:t>Learning Objectives</a:t>
            </a:r>
          </a:p>
        </p:txBody>
      </p:sp>
      <p:sp>
        <p:nvSpPr>
          <p:cNvPr id="10248" name="Rectangle 8"/>
          <p:cNvSpPr>
            <a:spLocks noGrp="1" noChangeArrowheads="1"/>
          </p:cNvSpPr>
          <p:nvPr>
            <p:ph type="body" idx="1"/>
          </p:nvPr>
        </p:nvSpPr>
        <p:spPr>
          <a:xfrm>
            <a:off x="152400" y="1371600"/>
            <a:ext cx="8839200" cy="5486400"/>
          </a:xfrm>
          <a:noFill/>
        </p:spPr>
        <p:txBody>
          <a:bodyPr/>
          <a:lstStyle/>
          <a:p>
            <a:r>
              <a:rPr lang="en-US" dirty="0">
                <a:cs typeface="Times New Roman" pitchFamily="18" charset="0"/>
              </a:rPr>
              <a:t>Define linear programming (LP) optimization model </a:t>
            </a:r>
          </a:p>
          <a:p>
            <a:r>
              <a:rPr lang="en-US" dirty="0">
                <a:cs typeface="Times New Roman" pitchFamily="18" charset="0"/>
              </a:rPr>
              <a:t>Explain characteristics of LP models including objective criterion, limited resources, linear relationships, additivity, divisibility, and non-negativity</a:t>
            </a:r>
          </a:p>
          <a:p>
            <a:r>
              <a:rPr lang="en-US" dirty="0">
                <a:cs typeface="Times New Roman" pitchFamily="18" charset="0"/>
              </a:rPr>
              <a:t>Formulate an LP model by understanding initial data and applying model’s decision variables, objective function, and constraints</a:t>
            </a:r>
          </a:p>
          <a:p>
            <a:r>
              <a:rPr lang="en-US" dirty="0">
                <a:cs typeface="Times New Roman" pitchFamily="18" charset="0"/>
              </a:rPr>
              <a:t>Apply Excel Solver to identify optimal solutions</a:t>
            </a:r>
          </a:p>
          <a:p>
            <a:r>
              <a:rPr lang="en-US" dirty="0">
                <a:cs typeface="Times New Roman" pitchFamily="18" charset="0"/>
              </a:rPr>
              <a:t>Analyze LP model’s optimal solutions with Excel Solver and Solver Add-in Table</a:t>
            </a:r>
          </a:p>
        </p:txBody>
      </p:sp>
      <p:pic>
        <p:nvPicPr>
          <p:cNvPr id="10249" name="Picture 2057" descr="AG00059_"/>
          <p:cNvPicPr>
            <a:picLocks noChangeAspect="1" noChangeArrowheads="1" noCrop="1"/>
          </p:cNvPicPr>
          <p:nvPr/>
        </p:nvPicPr>
        <p:blipFill>
          <a:blip r:embed="rId3" cstate="print"/>
          <a:srcRect/>
          <a:stretch>
            <a:fillRect/>
          </a:stretch>
        </p:blipFill>
        <p:spPr bwMode="auto">
          <a:xfrm>
            <a:off x="4674393" y="5159255"/>
            <a:ext cx="1954213" cy="1711445"/>
          </a:xfrm>
          <a:prstGeom prst="rect">
            <a:avLst/>
          </a:prstGeom>
          <a:noFill/>
          <a:ln w="9525">
            <a:noFill/>
            <a:miter lim="800000"/>
            <a:headEnd/>
            <a:tailEnd/>
          </a:ln>
        </p:spPr>
      </p:pic>
    </p:spTree>
    <p:extLst>
      <p:ext uri="{BB962C8B-B14F-4D97-AF65-F5344CB8AC3E}">
        <p14:creationId xmlns:p14="http://schemas.microsoft.com/office/powerpoint/2010/main" val="1471291931"/>
      </p:ext>
    </p:extLst>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Solution </a:t>
            </a:r>
          </a:p>
        </p:txBody>
      </p:sp>
      <p:sp>
        <p:nvSpPr>
          <p:cNvPr id="3" name="Content Placeholder 2"/>
          <p:cNvSpPr>
            <a:spLocks noGrp="1"/>
          </p:cNvSpPr>
          <p:nvPr>
            <p:ph idx="1"/>
          </p:nvPr>
        </p:nvSpPr>
        <p:spPr>
          <a:xfrm>
            <a:off x="304800" y="1447800"/>
            <a:ext cx="8610600" cy="5105400"/>
          </a:xfrm>
        </p:spPr>
        <p:txBody>
          <a:bodyPr/>
          <a:lstStyle/>
          <a:p>
            <a:pPr eaLnBrk="1" hangingPunct="1"/>
            <a:r>
              <a:rPr lang="en-US" altLang="en-US" i="1" dirty="0">
                <a:solidFill>
                  <a:srgbClr val="FF0000"/>
                </a:solidFill>
                <a:effectLst>
                  <a:outerShdw blurRad="38100" dist="38100" dir="2700000" algn="tl">
                    <a:srgbClr val="000000">
                      <a:alpha val="43137"/>
                    </a:srgbClr>
                  </a:outerShdw>
                </a:effectLst>
              </a:rPr>
              <a:t>Feasible solution</a:t>
            </a:r>
            <a:r>
              <a:rPr lang="en-US" altLang="en-US" dirty="0"/>
              <a:t>  is any solution that satisfies all constraints</a:t>
            </a:r>
          </a:p>
          <a:p>
            <a:pPr eaLnBrk="1" hangingPunct="1"/>
            <a:r>
              <a:rPr lang="en-US" altLang="en-US" i="1" dirty="0">
                <a:solidFill>
                  <a:srgbClr val="FF0000"/>
                </a:solidFill>
                <a:effectLst>
                  <a:outerShdw blurRad="38100" dist="38100" dir="2700000" algn="tl">
                    <a:srgbClr val="000000">
                      <a:alpha val="43137"/>
                    </a:srgbClr>
                  </a:outerShdw>
                </a:effectLst>
              </a:rPr>
              <a:t>Optimal solution </a:t>
            </a:r>
            <a:r>
              <a:rPr lang="en-US" altLang="en-US" dirty="0"/>
              <a:t>is the best solution that optimizes objective function and satisfies all constraints  </a:t>
            </a:r>
          </a:p>
          <a:p>
            <a:pPr eaLnBrk="1" hangingPunct="1"/>
            <a:r>
              <a:rPr lang="en-US" altLang="en-US" dirty="0"/>
              <a:t>A problem that has no feasible solutions is called </a:t>
            </a:r>
            <a:r>
              <a:rPr lang="en-US" altLang="en-US" i="1" dirty="0">
                <a:solidFill>
                  <a:srgbClr val="FF0000"/>
                </a:solidFill>
                <a:effectLst>
                  <a:outerShdw blurRad="38100" dist="38100" dir="2700000" algn="tl">
                    <a:srgbClr val="000000">
                      <a:alpha val="43137"/>
                    </a:srgbClr>
                  </a:outerShdw>
                </a:effectLst>
              </a:rPr>
              <a:t>infeasible</a:t>
            </a:r>
            <a:endParaRPr lang="en-US" altLang="en-US" dirty="0"/>
          </a:p>
          <a:p>
            <a:endParaRPr lang="en-US" dirty="0"/>
          </a:p>
        </p:txBody>
      </p:sp>
      <p:pic>
        <p:nvPicPr>
          <p:cNvPr id="4" name="Picture 3"/>
          <p:cNvPicPr>
            <a:picLocks noChangeAspect="1"/>
          </p:cNvPicPr>
          <p:nvPr/>
        </p:nvPicPr>
        <p:blipFill>
          <a:blip r:embed="rId2"/>
          <a:stretch>
            <a:fillRect/>
          </a:stretch>
        </p:blipFill>
        <p:spPr>
          <a:xfrm>
            <a:off x="685800" y="3494807"/>
            <a:ext cx="7957592" cy="2677393"/>
          </a:xfrm>
          <a:prstGeom prst="rect">
            <a:avLst/>
          </a:prstGeom>
        </p:spPr>
      </p:pic>
    </p:spTree>
    <p:extLst>
      <p:ext uri="{BB962C8B-B14F-4D97-AF65-F5344CB8AC3E}">
        <p14:creationId xmlns:p14="http://schemas.microsoft.com/office/powerpoint/2010/main" val="354170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LP Solutions</a:t>
            </a:r>
          </a:p>
        </p:txBody>
      </p:sp>
      <p:sp>
        <p:nvSpPr>
          <p:cNvPr id="3" name="Content Placeholder 2"/>
          <p:cNvSpPr>
            <a:spLocks noGrp="1"/>
          </p:cNvSpPr>
          <p:nvPr>
            <p:ph idx="1"/>
          </p:nvPr>
        </p:nvSpPr>
        <p:spPr>
          <a:xfrm>
            <a:off x="179388" y="1600200"/>
            <a:ext cx="8736012" cy="4800600"/>
          </a:xfrm>
        </p:spPr>
        <p:txBody>
          <a:bodyPr/>
          <a:lstStyle/>
          <a:p>
            <a:r>
              <a:rPr lang="en-US" dirty="0"/>
              <a:t>Of all the inequality constraints, some are satisfied exactly and others are not. </a:t>
            </a:r>
          </a:p>
          <a:p>
            <a:pPr lvl="1"/>
            <a:r>
              <a:rPr lang="en-US" dirty="0"/>
              <a:t>An inequality constraint is </a:t>
            </a:r>
            <a:r>
              <a:rPr lang="en-US" b="1" i="1" dirty="0">
                <a:solidFill>
                  <a:srgbClr val="FF0000"/>
                </a:solidFill>
                <a:effectLst>
                  <a:outerShdw blurRad="38100" dist="38100" dir="2700000" algn="tl">
                    <a:srgbClr val="000000">
                      <a:alpha val="43137"/>
                    </a:srgbClr>
                  </a:outerShdw>
                </a:effectLst>
              </a:rPr>
              <a:t>binding</a:t>
            </a:r>
            <a:r>
              <a:rPr lang="en-US" b="1" i="1" dirty="0"/>
              <a:t> </a:t>
            </a:r>
            <a:r>
              <a:rPr lang="en-US" dirty="0"/>
              <a:t>if the solution makes it an equality. Otherwise, it is </a:t>
            </a:r>
            <a:r>
              <a:rPr lang="en-US" b="1" i="1" dirty="0">
                <a:solidFill>
                  <a:srgbClr val="FF0000"/>
                </a:solidFill>
                <a:effectLst>
                  <a:outerShdw blurRad="38100" dist="38100" dir="2700000" algn="tl">
                    <a:srgbClr val="000000">
                      <a:alpha val="43137"/>
                    </a:srgbClr>
                  </a:outerShdw>
                </a:effectLst>
              </a:rPr>
              <a:t>nonbinding</a:t>
            </a:r>
            <a:endParaRPr lang="en-US" dirty="0">
              <a:solidFill>
                <a:srgbClr val="FF0000"/>
              </a:solidFill>
              <a:effectLst>
                <a:outerShdw blurRad="38100" dist="38100" dir="2700000" algn="tl">
                  <a:srgbClr val="000000">
                    <a:alpha val="43137"/>
                  </a:srgbClr>
                </a:outerShdw>
              </a:effectLst>
            </a:endParaRPr>
          </a:p>
          <a:p>
            <a:pPr lvl="1"/>
            <a:r>
              <a:rPr lang="en-US" dirty="0"/>
              <a:t>The positive difference between the two sides of the constraint is called </a:t>
            </a:r>
            <a:r>
              <a:rPr lang="en-US" b="1" i="1" dirty="0">
                <a:solidFill>
                  <a:srgbClr val="FF0000"/>
                </a:solidFill>
                <a:effectLst>
                  <a:outerShdw blurRad="38100" dist="38100" dir="2700000" algn="tl">
                    <a:srgbClr val="000000">
                      <a:alpha val="43137"/>
                    </a:srgbClr>
                  </a:outerShdw>
                </a:effectLst>
              </a:rPr>
              <a:t>the slack</a:t>
            </a:r>
          </a:p>
          <a:p>
            <a:r>
              <a:rPr lang="en-US" dirty="0"/>
              <a:t>In a typical solution, you should pay attention to two aspects</a:t>
            </a:r>
          </a:p>
          <a:p>
            <a:pPr lvl="1"/>
            <a:r>
              <a:rPr lang="en-US" dirty="0"/>
              <a:t>First, which of the changing cells are </a:t>
            </a:r>
            <a:r>
              <a:rPr lang="en-US" i="1" dirty="0"/>
              <a:t>positive </a:t>
            </a:r>
            <a:r>
              <a:rPr lang="en-US" dirty="0"/>
              <a:t>(as opposed to 0)</a:t>
            </a:r>
            <a:endParaRPr lang="en-US" i="1" dirty="0"/>
          </a:p>
          <a:p>
            <a:pPr lvl="2"/>
            <a:r>
              <a:rPr lang="en-US" dirty="0"/>
              <a:t>Generically, these are the “activities” that are done at a positive level</a:t>
            </a:r>
          </a:p>
          <a:p>
            <a:pPr lvl="2"/>
            <a:r>
              <a:rPr lang="en-US" dirty="0"/>
              <a:t>In a product mix model, they are the products included in the optimal mix</a:t>
            </a:r>
          </a:p>
          <a:p>
            <a:pPr lvl="1"/>
            <a:r>
              <a:rPr lang="en-US" dirty="0"/>
              <a:t>Second, you should check which of the constraints are binding. Again, these represent the bottlenecks that keep the objective from improving</a:t>
            </a:r>
          </a:p>
          <a:p>
            <a:endParaRPr lang="en-US" b="1" i="1" dirty="0"/>
          </a:p>
        </p:txBody>
      </p:sp>
    </p:spTree>
    <p:extLst>
      <p:ext uri="{BB962C8B-B14F-4D97-AF65-F5344CB8AC3E}">
        <p14:creationId xmlns:p14="http://schemas.microsoft.com/office/powerpoint/2010/main" val="20808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Solver’s Sensitivity Report</a:t>
            </a:r>
          </a:p>
        </p:txBody>
      </p:sp>
      <p:sp>
        <p:nvSpPr>
          <p:cNvPr id="3" name="Content Placeholder 2"/>
          <p:cNvSpPr>
            <a:spLocks noGrp="1"/>
          </p:cNvSpPr>
          <p:nvPr>
            <p:ph idx="1"/>
          </p:nvPr>
        </p:nvSpPr>
        <p:spPr>
          <a:xfrm>
            <a:off x="304800" y="1600200"/>
            <a:ext cx="8534400" cy="5257800"/>
          </a:xfrm>
        </p:spPr>
        <p:txBody>
          <a:bodyPr/>
          <a:lstStyle/>
          <a:p>
            <a:r>
              <a:rPr lang="en-US" sz="2000" dirty="0"/>
              <a:t>Solver offers you the option to obtain a sensitivity report</a:t>
            </a:r>
          </a:p>
          <a:p>
            <a:pPr lvl="1"/>
            <a:r>
              <a:rPr lang="en-US" sz="1800" dirty="0"/>
              <a:t>The report is based on a well-established theory of sensitivity analysis in optimization models </a:t>
            </a:r>
          </a:p>
          <a:p>
            <a:r>
              <a:rPr lang="en-US" sz="1800" dirty="0"/>
              <a:t>Solver’s sensitivity report performs two types of sensitivity analysis:</a:t>
            </a:r>
          </a:p>
          <a:p>
            <a:pPr marL="914400" lvl="1" indent="-457200">
              <a:buFont typeface="+mj-lt"/>
              <a:buAutoNum type="arabicPeriod"/>
            </a:pPr>
            <a:r>
              <a:rPr lang="en-US" sz="1800" dirty="0"/>
              <a:t>On the </a:t>
            </a:r>
            <a:r>
              <a:rPr lang="en-US" sz="1800" i="1" dirty="0">
                <a:solidFill>
                  <a:srgbClr val="FF0000"/>
                </a:solidFill>
                <a:effectLst>
                  <a:outerShdw blurRad="38100" dist="38100" dir="2700000" algn="tl">
                    <a:srgbClr val="000000">
                      <a:alpha val="43137"/>
                    </a:srgbClr>
                  </a:outerShdw>
                </a:effectLst>
              </a:rPr>
              <a:t>coefficients of the objectives</a:t>
            </a:r>
            <a:r>
              <a:rPr lang="en-US" sz="1800" dirty="0"/>
              <a:t>, the </a:t>
            </a:r>
            <a:r>
              <a:rPr lang="en-US" sz="1800" i="1" dirty="0" err="1"/>
              <a:t>c</a:t>
            </a:r>
            <a:r>
              <a:rPr lang="en-US" sz="1800" dirty="0" err="1"/>
              <a:t>s</a:t>
            </a:r>
            <a:endParaRPr lang="en-US" sz="1800" dirty="0"/>
          </a:p>
          <a:p>
            <a:pPr marL="914400" lvl="1" indent="-457200">
              <a:buFont typeface="+mj-lt"/>
              <a:buAutoNum type="arabicPeriod"/>
            </a:pPr>
            <a:r>
              <a:rPr lang="en-US" sz="1800" dirty="0"/>
              <a:t>On the </a:t>
            </a:r>
            <a:r>
              <a:rPr lang="en-US" sz="1800" i="1" dirty="0">
                <a:solidFill>
                  <a:srgbClr val="FF0000"/>
                </a:solidFill>
                <a:effectLst>
                  <a:outerShdw blurRad="38100" dist="38100" dir="2700000" algn="tl">
                    <a:srgbClr val="000000">
                      <a:alpha val="43137"/>
                    </a:srgbClr>
                  </a:outerShdw>
                </a:effectLst>
              </a:rPr>
              <a:t>right-hand sides of the constraints</a:t>
            </a:r>
            <a:r>
              <a:rPr lang="en-US" sz="1800" dirty="0"/>
              <a:t>, the </a:t>
            </a:r>
            <a:r>
              <a:rPr lang="en-US" sz="1800" i="1" dirty="0" err="1"/>
              <a:t>b</a:t>
            </a:r>
            <a:r>
              <a:rPr lang="en-US" sz="1800" dirty="0" err="1"/>
              <a:t>s</a:t>
            </a:r>
            <a:endParaRPr lang="en-US" sz="1800" dirty="0"/>
          </a:p>
          <a:p>
            <a:r>
              <a:rPr lang="en-US" sz="2000" dirty="0"/>
              <a:t>On the Solver run, a sensitivity report is requested in Solver’s final dialog box</a:t>
            </a:r>
          </a:p>
          <a:p>
            <a:r>
              <a:rPr lang="en-US" sz="2000" dirty="0"/>
              <a:t>The sensitivity report appears on a new worksheet, and contains two sections</a:t>
            </a:r>
          </a:p>
          <a:p>
            <a:pPr lvl="1"/>
            <a:r>
              <a:rPr lang="en-US" sz="1800" dirty="0"/>
              <a:t>The top section is for sensitivity to changes in the coefficients. Each row in this section indicates how the optimal solution changes if one of these coefficients changes</a:t>
            </a:r>
          </a:p>
          <a:p>
            <a:pPr lvl="1"/>
            <a:r>
              <a:rPr lang="en-US" sz="1800" dirty="0"/>
              <a:t>The bottom section is for sensitivity to changes in the right sides. Each row in this section indicates how the optimal solution changes if one of these availabilities changes</a:t>
            </a:r>
          </a:p>
          <a:p>
            <a:pPr marL="57150" indent="0">
              <a:buNone/>
            </a:pPr>
            <a:endParaRPr lang="en-US" dirty="0"/>
          </a:p>
          <a:p>
            <a:pPr marL="57150" indent="0">
              <a:buNone/>
            </a:pPr>
            <a:endParaRPr lang="en-US" dirty="0"/>
          </a:p>
        </p:txBody>
      </p:sp>
    </p:spTree>
    <p:extLst>
      <p:ext uri="{BB962C8B-B14F-4D97-AF65-F5344CB8AC3E}">
        <p14:creationId xmlns:p14="http://schemas.microsoft.com/office/powerpoint/2010/main" val="41500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Report</a:t>
            </a:r>
          </a:p>
        </p:txBody>
      </p:sp>
      <p:pic>
        <p:nvPicPr>
          <p:cNvPr id="3" name="Picture 2"/>
          <p:cNvPicPr>
            <a:picLocks noChangeAspect="1"/>
          </p:cNvPicPr>
          <p:nvPr/>
        </p:nvPicPr>
        <p:blipFill>
          <a:blip r:embed="rId2"/>
          <a:stretch>
            <a:fillRect/>
          </a:stretch>
        </p:blipFill>
        <p:spPr>
          <a:xfrm>
            <a:off x="319158" y="1752600"/>
            <a:ext cx="8367642" cy="2870531"/>
          </a:xfrm>
          <a:prstGeom prst="rect">
            <a:avLst/>
          </a:prstGeom>
        </p:spPr>
      </p:pic>
    </p:spTree>
    <p:extLst>
      <p:ext uri="{BB962C8B-B14F-4D97-AF65-F5344CB8AC3E}">
        <p14:creationId xmlns:p14="http://schemas.microsoft.com/office/powerpoint/2010/main" val="208923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Solver’s Sensitivity Report (continued)</a:t>
            </a:r>
          </a:p>
        </p:txBody>
      </p:sp>
      <p:sp>
        <p:nvSpPr>
          <p:cNvPr id="3" name="Content Placeholder 2"/>
          <p:cNvSpPr>
            <a:spLocks noGrp="1"/>
          </p:cNvSpPr>
          <p:nvPr>
            <p:ph idx="1"/>
          </p:nvPr>
        </p:nvSpPr>
        <p:spPr/>
        <p:txBody>
          <a:bodyPr/>
          <a:lstStyle/>
          <a:p>
            <a:r>
              <a:rPr lang="en-US" dirty="0"/>
              <a:t>The </a:t>
            </a:r>
            <a:r>
              <a:rPr lang="en-US" b="1" i="1" dirty="0">
                <a:solidFill>
                  <a:srgbClr val="FF0000"/>
                </a:solidFill>
                <a:effectLst>
                  <a:outerShdw blurRad="38100" dist="38100" dir="2700000" algn="tl">
                    <a:srgbClr val="000000">
                      <a:alpha val="43137"/>
                    </a:srgbClr>
                  </a:outerShdw>
                </a:effectLst>
              </a:rPr>
              <a:t>reduced costs </a:t>
            </a:r>
            <a:r>
              <a:rPr lang="en-US" dirty="0"/>
              <a:t>in the second column indicate, in general, how much the objective coefficient of a decision variable that is currently 0 must change before the variable changes</a:t>
            </a:r>
          </a:p>
          <a:p>
            <a:r>
              <a:rPr lang="en-US" dirty="0"/>
              <a:t>Each row in the bottom section corresponds to a constraint, although upper bound constraints on changing cells are omitted in this section</a:t>
            </a:r>
          </a:p>
          <a:p>
            <a:pPr lvl="1"/>
            <a:r>
              <a:rPr lang="en-US" sz="2400" dirty="0"/>
              <a:t>A </a:t>
            </a:r>
            <a:r>
              <a:rPr lang="en-US" sz="2400" b="1" i="1" dirty="0">
                <a:solidFill>
                  <a:srgbClr val="FF0000"/>
                </a:solidFill>
                <a:effectLst>
                  <a:outerShdw blurRad="38100" dist="38100" dir="2700000" algn="tl">
                    <a:srgbClr val="000000">
                      <a:alpha val="43137"/>
                    </a:srgbClr>
                  </a:outerShdw>
                </a:effectLst>
              </a:rPr>
              <a:t>shadow price </a:t>
            </a:r>
            <a:r>
              <a:rPr lang="en-US" sz="2400" dirty="0"/>
              <a:t>indicates the change in the optimal value of the objective when the right-hand side of some constraint changes by one unit</a:t>
            </a:r>
          </a:p>
        </p:txBody>
      </p:sp>
    </p:spTree>
    <p:extLst>
      <p:ext uri="{BB962C8B-B14F-4D97-AF65-F5344CB8AC3E}">
        <p14:creationId xmlns:p14="http://schemas.microsoft.com/office/powerpoint/2010/main" val="167874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SolverTable</a:t>
            </a:r>
            <a:r>
              <a:rPr lang="en-US" dirty="0"/>
              <a:t> Add-in</a:t>
            </a:r>
          </a:p>
        </p:txBody>
      </p:sp>
      <p:sp>
        <p:nvSpPr>
          <p:cNvPr id="3" name="Content Placeholder 2"/>
          <p:cNvSpPr>
            <a:spLocks noGrp="1"/>
          </p:cNvSpPr>
          <p:nvPr>
            <p:ph idx="1"/>
          </p:nvPr>
        </p:nvSpPr>
        <p:spPr>
          <a:xfrm>
            <a:off x="176213" y="1524000"/>
            <a:ext cx="8586787" cy="4525963"/>
          </a:xfrm>
        </p:spPr>
        <p:txBody>
          <a:bodyPr/>
          <a:lstStyle/>
          <a:p>
            <a:r>
              <a:rPr lang="en-US" i="1" dirty="0" err="1">
                <a:solidFill>
                  <a:srgbClr val="FF0000"/>
                </a:solidFill>
                <a:effectLst>
                  <a:outerShdw blurRad="38100" dist="38100" dir="2700000" algn="tl">
                    <a:srgbClr val="000000">
                      <a:alpha val="43137"/>
                    </a:srgbClr>
                  </a:outerShdw>
                </a:effectLst>
              </a:rPr>
              <a:t>SolverTable</a:t>
            </a:r>
            <a:r>
              <a:rPr lang="en-US" dirty="0"/>
              <a:t> allows you to ask sensitivity questions about any of the input variables, not just coefficients of the objective and the right sides of constraints, and it provides straightforward answers.</a:t>
            </a:r>
          </a:p>
          <a:p>
            <a:r>
              <a:rPr lang="en-US" dirty="0"/>
              <a:t>The </a:t>
            </a:r>
            <a:r>
              <a:rPr lang="en-US" i="1" dirty="0" err="1"/>
              <a:t>SolverTable</a:t>
            </a:r>
            <a:r>
              <a:rPr lang="en-US" dirty="0"/>
              <a:t> add-in was developed to mimic Excel’s built-in data table tool. It can be used in two ways</a:t>
            </a:r>
          </a:p>
          <a:p>
            <a:pPr lvl="1"/>
            <a:r>
              <a:rPr lang="en-US" b="1" i="1" dirty="0">
                <a:solidFill>
                  <a:srgbClr val="FF0000"/>
                </a:solidFill>
                <a:effectLst>
                  <a:outerShdw blurRad="38100" dist="38100" dir="2700000" algn="tl">
                    <a:srgbClr val="000000">
                      <a:alpha val="43137"/>
                    </a:srgbClr>
                  </a:outerShdw>
                </a:effectLst>
              </a:rPr>
              <a:t>One-way table</a:t>
            </a:r>
            <a:r>
              <a:rPr lang="en-US" dirty="0"/>
              <a:t>: there is a </a:t>
            </a:r>
            <a:r>
              <a:rPr lang="en-US" i="1" dirty="0"/>
              <a:t>single</a:t>
            </a:r>
            <a:r>
              <a:rPr lang="en-US" dirty="0"/>
              <a:t> input cell and </a:t>
            </a:r>
            <a:r>
              <a:rPr lang="en-US" i="1" dirty="0"/>
              <a:t>any</a:t>
            </a:r>
            <a:r>
              <a:rPr lang="en-US" dirty="0"/>
              <a:t> number of output cells.</a:t>
            </a:r>
          </a:p>
          <a:p>
            <a:pPr lvl="1"/>
            <a:r>
              <a:rPr lang="en-US" b="1" i="1" dirty="0">
                <a:solidFill>
                  <a:srgbClr val="FF0000"/>
                </a:solidFill>
                <a:effectLst>
                  <a:outerShdw blurRad="38100" dist="38100" dir="2700000" algn="tl">
                    <a:srgbClr val="000000">
                      <a:alpha val="43137"/>
                    </a:srgbClr>
                  </a:outerShdw>
                </a:effectLst>
              </a:rPr>
              <a:t>Two-way table</a:t>
            </a:r>
            <a:r>
              <a:rPr lang="en-US" dirty="0"/>
              <a:t>: there are </a:t>
            </a:r>
            <a:r>
              <a:rPr lang="en-US" i="1" dirty="0"/>
              <a:t>two </a:t>
            </a:r>
            <a:r>
              <a:rPr lang="en-US" dirty="0"/>
              <a:t>input cells and one or more output cells.</a:t>
            </a:r>
          </a:p>
        </p:txBody>
      </p:sp>
    </p:spTree>
    <p:extLst>
      <p:ext uri="{BB962C8B-B14F-4D97-AF65-F5344CB8AC3E}">
        <p14:creationId xmlns:p14="http://schemas.microsoft.com/office/powerpoint/2010/main" val="176344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SolverTable</a:t>
            </a:r>
            <a:r>
              <a:rPr lang="en-US" dirty="0"/>
              <a:t> Add-in (continued)</a:t>
            </a:r>
          </a:p>
        </p:txBody>
      </p:sp>
      <p:pic>
        <p:nvPicPr>
          <p:cNvPr id="5" name="Picture 4"/>
          <p:cNvPicPr>
            <a:picLocks noChangeAspect="1"/>
          </p:cNvPicPr>
          <p:nvPr/>
        </p:nvPicPr>
        <p:blipFill>
          <a:blip r:embed="rId2"/>
          <a:stretch>
            <a:fillRect/>
          </a:stretch>
        </p:blipFill>
        <p:spPr>
          <a:xfrm>
            <a:off x="0" y="1447800"/>
            <a:ext cx="9144000" cy="5410200"/>
          </a:xfrm>
          <a:prstGeom prst="rect">
            <a:avLst/>
          </a:prstGeom>
        </p:spPr>
      </p:pic>
    </p:spTree>
    <p:extLst>
      <p:ext uri="{BB962C8B-B14F-4D97-AF65-F5344CB8AC3E}">
        <p14:creationId xmlns:p14="http://schemas.microsoft.com/office/powerpoint/2010/main" val="136366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3395663"/>
            <a:ext cx="9525" cy="6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76200" y="228600"/>
            <a:ext cx="7629525" cy="1074738"/>
          </a:xfrm>
        </p:spPr>
        <p:txBody>
          <a:bodyPr/>
          <a:lstStyle/>
          <a:p>
            <a:r>
              <a:rPr lang="en-US" dirty="0" err="1"/>
              <a:t>SolverTable</a:t>
            </a:r>
            <a:r>
              <a:rPr lang="en-US" dirty="0"/>
              <a:t> Add-in (continued)</a:t>
            </a:r>
          </a:p>
        </p:txBody>
      </p:sp>
      <p:pic>
        <p:nvPicPr>
          <p:cNvPr id="2" name="Picture 1"/>
          <p:cNvPicPr>
            <a:picLocks noChangeAspect="1"/>
          </p:cNvPicPr>
          <p:nvPr/>
        </p:nvPicPr>
        <p:blipFill>
          <a:blip r:embed="rId3"/>
          <a:stretch>
            <a:fillRect/>
          </a:stretch>
        </p:blipFill>
        <p:spPr>
          <a:xfrm>
            <a:off x="228600" y="1549314"/>
            <a:ext cx="2057400" cy="4273992"/>
          </a:xfrm>
          <a:prstGeom prst="rect">
            <a:avLst/>
          </a:prstGeom>
        </p:spPr>
      </p:pic>
      <p:pic>
        <p:nvPicPr>
          <p:cNvPr id="4" name="Picture 3"/>
          <p:cNvPicPr>
            <a:picLocks noChangeAspect="1"/>
          </p:cNvPicPr>
          <p:nvPr/>
        </p:nvPicPr>
        <p:blipFill>
          <a:blip r:embed="rId4"/>
          <a:stretch>
            <a:fillRect/>
          </a:stretch>
        </p:blipFill>
        <p:spPr>
          <a:xfrm>
            <a:off x="2743200" y="1676400"/>
            <a:ext cx="5181600" cy="4150501"/>
          </a:xfrm>
          <a:prstGeom prst="rect">
            <a:avLst/>
          </a:prstGeom>
        </p:spPr>
      </p:pic>
    </p:spTree>
    <p:extLst>
      <p:ext uri="{BB962C8B-B14F-4D97-AF65-F5344CB8AC3E}">
        <p14:creationId xmlns:p14="http://schemas.microsoft.com/office/powerpoint/2010/main" val="34837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Solver’s Sensitivity Report vs. </a:t>
            </a:r>
            <a:r>
              <a:rPr lang="en-US" dirty="0" err="1"/>
              <a:t>SolverTable</a:t>
            </a:r>
            <a:endParaRPr lang="en-US" dirty="0"/>
          </a:p>
        </p:txBody>
      </p:sp>
      <p:sp>
        <p:nvSpPr>
          <p:cNvPr id="3" name="Content Placeholder 2"/>
          <p:cNvSpPr>
            <a:spLocks noGrp="1"/>
          </p:cNvSpPr>
          <p:nvPr>
            <p:ph idx="1"/>
          </p:nvPr>
        </p:nvSpPr>
        <p:spPr>
          <a:xfrm>
            <a:off x="76199" y="1371600"/>
            <a:ext cx="8888414" cy="5486400"/>
          </a:xfrm>
        </p:spPr>
        <p:txBody>
          <a:bodyPr/>
          <a:lstStyle/>
          <a:p>
            <a:r>
              <a:rPr lang="en-US" sz="1900" dirty="0"/>
              <a:t>Solver’s sensitivity report focuses only on the coefficients of the objective and the right sides of the constraints. </a:t>
            </a:r>
            <a:r>
              <a:rPr lang="en-US" sz="1900" dirty="0" err="1"/>
              <a:t>SolverTable</a:t>
            </a:r>
            <a:r>
              <a:rPr lang="en-US" sz="1900" dirty="0"/>
              <a:t> allows you to vary any of the inputs</a:t>
            </a:r>
          </a:p>
          <a:p>
            <a:r>
              <a:rPr lang="en-US" sz="1900" dirty="0"/>
              <a:t>Solver’s sensitivity report provides very useful information through its reduced costs, shadow prices, and allowable increases and decreases. This same information can be obtained with </a:t>
            </a:r>
            <a:r>
              <a:rPr lang="en-US" sz="1900" dirty="0" err="1"/>
              <a:t>SolverTable</a:t>
            </a:r>
            <a:r>
              <a:rPr lang="en-US" sz="1900" dirty="0"/>
              <a:t>, but it requires a bit more work and some experimentation with the appropriate input ranges</a:t>
            </a:r>
          </a:p>
          <a:p>
            <a:r>
              <a:rPr lang="en-US" sz="1900" dirty="0"/>
              <a:t>Solver’s sensitivity report is based on changing only one objective coefficient or one right side at a time. This one-at-a-time restriction prevents you from answering certain questions directly. </a:t>
            </a:r>
            <a:r>
              <a:rPr lang="en-US" sz="1900" dirty="0" err="1"/>
              <a:t>SolverTable</a:t>
            </a:r>
            <a:r>
              <a:rPr lang="en-US" sz="1900" dirty="0"/>
              <a:t> is much more flexible in this respect</a:t>
            </a:r>
          </a:p>
          <a:p>
            <a:r>
              <a:rPr lang="en-US" sz="1900" dirty="0"/>
              <a:t>Solver’s sensitivity report is not even available for integer-constrained models, and its interpretation for nonlinear models is more difficult than for linear models. </a:t>
            </a:r>
            <a:r>
              <a:rPr lang="en-US" sz="1900" dirty="0" err="1"/>
              <a:t>SolverTable’s</a:t>
            </a:r>
            <a:r>
              <a:rPr lang="en-US" sz="1900" dirty="0"/>
              <a:t> outputs have the same interpretation for any type of optimization model</a:t>
            </a:r>
          </a:p>
          <a:p>
            <a:r>
              <a:rPr lang="en-US" sz="1900" dirty="0"/>
              <a:t>Solver’s sensitivity report comes with Excel. </a:t>
            </a:r>
            <a:r>
              <a:rPr lang="en-US" sz="1900" dirty="0" err="1"/>
              <a:t>SolverTable</a:t>
            </a:r>
            <a:r>
              <a:rPr lang="en-US" sz="1900" dirty="0"/>
              <a:t> is a separate add-in that is not included with Excel</a:t>
            </a:r>
            <a:endParaRPr lang="en-US" sz="1800" dirty="0"/>
          </a:p>
          <a:p>
            <a:pPr lvl="1"/>
            <a:endParaRPr lang="en-US" sz="1800" dirty="0"/>
          </a:p>
          <a:p>
            <a:pPr lvl="1"/>
            <a:endParaRPr lang="en-US" dirty="0"/>
          </a:p>
        </p:txBody>
      </p:sp>
    </p:spTree>
    <p:extLst>
      <p:ext uri="{BB962C8B-B14F-4D97-AF65-F5344CB8AC3E}">
        <p14:creationId xmlns:p14="http://schemas.microsoft.com/office/powerpoint/2010/main" val="351196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Investment Portfolio Selection</a:t>
            </a:r>
          </a:p>
        </p:txBody>
      </p:sp>
      <p:sp>
        <p:nvSpPr>
          <p:cNvPr id="77827" name="Rectangle 3"/>
          <p:cNvSpPr>
            <a:spLocks noGrp="1" noChangeArrowheads="1"/>
          </p:cNvSpPr>
          <p:nvPr>
            <p:ph type="body" idx="1"/>
          </p:nvPr>
        </p:nvSpPr>
        <p:spPr>
          <a:xfrm>
            <a:off x="152400" y="1371600"/>
            <a:ext cx="8839200" cy="5410200"/>
          </a:xfrm>
        </p:spPr>
        <p:txBody>
          <a:bodyPr/>
          <a:lstStyle/>
          <a:p>
            <a:pPr>
              <a:lnSpc>
                <a:spcPct val="90000"/>
              </a:lnSpc>
            </a:pPr>
            <a:r>
              <a:rPr lang="en-US" sz="1400" dirty="0">
                <a:latin typeface="+mj-lt"/>
                <a:cs typeface="Times New Roman" pitchFamily="18" charset="0"/>
              </a:rPr>
              <a:t>First Investment Co. is located in San Francisco. First Investment has obtained $120 million by converting industrial bonds to cash and is now looking for other investment opportunities for this money. Considering the company's current investments, the firm's senior financial analyst recommends that all new investments should be made in the wireless technology companies (Wireless System and Mobile First),  service organizations (Dell Comp Service and Huber Tech Service), or in government bonds. Specifically, the analyst has identified five investment opportunities and projected their annual rates of return:</a:t>
            </a:r>
          </a:p>
          <a:p>
            <a:pPr algn="just">
              <a:lnSpc>
                <a:spcPct val="90000"/>
              </a:lnSpc>
              <a:buFont typeface="Wingdings" pitchFamily="2" charset="2"/>
              <a:buNone/>
            </a:pPr>
            <a:r>
              <a:rPr lang="en-US" sz="1200" dirty="0">
                <a:latin typeface="TmsRmn 12pt" charset="0"/>
                <a:cs typeface="Times New Roman" pitchFamily="18" charset="0"/>
              </a:rPr>
              <a:t> </a:t>
            </a:r>
            <a:r>
              <a:rPr lang="en-US" sz="1200" dirty="0">
                <a:latin typeface="Courier New" pitchFamily="49" charset="0"/>
                <a:cs typeface="Times New Roman" pitchFamily="18" charset="0"/>
              </a:rPr>
              <a:t>	</a:t>
            </a:r>
            <a:r>
              <a:rPr lang="en-US" sz="1400" dirty="0">
                <a:latin typeface="+mj-lt"/>
                <a:cs typeface="Times New Roman" pitchFamily="18" charset="0"/>
              </a:rPr>
              <a:t>		_____________________________________</a:t>
            </a:r>
          </a:p>
          <a:p>
            <a:pPr algn="just">
              <a:lnSpc>
                <a:spcPct val="90000"/>
              </a:lnSpc>
              <a:buFont typeface="Wingdings" pitchFamily="2" charset="2"/>
              <a:buNone/>
            </a:pPr>
            <a:r>
              <a:rPr lang="en-US" sz="1400" dirty="0">
                <a:latin typeface="+mj-lt"/>
                <a:cs typeface="Times New Roman" pitchFamily="18" charset="0"/>
              </a:rPr>
              <a:t>					        Projected Rate </a:t>
            </a:r>
          </a:p>
          <a:p>
            <a:pPr algn="just">
              <a:lnSpc>
                <a:spcPct val="90000"/>
              </a:lnSpc>
              <a:buFont typeface="Wingdings" pitchFamily="2" charset="2"/>
              <a:buNone/>
            </a:pPr>
            <a:r>
              <a:rPr lang="en-US" sz="1400" dirty="0">
                <a:latin typeface="+mj-lt"/>
                <a:cs typeface="Times New Roman" pitchFamily="18" charset="0"/>
              </a:rPr>
              <a:t>			Investment	        	        of Return (%)</a:t>
            </a:r>
          </a:p>
          <a:p>
            <a:pPr algn="just">
              <a:lnSpc>
                <a:spcPct val="90000"/>
              </a:lnSpc>
              <a:buFont typeface="Wingdings" pitchFamily="2" charset="2"/>
              <a:buNone/>
            </a:pPr>
            <a:r>
              <a:rPr lang="en-US" sz="1400" dirty="0">
                <a:latin typeface="+mj-lt"/>
                <a:cs typeface="Times New Roman" pitchFamily="18" charset="0"/>
              </a:rPr>
              <a:t>			_____________________________________</a:t>
            </a:r>
          </a:p>
          <a:p>
            <a:pPr algn="just">
              <a:lnSpc>
                <a:spcPct val="90000"/>
              </a:lnSpc>
              <a:buFont typeface="Wingdings" pitchFamily="2" charset="2"/>
              <a:buNone/>
            </a:pPr>
            <a:r>
              <a:rPr lang="en-US" sz="1400" dirty="0">
                <a:latin typeface="+mj-lt"/>
                <a:cs typeface="Times New Roman" pitchFamily="18" charset="0"/>
              </a:rPr>
              <a:t>			Wireless System	                 6.3</a:t>
            </a:r>
          </a:p>
          <a:p>
            <a:pPr algn="just">
              <a:lnSpc>
                <a:spcPct val="90000"/>
              </a:lnSpc>
              <a:buFont typeface="Wingdings" pitchFamily="2" charset="2"/>
              <a:buNone/>
            </a:pPr>
            <a:r>
              <a:rPr lang="en-US" sz="1400" dirty="0">
                <a:latin typeface="+mj-lt"/>
                <a:cs typeface="Times New Roman" pitchFamily="18" charset="0"/>
              </a:rPr>
              <a:t>			Mobile First                                   10.3</a:t>
            </a:r>
          </a:p>
          <a:p>
            <a:pPr algn="just">
              <a:lnSpc>
                <a:spcPct val="90000"/>
              </a:lnSpc>
              <a:buFont typeface="Wingdings" pitchFamily="2" charset="2"/>
              <a:buNone/>
            </a:pPr>
            <a:r>
              <a:rPr lang="en-US" sz="1400" dirty="0">
                <a:latin typeface="+mj-lt"/>
                <a:cs typeface="Times New Roman" pitchFamily="18" charset="0"/>
              </a:rPr>
              <a:t>			Dell Comp Service	                 6.9</a:t>
            </a:r>
          </a:p>
          <a:p>
            <a:pPr algn="just">
              <a:lnSpc>
                <a:spcPct val="90000"/>
              </a:lnSpc>
              <a:buFont typeface="Wingdings" pitchFamily="2" charset="2"/>
              <a:buNone/>
            </a:pPr>
            <a:r>
              <a:rPr lang="en-US" sz="1400" dirty="0">
                <a:latin typeface="+mj-lt"/>
                <a:cs typeface="Times New Roman" pitchFamily="18" charset="0"/>
              </a:rPr>
              <a:t>			Huber Tech Service	                 7.5</a:t>
            </a:r>
          </a:p>
          <a:p>
            <a:pPr algn="just">
              <a:lnSpc>
                <a:spcPct val="90000"/>
              </a:lnSpc>
              <a:buFont typeface="Wingdings" pitchFamily="2" charset="2"/>
              <a:buNone/>
            </a:pPr>
            <a:r>
              <a:rPr lang="en-US" sz="1400" dirty="0">
                <a:latin typeface="+mj-lt"/>
                <a:cs typeface="Times New Roman" pitchFamily="18" charset="0"/>
              </a:rPr>
              <a:t>			Government Bonds	                 4.5</a:t>
            </a:r>
          </a:p>
          <a:p>
            <a:pPr algn="just">
              <a:lnSpc>
                <a:spcPct val="90000"/>
              </a:lnSpc>
              <a:buFont typeface="Wingdings" pitchFamily="2" charset="2"/>
              <a:buNone/>
            </a:pPr>
            <a:r>
              <a:rPr lang="en-US" sz="1400" dirty="0">
                <a:latin typeface="+mj-lt"/>
                <a:cs typeface="Times New Roman" pitchFamily="18" charset="0"/>
              </a:rPr>
              <a:t>			_____________________________________</a:t>
            </a:r>
            <a:endParaRPr lang="en-US" sz="1200" dirty="0">
              <a:latin typeface="Courier New" pitchFamily="49" charset="0"/>
              <a:cs typeface="Times New Roman" pitchFamily="18" charset="0"/>
            </a:endParaRPr>
          </a:p>
          <a:p>
            <a:pPr algn="just">
              <a:lnSpc>
                <a:spcPct val="90000"/>
              </a:lnSpc>
            </a:pPr>
            <a:r>
              <a:rPr lang="en-US" sz="1400" dirty="0">
                <a:latin typeface="+mj-lt"/>
                <a:cs typeface="Times New Roman" pitchFamily="18" charset="0"/>
              </a:rPr>
              <a:t>Management of First Investment Co. has imposed the following investment guidelines:</a:t>
            </a:r>
          </a:p>
          <a:p>
            <a:pPr lvl="1" algn="just">
              <a:lnSpc>
                <a:spcPct val="90000"/>
              </a:lnSpc>
            </a:pPr>
            <a:r>
              <a:rPr lang="en-US" sz="1400" dirty="0">
                <a:latin typeface="+mj-lt"/>
                <a:cs typeface="Times New Roman" pitchFamily="18" charset="0"/>
              </a:rPr>
              <a:t>Neither industry (wireless technology or service) should receive more than $60 million of the total investment. </a:t>
            </a:r>
          </a:p>
          <a:p>
            <a:pPr lvl="1" algn="just">
              <a:lnSpc>
                <a:spcPct val="90000"/>
              </a:lnSpc>
            </a:pPr>
            <a:r>
              <a:rPr lang="en-US" sz="1400" dirty="0">
                <a:latin typeface="+mj-lt"/>
                <a:cs typeface="Times New Roman" pitchFamily="18" charset="0"/>
              </a:rPr>
              <a:t>Government bonds should be at least 25% of the wireless industry and  service investments.</a:t>
            </a:r>
          </a:p>
          <a:p>
            <a:pPr lvl="1" algn="just">
              <a:lnSpc>
                <a:spcPct val="90000"/>
              </a:lnSpc>
            </a:pPr>
            <a:r>
              <a:rPr lang="en-US" sz="1400" dirty="0">
                <a:latin typeface="+mj-lt"/>
                <a:cs typeface="Times New Roman" pitchFamily="18" charset="0"/>
              </a:rPr>
              <a:t>The investment in Mobile First, a high-return but high-risk investment, cannot be more than 60% of the total wireless industry investment.</a:t>
            </a:r>
          </a:p>
          <a:p>
            <a:pPr algn="just">
              <a:lnSpc>
                <a:spcPct val="90000"/>
              </a:lnSpc>
            </a:pPr>
            <a:r>
              <a:rPr lang="en-US" sz="1400" dirty="0">
                <a:latin typeface="+mj-lt"/>
                <a:cs typeface="Times New Roman" pitchFamily="18" charset="0"/>
              </a:rPr>
              <a:t>What portfolio recommendations (investments and amounts) should be made for the available $120 million? </a:t>
            </a:r>
          </a:p>
          <a:p>
            <a:pPr algn="just">
              <a:lnSpc>
                <a:spcPct val="90000"/>
              </a:lnSpc>
              <a:buFont typeface="Wingdings" pitchFamily="2" charset="2"/>
              <a:buNone/>
            </a:pPr>
            <a:endParaRPr lang="en-US" sz="1200" dirty="0">
              <a:latin typeface="Courier New" pitchFamily="49" charset="0"/>
              <a:cs typeface="Times New Roman" pitchFamily="18" charset="0"/>
            </a:endParaRPr>
          </a:p>
        </p:txBody>
      </p:sp>
    </p:spTree>
    <p:extLst>
      <p:ext uri="{BB962C8B-B14F-4D97-AF65-F5344CB8AC3E}">
        <p14:creationId xmlns:p14="http://schemas.microsoft.com/office/powerpoint/2010/main" val="41187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Optimization Model in Prescriptive Analytics</a:t>
            </a:r>
          </a:p>
        </p:txBody>
      </p:sp>
      <p:sp>
        <p:nvSpPr>
          <p:cNvPr id="199683" name="Rectangle 3"/>
          <p:cNvSpPr>
            <a:spLocks noGrp="1" noChangeArrowheads="1"/>
          </p:cNvSpPr>
          <p:nvPr>
            <p:ph type="body" idx="1"/>
          </p:nvPr>
        </p:nvSpPr>
        <p:spPr>
          <a:xfrm>
            <a:off x="152400" y="1371600"/>
            <a:ext cx="8763000" cy="5410200"/>
          </a:xfrm>
        </p:spPr>
        <p:txBody>
          <a:bodyPr/>
          <a:lstStyle/>
          <a:p>
            <a:r>
              <a:rPr lang="en-US" i="1" dirty="0">
                <a:solidFill>
                  <a:schemeClr val="accent1"/>
                </a:solidFill>
                <a:effectLst>
                  <a:outerShdw blurRad="38100" dist="38100" dir="2700000" algn="tl">
                    <a:srgbClr val="C0C0C0"/>
                  </a:outerShdw>
                </a:effectLst>
                <a:cs typeface="Times New Roman" pitchFamily="18" charset="0"/>
              </a:rPr>
              <a:t>Optimization model</a:t>
            </a:r>
            <a:r>
              <a:rPr lang="en-US" dirty="0">
                <a:cs typeface="Times New Roman" pitchFamily="18" charset="0"/>
              </a:rPr>
              <a:t>  is a business model that uses quantitative methods to identify </a:t>
            </a:r>
            <a:r>
              <a:rPr lang="en-US" i="1" dirty="0">
                <a:solidFill>
                  <a:srgbClr val="FF0000"/>
                </a:solidFill>
                <a:effectLst>
                  <a:outerShdw blurRad="38100" dist="38100" dir="2700000" algn="tl">
                    <a:srgbClr val="000000">
                      <a:alpha val="43137"/>
                    </a:srgbClr>
                  </a:outerShdw>
                </a:effectLst>
                <a:cs typeface="Times New Roman" pitchFamily="18" charset="0"/>
              </a:rPr>
              <a:t>the</a:t>
            </a:r>
            <a:r>
              <a:rPr lang="en-US" dirty="0">
                <a:cs typeface="Times New Roman" pitchFamily="18" charset="0"/>
              </a:rPr>
              <a:t> </a:t>
            </a:r>
            <a:r>
              <a:rPr lang="en-US" i="1" dirty="0">
                <a:solidFill>
                  <a:schemeClr val="accent1"/>
                </a:solidFill>
                <a:effectLst>
                  <a:outerShdw blurRad="38100" dist="38100" dir="2700000" algn="tl">
                    <a:srgbClr val="C0C0C0"/>
                  </a:outerShdw>
                </a:effectLst>
                <a:cs typeface="Times New Roman" pitchFamily="18" charset="0"/>
              </a:rPr>
              <a:t>optimal (best) business and management solution(s)</a:t>
            </a:r>
            <a:r>
              <a:rPr lang="en-US" dirty="0">
                <a:cs typeface="Times New Roman" pitchFamily="18" charset="0"/>
              </a:rPr>
              <a:t> for a specific objective (goal, problem) in an organization</a:t>
            </a:r>
          </a:p>
          <a:p>
            <a:r>
              <a:rPr lang="en-US" i="1" dirty="0">
                <a:solidFill>
                  <a:srgbClr val="FF0000"/>
                </a:solidFill>
                <a:effectLst>
                  <a:outerShdw blurRad="38100" dist="38100" dir="2700000" algn="tl">
                    <a:srgbClr val="000000">
                      <a:alpha val="43137"/>
                    </a:srgbClr>
                  </a:outerShdw>
                </a:effectLst>
              </a:rPr>
              <a:t>Objective: maximize returns (profits, sales, quality, etc.)</a:t>
            </a:r>
            <a:r>
              <a:rPr lang="en-US" dirty="0"/>
              <a:t> with limited resources and other company constraints</a:t>
            </a:r>
          </a:p>
          <a:p>
            <a:pPr lvl="1"/>
            <a:r>
              <a:rPr lang="en-US" sz="1700" dirty="0"/>
              <a:t>Example: maximize return (revenue) of  business investments; constraints represent  limited financial resources (money) and needs for diversification of investments </a:t>
            </a:r>
          </a:p>
          <a:p>
            <a:r>
              <a:rPr lang="en-US" i="1" dirty="0">
                <a:solidFill>
                  <a:srgbClr val="FF0000"/>
                </a:solidFill>
                <a:effectLst>
                  <a:outerShdw blurRad="38100" dist="38100" dir="2700000" algn="tl">
                    <a:srgbClr val="000000">
                      <a:alpha val="43137"/>
                    </a:srgbClr>
                  </a:outerShdw>
                </a:effectLst>
              </a:rPr>
              <a:t>Objective: minimize costs (number of employees, quality defects, etc.) </a:t>
            </a:r>
            <a:r>
              <a:rPr lang="en-US" dirty="0"/>
              <a:t>while fulfilling production and service results</a:t>
            </a:r>
          </a:p>
          <a:p>
            <a:pPr lvl="1"/>
            <a:r>
              <a:rPr lang="en-US" sz="1700" dirty="0"/>
              <a:t>Example: develop a production plan that satisfies customer needs with the minimum used inventory and capacity resources</a:t>
            </a:r>
          </a:p>
          <a:p>
            <a:r>
              <a:rPr lang="en-US" i="1" dirty="0">
                <a:solidFill>
                  <a:srgbClr val="FF0000"/>
                </a:solidFill>
                <a:effectLst>
                  <a:outerShdw blurRad="38100" dist="38100" dir="2700000" algn="tl">
                    <a:srgbClr val="000000">
                      <a:alpha val="43137"/>
                    </a:srgbClr>
                  </a:outerShdw>
                </a:effectLst>
              </a:rPr>
              <a:t>Multi-criteria optimal </a:t>
            </a:r>
            <a:r>
              <a:rPr lang="en-US" dirty="0"/>
              <a:t>business and management decisions</a:t>
            </a:r>
          </a:p>
          <a:p>
            <a:pPr lvl="1"/>
            <a:r>
              <a:rPr lang="en-US" sz="1700" dirty="0"/>
              <a:t>Example: identify a mix of suppliers with the highest quality of supplies delivered on time and with minimum total cost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a:t>Investment Portfolio: LP Model Formulation </a:t>
            </a:r>
          </a:p>
        </p:txBody>
      </p:sp>
      <p:sp>
        <p:nvSpPr>
          <p:cNvPr id="211971" name="Rectangle 3"/>
          <p:cNvSpPr>
            <a:spLocks noGrp="1" noChangeArrowheads="1"/>
          </p:cNvSpPr>
          <p:nvPr>
            <p:ph type="body" idx="1"/>
          </p:nvPr>
        </p:nvSpPr>
        <p:spPr>
          <a:xfrm>
            <a:off x="228600" y="1447800"/>
            <a:ext cx="8610600" cy="5181600"/>
          </a:xfrm>
        </p:spPr>
        <p:txBody>
          <a:bodyPr/>
          <a:lstStyle/>
          <a:p>
            <a:pPr>
              <a:lnSpc>
                <a:spcPct val="90000"/>
              </a:lnSpc>
              <a:buFontTx/>
              <a:buNone/>
            </a:pPr>
            <a:r>
              <a:rPr lang="en-US" sz="1800" i="1" dirty="0">
                <a:solidFill>
                  <a:schemeClr val="accent2"/>
                </a:solidFill>
              </a:rPr>
              <a:t>Decision variables:</a:t>
            </a:r>
          </a:p>
          <a:p>
            <a:pPr>
              <a:lnSpc>
                <a:spcPct val="90000"/>
              </a:lnSpc>
              <a:buFontTx/>
              <a:buNone/>
            </a:pPr>
            <a:r>
              <a:rPr lang="en-US" sz="1600" dirty="0"/>
              <a:t>X</a:t>
            </a:r>
            <a:r>
              <a:rPr lang="en-US" sz="1600" baseline="-25000" dirty="0"/>
              <a:t>W</a:t>
            </a:r>
            <a:r>
              <a:rPr lang="en-US" sz="1600" dirty="0"/>
              <a:t> = investment in  Wireless System, $ </a:t>
            </a:r>
            <a:r>
              <a:rPr lang="en-US" sz="1600" dirty="0" err="1"/>
              <a:t>mln</a:t>
            </a:r>
            <a:endParaRPr lang="en-US" sz="1600" dirty="0"/>
          </a:p>
          <a:p>
            <a:pPr>
              <a:lnSpc>
                <a:spcPct val="90000"/>
              </a:lnSpc>
              <a:buFontTx/>
              <a:buNone/>
            </a:pPr>
            <a:r>
              <a:rPr lang="en-US" sz="1600" dirty="0"/>
              <a:t>X</a:t>
            </a:r>
            <a:r>
              <a:rPr lang="en-US" sz="1600" baseline="-25000" dirty="0"/>
              <a:t>M</a:t>
            </a:r>
            <a:r>
              <a:rPr lang="en-US" sz="1600" dirty="0"/>
              <a:t> = investment in Mobile First, $ </a:t>
            </a:r>
            <a:r>
              <a:rPr lang="en-US" sz="1600" dirty="0" err="1"/>
              <a:t>mln</a:t>
            </a:r>
            <a:endParaRPr lang="en-US" sz="1600" dirty="0"/>
          </a:p>
          <a:p>
            <a:pPr>
              <a:lnSpc>
                <a:spcPct val="90000"/>
              </a:lnSpc>
              <a:buFontTx/>
              <a:buNone/>
            </a:pPr>
            <a:r>
              <a:rPr lang="en-US" sz="1600" dirty="0"/>
              <a:t>X</a:t>
            </a:r>
            <a:r>
              <a:rPr lang="en-US" sz="1600" baseline="-25000" dirty="0"/>
              <a:t>D</a:t>
            </a:r>
            <a:r>
              <a:rPr lang="en-US" sz="1600" dirty="0"/>
              <a:t> = investment in Dell Comp Service, $ </a:t>
            </a:r>
            <a:r>
              <a:rPr lang="en-US" sz="1600" dirty="0" err="1"/>
              <a:t>mln</a:t>
            </a:r>
            <a:endParaRPr lang="en-US" sz="1600" dirty="0"/>
          </a:p>
          <a:p>
            <a:pPr>
              <a:lnSpc>
                <a:spcPct val="90000"/>
              </a:lnSpc>
              <a:buFontTx/>
              <a:buNone/>
            </a:pPr>
            <a:r>
              <a:rPr lang="en-US" sz="1600" dirty="0"/>
              <a:t>X</a:t>
            </a:r>
            <a:r>
              <a:rPr lang="en-US" sz="1600" baseline="-25000" dirty="0"/>
              <a:t>H</a:t>
            </a:r>
            <a:r>
              <a:rPr lang="en-US" sz="1600" dirty="0"/>
              <a:t> = investment in Huber Tech Service, $ </a:t>
            </a:r>
            <a:r>
              <a:rPr lang="en-US" sz="1600" dirty="0" err="1"/>
              <a:t>mln</a:t>
            </a:r>
            <a:endParaRPr lang="en-US" sz="1600" dirty="0"/>
          </a:p>
          <a:p>
            <a:pPr>
              <a:lnSpc>
                <a:spcPct val="90000"/>
              </a:lnSpc>
              <a:buFontTx/>
              <a:buNone/>
            </a:pPr>
            <a:r>
              <a:rPr lang="en-US" sz="1600" dirty="0"/>
              <a:t>X</a:t>
            </a:r>
            <a:r>
              <a:rPr lang="en-US" sz="1600" baseline="-25000" dirty="0"/>
              <a:t>G</a:t>
            </a:r>
            <a:r>
              <a:rPr lang="en-US" sz="1600" dirty="0"/>
              <a:t> = investment in government bonds, $ </a:t>
            </a:r>
            <a:r>
              <a:rPr lang="en-US" sz="1600" dirty="0" err="1"/>
              <a:t>mln</a:t>
            </a:r>
            <a:endParaRPr lang="en-US" sz="1600" dirty="0"/>
          </a:p>
          <a:p>
            <a:pPr>
              <a:lnSpc>
                <a:spcPct val="90000"/>
              </a:lnSpc>
              <a:buFont typeface="Wingdings" pitchFamily="2" charset="2"/>
              <a:buNone/>
            </a:pPr>
            <a:endParaRPr lang="en-US" sz="1800" i="1" dirty="0">
              <a:solidFill>
                <a:schemeClr val="accent2"/>
              </a:solidFill>
              <a:cs typeface="Courier New" pitchFamily="49" charset="0"/>
            </a:endParaRPr>
          </a:p>
          <a:p>
            <a:pPr>
              <a:lnSpc>
                <a:spcPct val="90000"/>
              </a:lnSpc>
              <a:buFont typeface="Wingdings" pitchFamily="2" charset="2"/>
              <a:buNone/>
            </a:pPr>
            <a:r>
              <a:rPr lang="en-US" sz="1800" i="1" dirty="0">
                <a:solidFill>
                  <a:schemeClr val="accent2"/>
                </a:solidFill>
                <a:cs typeface="Courier New" pitchFamily="49" charset="0"/>
              </a:rPr>
              <a:t>Objective Function: Maximize total return</a:t>
            </a:r>
          </a:p>
          <a:p>
            <a:pPr>
              <a:lnSpc>
                <a:spcPct val="90000"/>
              </a:lnSpc>
              <a:buNone/>
            </a:pPr>
            <a:r>
              <a:rPr lang="en-US" sz="1600" dirty="0">
                <a:ea typeface="MS Mincho" pitchFamily="49" charset="-128"/>
              </a:rPr>
              <a:t>Max 0.063</a:t>
            </a:r>
            <a:r>
              <a:rPr lang="en-US" sz="1600" dirty="0"/>
              <a:t>X</a:t>
            </a:r>
            <a:r>
              <a:rPr lang="en-US" sz="1600" baseline="-25000" dirty="0"/>
              <a:t>W</a:t>
            </a:r>
            <a:r>
              <a:rPr lang="en-US" sz="1600" dirty="0">
                <a:ea typeface="MS Mincho" pitchFamily="49" charset="-128"/>
              </a:rPr>
              <a:t> + 0.103</a:t>
            </a:r>
            <a:r>
              <a:rPr lang="en-US" sz="1600" dirty="0"/>
              <a:t>X</a:t>
            </a:r>
            <a:r>
              <a:rPr lang="en-US" sz="1600" baseline="-25000" dirty="0"/>
              <a:t>M</a:t>
            </a:r>
            <a:r>
              <a:rPr lang="en-US" sz="1600" dirty="0">
                <a:ea typeface="MS Mincho" pitchFamily="49" charset="-128"/>
              </a:rPr>
              <a:t> + 0.069</a:t>
            </a:r>
            <a:r>
              <a:rPr lang="en-US" sz="1600" dirty="0"/>
              <a:t>X</a:t>
            </a:r>
            <a:r>
              <a:rPr lang="en-US" sz="1600" baseline="-25000" dirty="0"/>
              <a:t>D</a:t>
            </a:r>
            <a:r>
              <a:rPr lang="en-US" sz="1600" dirty="0">
                <a:ea typeface="MS Mincho" pitchFamily="49" charset="-128"/>
              </a:rPr>
              <a:t> + 0.075</a:t>
            </a:r>
            <a:r>
              <a:rPr lang="en-US" sz="1600" dirty="0"/>
              <a:t>X</a:t>
            </a:r>
            <a:r>
              <a:rPr lang="en-US" sz="1600" baseline="-25000" dirty="0"/>
              <a:t>H</a:t>
            </a:r>
            <a:r>
              <a:rPr lang="en-US" sz="1600" dirty="0">
                <a:ea typeface="MS Mincho" pitchFamily="49" charset="-128"/>
              </a:rPr>
              <a:t> + 0.045</a:t>
            </a:r>
            <a:r>
              <a:rPr lang="en-US" sz="1600" dirty="0"/>
              <a:t>X</a:t>
            </a:r>
            <a:r>
              <a:rPr lang="en-US" sz="1600" baseline="-25000" dirty="0"/>
              <a:t>G</a:t>
            </a:r>
            <a:endParaRPr lang="en-US" sz="1600" dirty="0">
              <a:ea typeface="MS Mincho" pitchFamily="49" charset="-128"/>
            </a:endParaRPr>
          </a:p>
          <a:p>
            <a:pPr>
              <a:lnSpc>
                <a:spcPct val="90000"/>
              </a:lnSpc>
              <a:buFont typeface="Wingdings" pitchFamily="2" charset="2"/>
              <a:buNone/>
            </a:pPr>
            <a:endParaRPr lang="en-US" sz="1800" i="1" dirty="0">
              <a:solidFill>
                <a:schemeClr val="accent2"/>
              </a:solidFill>
              <a:ea typeface="MS Mincho" pitchFamily="49" charset="-128"/>
            </a:endParaRPr>
          </a:p>
          <a:p>
            <a:pPr>
              <a:lnSpc>
                <a:spcPct val="90000"/>
              </a:lnSpc>
              <a:buFont typeface="Wingdings" pitchFamily="2" charset="2"/>
              <a:buNone/>
            </a:pPr>
            <a:r>
              <a:rPr lang="en-US" sz="1800" i="1" dirty="0">
                <a:solidFill>
                  <a:schemeClr val="accent2"/>
                </a:solidFill>
                <a:ea typeface="MS Mincho" pitchFamily="49" charset="-128"/>
              </a:rPr>
              <a:t>Constraints:</a:t>
            </a:r>
            <a:endParaRPr lang="en-US" sz="1800" i="1" dirty="0">
              <a:solidFill>
                <a:schemeClr val="accent2"/>
              </a:solidFill>
              <a:cs typeface="Courier New" pitchFamily="49" charset="0"/>
            </a:endParaRPr>
          </a:p>
          <a:p>
            <a:pPr>
              <a:lnSpc>
                <a:spcPct val="90000"/>
              </a:lnSpc>
              <a:buNone/>
            </a:pPr>
            <a:r>
              <a:rPr lang="en-US" sz="1600" dirty="0">
                <a:ea typeface="MS Mincho" pitchFamily="49" charset="-128"/>
              </a:rPr>
              <a:t>Wireless industry &lt;= $60 </a:t>
            </a:r>
            <a:r>
              <a:rPr lang="en-US" sz="1600" dirty="0" err="1">
                <a:ea typeface="MS Mincho" pitchFamily="49" charset="-128"/>
              </a:rPr>
              <a:t>mln</a:t>
            </a:r>
            <a:r>
              <a:rPr lang="en-US" sz="1600" dirty="0">
                <a:ea typeface="MS Mincho" pitchFamily="49" charset="-128"/>
              </a:rPr>
              <a:t>:	 </a:t>
            </a:r>
            <a:r>
              <a:rPr lang="en-US" sz="1600" dirty="0"/>
              <a:t>X</a:t>
            </a:r>
            <a:r>
              <a:rPr lang="en-US" sz="1600" baseline="-25000" dirty="0"/>
              <a:t>W</a:t>
            </a:r>
            <a:r>
              <a:rPr lang="en-US" sz="1600" dirty="0">
                <a:ea typeface="MS Mincho" pitchFamily="49" charset="-128"/>
              </a:rPr>
              <a:t> + X</a:t>
            </a:r>
            <a:r>
              <a:rPr lang="en-US" sz="1600" baseline="-25000" dirty="0">
                <a:ea typeface="MS Mincho" pitchFamily="49" charset="-128"/>
              </a:rPr>
              <a:t>M</a:t>
            </a:r>
            <a:r>
              <a:rPr lang="en-US" sz="1600" dirty="0">
                <a:ea typeface="MS Mincho" pitchFamily="49" charset="-128"/>
              </a:rPr>
              <a:t> &lt;= 60</a:t>
            </a:r>
            <a:endParaRPr lang="en-US" sz="1600" dirty="0">
              <a:cs typeface="Courier New" pitchFamily="49" charset="0"/>
            </a:endParaRPr>
          </a:p>
          <a:p>
            <a:pPr>
              <a:lnSpc>
                <a:spcPct val="90000"/>
              </a:lnSpc>
              <a:buFont typeface="Wingdings" pitchFamily="2" charset="2"/>
              <a:buNone/>
            </a:pPr>
            <a:r>
              <a:rPr lang="en-US" sz="1600" dirty="0">
                <a:ea typeface="MS Mincho" pitchFamily="49" charset="-128"/>
              </a:rPr>
              <a:t>Service industry &lt;= $60 </a:t>
            </a:r>
            <a:r>
              <a:rPr lang="en-US" sz="1600" dirty="0" err="1">
                <a:ea typeface="MS Mincho" pitchFamily="49" charset="-128"/>
              </a:rPr>
              <a:t>mln</a:t>
            </a:r>
            <a:r>
              <a:rPr lang="en-US" sz="1600" dirty="0">
                <a:ea typeface="MS Mincho" pitchFamily="49" charset="-128"/>
              </a:rPr>
              <a:t>:	 X</a:t>
            </a:r>
            <a:r>
              <a:rPr lang="en-US" sz="1600" baseline="-25000" dirty="0">
                <a:ea typeface="MS Mincho" pitchFamily="49" charset="-128"/>
              </a:rPr>
              <a:t>D</a:t>
            </a:r>
            <a:r>
              <a:rPr lang="en-US" sz="1600" dirty="0">
                <a:ea typeface="MS Mincho" pitchFamily="49" charset="-128"/>
              </a:rPr>
              <a:t> + X</a:t>
            </a:r>
            <a:r>
              <a:rPr lang="en-US" sz="1600" baseline="-25000" dirty="0">
                <a:ea typeface="MS Mincho" pitchFamily="49" charset="-128"/>
              </a:rPr>
              <a:t>H</a:t>
            </a:r>
            <a:r>
              <a:rPr lang="en-US" sz="1600" dirty="0">
                <a:ea typeface="MS Mincho" pitchFamily="49" charset="-128"/>
              </a:rPr>
              <a:t> &lt;= 60</a:t>
            </a:r>
            <a:endParaRPr lang="en-US" sz="1600" dirty="0">
              <a:cs typeface="Courier New" pitchFamily="49" charset="0"/>
            </a:endParaRPr>
          </a:p>
          <a:p>
            <a:pPr>
              <a:lnSpc>
                <a:spcPct val="90000"/>
              </a:lnSpc>
              <a:buFont typeface="Wingdings" pitchFamily="2" charset="2"/>
              <a:buNone/>
            </a:pPr>
            <a:r>
              <a:rPr lang="en-US" sz="1600" dirty="0">
                <a:ea typeface="MS Mincho" pitchFamily="49" charset="-128"/>
              </a:rPr>
              <a:t>Gov. bonds = &gt; 25%:	 X</a:t>
            </a:r>
            <a:r>
              <a:rPr lang="en-US" sz="1600" baseline="-25000" dirty="0">
                <a:ea typeface="MS Mincho" pitchFamily="49" charset="-128"/>
              </a:rPr>
              <a:t>G</a:t>
            </a:r>
            <a:r>
              <a:rPr lang="en-US" sz="1600" dirty="0">
                <a:ea typeface="MS Mincho" pitchFamily="49" charset="-128"/>
              </a:rPr>
              <a:t> &gt;= 0.25 (X</a:t>
            </a:r>
            <a:r>
              <a:rPr lang="en-US" sz="1600" baseline="-25000" dirty="0">
                <a:ea typeface="MS Mincho" pitchFamily="49" charset="-128"/>
              </a:rPr>
              <a:t>W </a:t>
            </a:r>
            <a:r>
              <a:rPr lang="en-US" sz="1600" dirty="0">
                <a:ea typeface="MS Mincho" pitchFamily="49" charset="-128"/>
              </a:rPr>
              <a:t>+ X</a:t>
            </a:r>
            <a:r>
              <a:rPr lang="en-US" sz="1600" baseline="-25000" dirty="0">
                <a:ea typeface="MS Mincho" pitchFamily="49" charset="-128"/>
              </a:rPr>
              <a:t>M</a:t>
            </a:r>
            <a:r>
              <a:rPr lang="en-US" sz="1600" dirty="0">
                <a:ea typeface="MS Mincho" pitchFamily="49" charset="-128"/>
              </a:rPr>
              <a:t> + X</a:t>
            </a:r>
            <a:r>
              <a:rPr lang="en-US" sz="1600" baseline="-25000" dirty="0">
                <a:ea typeface="MS Mincho" pitchFamily="49" charset="-128"/>
              </a:rPr>
              <a:t>D</a:t>
            </a:r>
            <a:r>
              <a:rPr lang="en-US" sz="1600" dirty="0">
                <a:ea typeface="MS Mincho" pitchFamily="49" charset="-128"/>
              </a:rPr>
              <a:t> + X</a:t>
            </a:r>
            <a:r>
              <a:rPr lang="en-US" sz="1600" baseline="-25000" dirty="0">
                <a:ea typeface="MS Mincho" pitchFamily="49" charset="-128"/>
              </a:rPr>
              <a:t>H</a:t>
            </a:r>
            <a:r>
              <a:rPr lang="en-US" sz="1600" dirty="0">
                <a:ea typeface="MS Mincho" pitchFamily="49" charset="-128"/>
              </a:rPr>
              <a:t>)</a:t>
            </a:r>
            <a:endParaRPr lang="en-US" sz="1600" dirty="0">
              <a:cs typeface="Courier New" pitchFamily="49" charset="0"/>
            </a:endParaRPr>
          </a:p>
          <a:p>
            <a:pPr>
              <a:lnSpc>
                <a:spcPct val="90000"/>
              </a:lnSpc>
              <a:buFont typeface="Wingdings" pitchFamily="2" charset="2"/>
              <a:buNone/>
            </a:pPr>
            <a:r>
              <a:rPr lang="en-US" sz="1600" dirty="0">
                <a:ea typeface="MS Mincho" pitchFamily="49" charset="-128"/>
              </a:rPr>
              <a:t>Mobile First &lt;= 60%:	 X</a:t>
            </a:r>
            <a:r>
              <a:rPr lang="en-US" sz="1600" baseline="-25000" dirty="0">
                <a:ea typeface="MS Mincho" pitchFamily="49" charset="-128"/>
              </a:rPr>
              <a:t>M</a:t>
            </a:r>
            <a:r>
              <a:rPr lang="en-US" sz="1600" dirty="0">
                <a:ea typeface="MS Mincho" pitchFamily="49" charset="-128"/>
              </a:rPr>
              <a:t> &lt;= 0.6(X</a:t>
            </a:r>
            <a:r>
              <a:rPr lang="en-US" sz="1600" baseline="-25000" dirty="0">
                <a:ea typeface="MS Mincho" pitchFamily="49" charset="-128"/>
              </a:rPr>
              <a:t>W</a:t>
            </a:r>
            <a:r>
              <a:rPr lang="en-US" sz="1600" dirty="0">
                <a:ea typeface="MS Mincho" pitchFamily="49" charset="-128"/>
              </a:rPr>
              <a:t> + X</a:t>
            </a:r>
            <a:r>
              <a:rPr lang="en-US" sz="1600" baseline="-25000" dirty="0">
                <a:ea typeface="MS Mincho" pitchFamily="49" charset="-128"/>
              </a:rPr>
              <a:t>M</a:t>
            </a:r>
            <a:r>
              <a:rPr lang="en-US" sz="1600" dirty="0">
                <a:ea typeface="MS Mincho" pitchFamily="49" charset="-128"/>
              </a:rPr>
              <a:t>)</a:t>
            </a:r>
            <a:endParaRPr lang="en-US" sz="1600" dirty="0">
              <a:cs typeface="Courier New" pitchFamily="49" charset="0"/>
            </a:endParaRPr>
          </a:p>
          <a:p>
            <a:pPr>
              <a:lnSpc>
                <a:spcPct val="90000"/>
              </a:lnSpc>
              <a:buFont typeface="Wingdings" pitchFamily="2" charset="2"/>
              <a:buNone/>
            </a:pPr>
            <a:r>
              <a:rPr lang="en-US" sz="1600" dirty="0">
                <a:ea typeface="MS Mincho" pitchFamily="49" charset="-128"/>
              </a:rPr>
              <a:t>Total investment =$120 </a:t>
            </a:r>
            <a:r>
              <a:rPr lang="en-US" sz="1600" dirty="0" err="1">
                <a:ea typeface="MS Mincho" pitchFamily="49" charset="-128"/>
              </a:rPr>
              <a:t>mln</a:t>
            </a:r>
            <a:r>
              <a:rPr lang="en-US" sz="1600" dirty="0">
                <a:ea typeface="MS Mincho" pitchFamily="49" charset="-128"/>
              </a:rPr>
              <a:t>:	 X</a:t>
            </a:r>
            <a:r>
              <a:rPr lang="en-US" sz="1600" baseline="-25000" dirty="0">
                <a:ea typeface="MS Mincho" pitchFamily="49" charset="-128"/>
              </a:rPr>
              <a:t>W</a:t>
            </a:r>
            <a:r>
              <a:rPr lang="en-US" sz="1600" dirty="0">
                <a:ea typeface="MS Mincho" pitchFamily="49" charset="-128"/>
              </a:rPr>
              <a:t> + X</a:t>
            </a:r>
            <a:r>
              <a:rPr lang="en-US" sz="1600" baseline="-25000" dirty="0">
                <a:ea typeface="MS Mincho" pitchFamily="49" charset="-128"/>
              </a:rPr>
              <a:t>M</a:t>
            </a:r>
            <a:r>
              <a:rPr lang="en-US" sz="1600" dirty="0">
                <a:ea typeface="MS Mincho" pitchFamily="49" charset="-128"/>
              </a:rPr>
              <a:t> + X</a:t>
            </a:r>
            <a:r>
              <a:rPr lang="en-US" sz="1600" baseline="-25000" dirty="0">
                <a:ea typeface="MS Mincho" pitchFamily="49" charset="-128"/>
              </a:rPr>
              <a:t>D</a:t>
            </a:r>
            <a:r>
              <a:rPr lang="en-US" sz="1600" dirty="0">
                <a:ea typeface="MS Mincho" pitchFamily="49" charset="-128"/>
              </a:rPr>
              <a:t> + X</a:t>
            </a:r>
            <a:r>
              <a:rPr lang="en-US" sz="1600" baseline="-25000" dirty="0">
                <a:ea typeface="MS Mincho" pitchFamily="49" charset="-128"/>
              </a:rPr>
              <a:t>H</a:t>
            </a:r>
            <a:r>
              <a:rPr lang="en-US" sz="1600" dirty="0">
                <a:ea typeface="MS Mincho" pitchFamily="49" charset="-128"/>
              </a:rPr>
              <a:t> + X</a:t>
            </a:r>
            <a:r>
              <a:rPr lang="en-US" sz="1600" baseline="-25000" dirty="0">
                <a:ea typeface="MS Mincho" pitchFamily="49" charset="-128"/>
              </a:rPr>
              <a:t>G</a:t>
            </a:r>
            <a:r>
              <a:rPr lang="en-US" sz="1600" dirty="0">
                <a:ea typeface="MS Mincho" pitchFamily="49" charset="-128"/>
              </a:rPr>
              <a:t> = 120</a:t>
            </a:r>
            <a:endParaRPr lang="en-US" sz="1600" dirty="0">
              <a:cs typeface="Courier New" pitchFamily="49" charset="0"/>
            </a:endParaRPr>
          </a:p>
          <a:p>
            <a:pPr>
              <a:lnSpc>
                <a:spcPct val="90000"/>
              </a:lnSpc>
              <a:buFont typeface="Wingdings" pitchFamily="2" charset="2"/>
              <a:buNone/>
            </a:pPr>
            <a:r>
              <a:rPr lang="en-US" sz="1600" dirty="0" err="1">
                <a:ea typeface="MS Mincho" pitchFamily="49" charset="-128"/>
              </a:rPr>
              <a:t>Nonnegativity</a:t>
            </a:r>
            <a:r>
              <a:rPr lang="en-US" sz="1600" dirty="0">
                <a:ea typeface="MS Mincho" pitchFamily="49" charset="-128"/>
              </a:rPr>
              <a:t>:		 X</a:t>
            </a:r>
            <a:r>
              <a:rPr lang="en-US" sz="1600" baseline="-25000" dirty="0">
                <a:ea typeface="MS Mincho" pitchFamily="49" charset="-128"/>
              </a:rPr>
              <a:t>W</a:t>
            </a:r>
            <a:r>
              <a:rPr lang="en-US" sz="1600" dirty="0">
                <a:ea typeface="MS Mincho" pitchFamily="49" charset="-128"/>
              </a:rPr>
              <a:t>, X</a:t>
            </a:r>
            <a:r>
              <a:rPr lang="en-US" sz="1600" baseline="-25000" dirty="0">
                <a:ea typeface="MS Mincho" pitchFamily="49" charset="-128"/>
              </a:rPr>
              <a:t>M</a:t>
            </a:r>
            <a:r>
              <a:rPr lang="en-US" sz="1600" dirty="0">
                <a:ea typeface="MS Mincho" pitchFamily="49" charset="-128"/>
              </a:rPr>
              <a:t>, X</a:t>
            </a:r>
            <a:r>
              <a:rPr lang="en-US" sz="1600" baseline="-25000" dirty="0">
                <a:ea typeface="MS Mincho" pitchFamily="49" charset="-128"/>
              </a:rPr>
              <a:t>D</a:t>
            </a:r>
            <a:r>
              <a:rPr lang="en-US" sz="1600" dirty="0">
                <a:ea typeface="MS Mincho" pitchFamily="49" charset="-128"/>
              </a:rPr>
              <a:t>, X</a:t>
            </a:r>
            <a:r>
              <a:rPr lang="en-US" sz="1600" baseline="-25000" dirty="0">
                <a:ea typeface="MS Mincho" pitchFamily="49" charset="-128"/>
              </a:rPr>
              <a:t>H</a:t>
            </a:r>
            <a:r>
              <a:rPr lang="en-US" sz="1600" dirty="0">
                <a:ea typeface="MS Mincho" pitchFamily="49" charset="-128"/>
              </a:rPr>
              <a:t>, X</a:t>
            </a:r>
            <a:r>
              <a:rPr lang="en-US" sz="1600" baseline="-25000" dirty="0">
                <a:ea typeface="MS Mincho" pitchFamily="49" charset="-128"/>
              </a:rPr>
              <a:t>G</a:t>
            </a:r>
            <a:r>
              <a:rPr lang="en-US" sz="1600" dirty="0">
                <a:ea typeface="MS Mincho" pitchFamily="49" charset="-128"/>
              </a:rPr>
              <a:t> &gt;= 0 </a:t>
            </a:r>
            <a:endParaRPr lang="en-US" sz="1600" dirty="0">
              <a:cs typeface="Courier New" pitchFamily="49" charset="0"/>
            </a:endParaRPr>
          </a:p>
          <a:p>
            <a:pPr>
              <a:lnSpc>
                <a:spcPct val="90000"/>
              </a:lnSpc>
              <a:buFont typeface="Wingdings" pitchFamily="2" charset="2"/>
              <a:buNone/>
            </a:pPr>
            <a:endParaRPr lang="en-US" sz="1600" i="1" dirty="0">
              <a:solidFill>
                <a:schemeClr val="accent2"/>
              </a:solidFill>
              <a:cs typeface="Courier New" pitchFamily="49" charset="0"/>
            </a:endParaRPr>
          </a:p>
        </p:txBody>
      </p:sp>
    </p:spTree>
    <p:extLst>
      <p:ext uri="{BB962C8B-B14F-4D97-AF65-F5344CB8AC3E}">
        <p14:creationId xmlns:p14="http://schemas.microsoft.com/office/powerpoint/2010/main" val="38934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Input</a:t>
            </a:r>
          </a:p>
        </p:txBody>
      </p:sp>
      <p:pic>
        <p:nvPicPr>
          <p:cNvPr id="4" name="Picture 3"/>
          <p:cNvPicPr>
            <a:picLocks noChangeAspect="1"/>
          </p:cNvPicPr>
          <p:nvPr/>
        </p:nvPicPr>
        <p:blipFill>
          <a:blip r:embed="rId2"/>
          <a:stretch>
            <a:fillRect/>
          </a:stretch>
        </p:blipFill>
        <p:spPr>
          <a:xfrm>
            <a:off x="1981200" y="1828800"/>
            <a:ext cx="4738138" cy="4255548"/>
          </a:xfrm>
          <a:prstGeom prst="rect">
            <a:avLst/>
          </a:prstGeom>
        </p:spPr>
      </p:pic>
    </p:spTree>
    <p:extLst>
      <p:ext uri="{BB962C8B-B14F-4D97-AF65-F5344CB8AC3E}">
        <p14:creationId xmlns:p14="http://schemas.microsoft.com/office/powerpoint/2010/main" val="2569069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Solver Input</a:t>
            </a:r>
          </a:p>
        </p:txBody>
      </p:sp>
      <p:pic>
        <p:nvPicPr>
          <p:cNvPr id="5" name="Picture 4"/>
          <p:cNvPicPr>
            <a:picLocks noChangeAspect="1"/>
          </p:cNvPicPr>
          <p:nvPr/>
        </p:nvPicPr>
        <p:blipFill>
          <a:blip r:embed="rId2"/>
          <a:stretch>
            <a:fillRect/>
          </a:stretch>
        </p:blipFill>
        <p:spPr>
          <a:xfrm>
            <a:off x="173038" y="1524000"/>
            <a:ext cx="8791575" cy="5334000"/>
          </a:xfrm>
          <a:prstGeom prst="rect">
            <a:avLst/>
          </a:prstGeom>
        </p:spPr>
      </p:pic>
    </p:spTree>
    <p:extLst>
      <p:ext uri="{BB962C8B-B14F-4D97-AF65-F5344CB8AC3E}">
        <p14:creationId xmlns:p14="http://schemas.microsoft.com/office/powerpoint/2010/main" val="168533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dirty="0"/>
              <a:t>Linear Optimization: Linear Programming </a:t>
            </a:r>
          </a:p>
        </p:txBody>
      </p:sp>
      <p:sp>
        <p:nvSpPr>
          <p:cNvPr id="201731" name="Rectangle 3"/>
          <p:cNvSpPr>
            <a:spLocks noGrp="1" noChangeArrowheads="1"/>
          </p:cNvSpPr>
          <p:nvPr>
            <p:ph type="body" idx="1"/>
          </p:nvPr>
        </p:nvSpPr>
        <p:spPr>
          <a:xfrm>
            <a:off x="152400" y="1371600"/>
            <a:ext cx="8610600" cy="5410200"/>
          </a:xfrm>
        </p:spPr>
        <p:txBody>
          <a:bodyPr/>
          <a:lstStyle/>
          <a:p>
            <a:r>
              <a:rPr lang="en-US" i="1" dirty="0">
                <a:solidFill>
                  <a:schemeClr val="accent1"/>
                </a:solidFill>
                <a:effectLst>
                  <a:outerShdw blurRad="38100" dist="38100" dir="2700000" algn="tl">
                    <a:srgbClr val="C0C0C0"/>
                  </a:outerShdw>
                </a:effectLst>
                <a:cs typeface="Times New Roman" pitchFamily="18" charset="0"/>
              </a:rPr>
              <a:t>Linear Programming (LP) </a:t>
            </a:r>
            <a:r>
              <a:rPr lang="en-US" dirty="0"/>
              <a:t>is an important subset of a larger class of optimization models called </a:t>
            </a:r>
            <a:r>
              <a:rPr lang="en-US" i="1" dirty="0"/>
              <a:t>mathematical programming models</a:t>
            </a:r>
            <a:endParaRPr lang="en-US" i="1" dirty="0">
              <a:solidFill>
                <a:schemeClr val="accent1"/>
              </a:solidFill>
              <a:effectLst>
                <a:outerShdw blurRad="38100" dist="38100" dir="2700000" algn="tl">
                  <a:srgbClr val="C0C0C0"/>
                </a:outerShdw>
              </a:effectLst>
              <a:cs typeface="Times New Roman" pitchFamily="18" charset="0"/>
            </a:endParaRPr>
          </a:p>
          <a:p>
            <a:r>
              <a:rPr lang="en-US" i="1" dirty="0">
                <a:solidFill>
                  <a:schemeClr val="accent1"/>
                </a:solidFill>
                <a:effectLst>
                  <a:outerShdw blurRad="38100" dist="38100" dir="2700000" algn="tl">
                    <a:srgbClr val="C0C0C0"/>
                  </a:outerShdw>
                </a:effectLst>
                <a:cs typeface="Times New Roman" pitchFamily="18" charset="0"/>
              </a:rPr>
              <a:t>LP</a:t>
            </a:r>
            <a:r>
              <a:rPr lang="en-US" dirty="0">
                <a:cs typeface="Times New Roman" pitchFamily="18" charset="0"/>
              </a:rPr>
              <a:t> enables managers to find optimal solutions to certain problems in which the solutions satisfy set of requirements, or constraints.   </a:t>
            </a:r>
          </a:p>
          <a:p>
            <a:r>
              <a:rPr lang="en-US" dirty="0">
                <a:cs typeface="Times New Roman" pitchFamily="18" charset="0"/>
              </a:rPr>
              <a:t>Usually constraints represent limited resources of production or service: </a:t>
            </a:r>
          </a:p>
          <a:p>
            <a:pPr lvl="1"/>
            <a:r>
              <a:rPr lang="en-US" dirty="0">
                <a:cs typeface="Times New Roman" pitchFamily="18" charset="0"/>
              </a:rPr>
              <a:t>Materials (inventory), labor</a:t>
            </a:r>
          </a:p>
          <a:p>
            <a:pPr lvl="1"/>
            <a:r>
              <a:rPr lang="en-US" dirty="0">
                <a:cs typeface="Times New Roman" pitchFamily="18" charset="0"/>
              </a:rPr>
              <a:t>Capacity, space</a:t>
            </a:r>
          </a:p>
          <a:p>
            <a:pPr lvl="1"/>
            <a:r>
              <a:rPr lang="en-US" dirty="0">
                <a:cs typeface="Times New Roman" pitchFamily="18" charset="0"/>
              </a:rPr>
              <a:t>Technology and equipment</a:t>
            </a:r>
          </a:p>
          <a:p>
            <a:pPr lvl="1"/>
            <a:r>
              <a:rPr lang="en-US" dirty="0">
                <a:cs typeface="Times New Roman" pitchFamily="18" charset="0"/>
              </a:rPr>
              <a:t>Diversification of investment</a:t>
            </a:r>
          </a:p>
          <a:p>
            <a:pPr lvl="1"/>
            <a:r>
              <a:rPr lang="en-US" dirty="0">
                <a:cs typeface="Times New Roman" pitchFamily="18" charset="0"/>
              </a:rPr>
              <a:t>Demand and supply</a:t>
            </a:r>
          </a:p>
          <a:p>
            <a:pPr lvl="1"/>
            <a:r>
              <a:rPr lang="en-US" dirty="0">
                <a:cs typeface="Times New Roman" pitchFamily="18" charset="0"/>
              </a:rPr>
              <a:t>Logical constraints </a:t>
            </a:r>
            <a:endParaRPr lang="en-US" i="1" dirty="0">
              <a:solidFill>
                <a:schemeClr val="accent1"/>
              </a:solidFill>
              <a:effectLst>
                <a:outerShdw blurRad="38100" dist="38100" dir="2700000" algn="tl">
                  <a:srgbClr val="C0C0C0"/>
                </a:outerShdw>
              </a:effectLst>
              <a:cs typeface="Times New Roman" pitchFamily="18" charset="0"/>
            </a:endParaRPr>
          </a:p>
          <a:p>
            <a:pPr algn="just"/>
            <a:endParaRPr lang="en-US" dirty="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dirty="0"/>
              <a:t>Product Mix Optimization</a:t>
            </a:r>
          </a:p>
        </p:txBody>
      </p:sp>
      <p:sp>
        <p:nvSpPr>
          <p:cNvPr id="226307" name="Rectangle 3"/>
          <p:cNvSpPr>
            <a:spLocks noGrp="1" noChangeArrowheads="1"/>
          </p:cNvSpPr>
          <p:nvPr>
            <p:ph type="body" idx="1"/>
          </p:nvPr>
        </p:nvSpPr>
        <p:spPr/>
        <p:txBody>
          <a:bodyPr/>
          <a:lstStyle/>
          <a:p>
            <a:pPr algn="just">
              <a:lnSpc>
                <a:spcPct val="90000"/>
              </a:lnSpc>
            </a:pPr>
            <a:r>
              <a:rPr lang="en-US" altLang="en-US" sz="1600" dirty="0">
                <a:cs typeface="Times New Roman" pitchFamily="18" charset="0"/>
              </a:rPr>
              <a:t>Bell Computers, Inc. is one of the world leaders in desktop and laptop personal computers. The company has recently introduced two new 7</a:t>
            </a:r>
            <a:r>
              <a:rPr lang="en-US" altLang="en-US" sz="1600" baseline="30000" dirty="0">
                <a:cs typeface="Times New Roman" pitchFamily="18" charset="0"/>
              </a:rPr>
              <a:t>th</a:t>
            </a:r>
            <a:r>
              <a:rPr lang="en-US" altLang="en-US" sz="1600" dirty="0">
                <a:cs typeface="Times New Roman" pitchFamily="18" charset="0"/>
              </a:rPr>
              <a:t> Generation Intel Core i7 laptop computers: B-100 and B-200. The company produces these computers on the same assembly line. Then, the computers are tested and stored for a short time period before shipment. The assembly line, inspection, and storage space requirements for each product and respective daily capacities are presented in the following table:</a:t>
            </a:r>
          </a:p>
          <a:p>
            <a:pPr algn="just">
              <a:lnSpc>
                <a:spcPct val="90000"/>
              </a:lnSpc>
              <a:buFont typeface="Wingdings" pitchFamily="2" charset="2"/>
              <a:buNone/>
            </a:pPr>
            <a:endParaRPr lang="en-US" altLang="en-US" sz="1600" dirty="0">
              <a:cs typeface="Times New Roman" pitchFamily="18" charset="0"/>
            </a:endParaRPr>
          </a:p>
          <a:p>
            <a:pPr>
              <a:lnSpc>
                <a:spcPct val="90000"/>
              </a:lnSpc>
              <a:buFont typeface="Wingdings" pitchFamily="2" charset="2"/>
              <a:buNone/>
            </a:pPr>
            <a:r>
              <a:rPr lang="en-US" altLang="en-US" sz="1600" dirty="0">
                <a:cs typeface="Times New Roman" pitchFamily="18" charset="0"/>
              </a:rPr>
              <a:t>  Available	B-100, per unit	B-200, per unit	        Daily Capacity</a:t>
            </a:r>
          </a:p>
          <a:p>
            <a:pPr>
              <a:lnSpc>
                <a:spcPct val="90000"/>
              </a:lnSpc>
              <a:buFont typeface="Wingdings" pitchFamily="2" charset="2"/>
              <a:buNone/>
            </a:pPr>
            <a:r>
              <a:rPr lang="en-US" altLang="en-US" sz="1600" dirty="0">
                <a:cs typeface="Times New Roman" pitchFamily="18" charset="0"/>
              </a:rPr>
              <a:t>____________________________________________________________________________</a:t>
            </a:r>
          </a:p>
          <a:p>
            <a:pPr>
              <a:lnSpc>
                <a:spcPct val="90000"/>
              </a:lnSpc>
              <a:buFont typeface="Wingdings" pitchFamily="2" charset="2"/>
              <a:buNone/>
            </a:pPr>
            <a:r>
              <a:rPr lang="en-US" altLang="en-US" sz="1600" dirty="0">
                <a:cs typeface="Times New Roman" pitchFamily="18" charset="0"/>
              </a:rPr>
              <a:t>Assembly Time, hrs.	         4		      10			100</a:t>
            </a:r>
          </a:p>
          <a:p>
            <a:pPr>
              <a:lnSpc>
                <a:spcPct val="90000"/>
              </a:lnSpc>
              <a:buFont typeface="Wingdings" pitchFamily="2" charset="2"/>
              <a:buNone/>
            </a:pPr>
            <a:r>
              <a:rPr lang="en-US" altLang="en-US" sz="1600" dirty="0">
                <a:cs typeface="Times New Roman" pitchFamily="18" charset="0"/>
              </a:rPr>
              <a:t> </a:t>
            </a:r>
          </a:p>
          <a:p>
            <a:pPr>
              <a:lnSpc>
                <a:spcPct val="90000"/>
              </a:lnSpc>
              <a:buFont typeface="Wingdings" pitchFamily="2" charset="2"/>
              <a:buNone/>
            </a:pPr>
            <a:r>
              <a:rPr lang="en-US" altLang="en-US" sz="1600" dirty="0">
                <a:cs typeface="Times New Roman" pitchFamily="18" charset="0"/>
              </a:rPr>
              <a:t>Inspection Time, hrs.         2		       1			  22</a:t>
            </a:r>
          </a:p>
          <a:p>
            <a:pPr>
              <a:lnSpc>
                <a:spcPct val="90000"/>
              </a:lnSpc>
              <a:buFont typeface="Wingdings" pitchFamily="2" charset="2"/>
              <a:buNone/>
            </a:pPr>
            <a:r>
              <a:rPr lang="en-US" altLang="en-US" sz="1600" dirty="0">
                <a:cs typeface="Times New Roman" pitchFamily="18" charset="0"/>
              </a:rPr>
              <a:t> </a:t>
            </a:r>
          </a:p>
          <a:p>
            <a:pPr>
              <a:lnSpc>
                <a:spcPct val="90000"/>
              </a:lnSpc>
              <a:buFont typeface="Wingdings" pitchFamily="2" charset="2"/>
              <a:buNone/>
            </a:pPr>
            <a:r>
              <a:rPr lang="en-US" altLang="en-US" sz="1600" dirty="0">
                <a:cs typeface="Times New Roman" pitchFamily="18" charset="0"/>
              </a:rPr>
              <a:t>Storage Space, cub. ft.       3		       3			  39</a:t>
            </a:r>
          </a:p>
          <a:p>
            <a:pPr>
              <a:lnSpc>
                <a:spcPct val="90000"/>
              </a:lnSpc>
              <a:buFont typeface="Wingdings" pitchFamily="2" charset="2"/>
              <a:buNone/>
            </a:pPr>
            <a:r>
              <a:rPr lang="en-US" altLang="en-US" sz="1600" dirty="0">
                <a:cs typeface="Times New Roman" pitchFamily="18" charset="0"/>
              </a:rPr>
              <a:t>____________________________________________________________________________</a:t>
            </a:r>
          </a:p>
          <a:p>
            <a:pPr>
              <a:lnSpc>
                <a:spcPct val="90000"/>
              </a:lnSpc>
              <a:buFont typeface="Wingdings" pitchFamily="2" charset="2"/>
              <a:buNone/>
            </a:pPr>
            <a:r>
              <a:rPr lang="en-US" altLang="en-US" sz="1600" dirty="0">
                <a:cs typeface="Times New Roman" pitchFamily="18" charset="0"/>
              </a:rPr>
              <a:t>			</a:t>
            </a:r>
          </a:p>
          <a:p>
            <a:pPr algn="just">
              <a:lnSpc>
                <a:spcPct val="90000"/>
              </a:lnSpc>
            </a:pPr>
            <a:r>
              <a:rPr lang="en-US" altLang="en-US" sz="1600" dirty="0">
                <a:cs typeface="Times New Roman" pitchFamily="18" charset="0"/>
              </a:rPr>
              <a:t>Bell Computers can earn $60 of profit per one unit of B-100 and $50 per one unit of B-200.  The management of Bell Computers is attempting to determine the best possible daily schedule for B-100 and B-200 in order to maximize total profit.</a:t>
            </a:r>
          </a:p>
          <a:p>
            <a:pPr>
              <a:lnSpc>
                <a:spcPct val="90000"/>
              </a:lnSpc>
              <a:buFont typeface="Wingdings" pitchFamily="2" charset="2"/>
              <a:buNone/>
            </a:pPr>
            <a:endParaRPr lang="en-US" altLang="en-US" sz="1600" dirty="0">
              <a:cs typeface="Times New Roman" pitchFamily="18" charset="0"/>
            </a:endParaRPr>
          </a:p>
        </p:txBody>
      </p:sp>
    </p:spTree>
    <p:extLst>
      <p:ext uri="{BB962C8B-B14F-4D97-AF65-F5344CB8AC3E}">
        <p14:creationId xmlns:p14="http://schemas.microsoft.com/office/powerpoint/2010/main" val="137312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a:t>Standard Linear Programming (LP) Requirements/Properties</a:t>
            </a:r>
          </a:p>
        </p:txBody>
      </p:sp>
      <p:sp>
        <p:nvSpPr>
          <p:cNvPr id="206851" name="Rectangle 3"/>
          <p:cNvSpPr>
            <a:spLocks noGrp="1" noChangeArrowheads="1"/>
          </p:cNvSpPr>
          <p:nvPr>
            <p:ph type="body" idx="1"/>
          </p:nvPr>
        </p:nvSpPr>
        <p:spPr>
          <a:xfrm>
            <a:off x="76200" y="1371600"/>
            <a:ext cx="8812213" cy="5486400"/>
          </a:xfrm>
        </p:spPr>
        <p:txBody>
          <a:bodyPr/>
          <a:lstStyle/>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Objective criterion – objective function</a:t>
            </a:r>
            <a:endParaRPr lang="en-US"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cs typeface="Times New Roman" pitchFamily="18" charset="0"/>
              </a:rPr>
              <a:t>An LP problem must have one explicitly (quantitatively) defined objective criterion or objective function – a target (goal) to be optimized</a:t>
            </a: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Limited resources (constraints)</a:t>
            </a:r>
            <a:r>
              <a:rPr lang="en-US" i="1" dirty="0">
                <a:solidFill>
                  <a:schemeClr val="accent1"/>
                </a:solidFill>
                <a:cs typeface="Times New Roman" pitchFamily="18" charset="0"/>
              </a:rPr>
              <a:t> </a:t>
            </a:r>
            <a:endParaRPr lang="en-US" dirty="0">
              <a:solidFill>
                <a:schemeClr val="accent1"/>
              </a:solidFill>
              <a:cs typeface="Times New Roman" pitchFamily="18" charset="0"/>
            </a:endParaRPr>
          </a:p>
          <a:p>
            <a:pPr lvl="1">
              <a:lnSpc>
                <a:spcPct val="90000"/>
              </a:lnSpc>
            </a:pPr>
            <a:r>
              <a:rPr lang="en-US" sz="1800" dirty="0">
                <a:cs typeface="Times New Roman" pitchFamily="18" charset="0"/>
              </a:rPr>
              <a:t>LP is a useful technique to analyze problems, which involve the consumption of limited resources</a:t>
            </a: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Linear relationship -- proportionality </a:t>
            </a:r>
            <a:endParaRPr lang="en-US"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t>If the level of any activity is multiplied by a constant factor, the contribution of this activity to the objective, or to any of the constraints in which the activity is involved, is multiplied by the same factor </a:t>
            </a: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Additivity</a:t>
            </a:r>
          </a:p>
          <a:p>
            <a:pPr lvl="1">
              <a:lnSpc>
                <a:spcPct val="90000"/>
              </a:lnSpc>
            </a:pPr>
            <a:r>
              <a:rPr lang="en-US" sz="1800" dirty="0"/>
              <a:t>Implies that the contribution of any decision variable to the objective or to any constraint is independent of the levels of the other decision variables</a:t>
            </a:r>
            <a:endParaRPr lang="en-US" sz="1800" i="1" dirty="0">
              <a:solidFill>
                <a:schemeClr val="accent1"/>
              </a:solidFill>
              <a:effectLst>
                <a:outerShdw blurRad="38100" dist="38100" dir="2700000" algn="tl">
                  <a:srgbClr val="000000">
                    <a:alpha val="43137"/>
                  </a:srgbClr>
                </a:outerShdw>
              </a:effectLst>
              <a:cs typeface="Times New Roman" pitchFamily="18" charset="0"/>
            </a:endParaRP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Divisibility</a:t>
            </a:r>
            <a:endParaRPr lang="en-US"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cs typeface="Times New Roman" pitchFamily="18" charset="0"/>
              </a:rPr>
              <a:t>Both non-integer and integer solution values are allowed</a:t>
            </a: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Non-negativity</a:t>
            </a:r>
            <a:endParaRPr lang="en-US"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cs typeface="Times New Roman" pitchFamily="18" charset="0"/>
              </a:rPr>
              <a:t>Decision variables should have nonnegative values </a:t>
            </a:r>
          </a:p>
          <a:p>
            <a:pPr>
              <a:lnSpc>
                <a:spcPct val="90000"/>
              </a:lnSpc>
              <a:buFont typeface="Wingdings" pitchFamily="2" charset="2"/>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a:t>Steps in Solving Optimization Problem</a:t>
            </a:r>
          </a:p>
        </p:txBody>
      </p:sp>
      <p:sp>
        <p:nvSpPr>
          <p:cNvPr id="206851" name="Rectangle 3"/>
          <p:cNvSpPr>
            <a:spLocks noGrp="1" noChangeArrowheads="1"/>
          </p:cNvSpPr>
          <p:nvPr>
            <p:ph type="body" idx="1"/>
          </p:nvPr>
        </p:nvSpPr>
        <p:spPr>
          <a:xfrm>
            <a:off x="76200" y="1447800"/>
            <a:ext cx="8812213" cy="5486400"/>
          </a:xfrm>
        </p:spPr>
        <p:txBody>
          <a:bodyPr/>
          <a:lstStyle/>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1. Model development/formulation </a:t>
            </a:r>
            <a:r>
              <a:rPr lang="en-US" dirty="0">
                <a:cs typeface="Times New Roman" pitchFamily="18" charset="0"/>
              </a:rPr>
              <a:t>– decide </a:t>
            </a:r>
            <a:r>
              <a:rPr lang="en-US" dirty="0"/>
              <a:t>what the decision variables are, what the objective function is, which constraints are required, and how everything fits together</a:t>
            </a:r>
          </a:p>
          <a:p>
            <a:pPr lvl="1">
              <a:lnSpc>
                <a:spcPct val="90000"/>
              </a:lnSpc>
            </a:pPr>
            <a:r>
              <a:rPr lang="en-US" sz="1800" dirty="0"/>
              <a:t>Mathematical (algebraic) model – derive the decision variables, objective, and constraints with correct algebraic expression</a:t>
            </a:r>
          </a:p>
          <a:p>
            <a:pPr lvl="1">
              <a:lnSpc>
                <a:spcPct val="90000"/>
              </a:lnSpc>
            </a:pPr>
            <a:r>
              <a:rPr lang="en-US" sz="1800" dirty="0"/>
              <a:t>Spreadsheet model – relate the formulated model with appropriate cells and cell formulas</a:t>
            </a:r>
            <a:endParaRPr lang="en-US" sz="1800" dirty="0">
              <a:cs typeface="Times New Roman" pitchFamily="18" charset="0"/>
            </a:endParaRP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2. Optimization </a:t>
            </a:r>
            <a:r>
              <a:rPr lang="en-US" dirty="0">
                <a:cs typeface="Times New Roman" pitchFamily="18" charset="0"/>
              </a:rPr>
              <a:t>– identify optimal solution(s) to the problem</a:t>
            </a:r>
          </a:p>
          <a:p>
            <a:pPr lvl="1">
              <a:lnSpc>
                <a:spcPct val="90000"/>
              </a:lnSpc>
            </a:pPr>
            <a:r>
              <a:rPr lang="en-US" sz="1800" dirty="0"/>
              <a:t>Choose the values of the decision variables that make the objective as large (for maximization) or small (for minimization) as possible and cause all of the constraints to be satisfied</a:t>
            </a:r>
          </a:p>
          <a:p>
            <a:pPr lvl="1">
              <a:lnSpc>
                <a:spcPct val="90000"/>
              </a:lnSpc>
            </a:pPr>
            <a:r>
              <a:rPr lang="en-US" sz="1800" dirty="0"/>
              <a:t>In Excel, apply Solver add-in to derive the optimal solution </a:t>
            </a:r>
          </a:p>
          <a:p>
            <a:pPr>
              <a:lnSpc>
                <a:spcPct val="90000"/>
              </a:lnSpc>
            </a:pPr>
            <a:r>
              <a:rPr lang="en-US" i="1" dirty="0">
                <a:solidFill>
                  <a:schemeClr val="accent1"/>
                </a:solidFill>
                <a:effectLst>
                  <a:outerShdw blurRad="38100" dist="38100" dir="2700000" algn="tl">
                    <a:srgbClr val="000000">
                      <a:alpha val="43137"/>
                    </a:srgbClr>
                  </a:outerShdw>
                </a:effectLst>
                <a:cs typeface="Times New Roman" pitchFamily="18" charset="0"/>
              </a:rPr>
              <a:t>3. Sensitivity analysis </a:t>
            </a:r>
            <a:r>
              <a:rPr lang="en-US" dirty="0"/>
              <a:t>– general  analysis of the optimal solutions in case of input parameters are varying</a:t>
            </a:r>
            <a:endParaRPr lang="en-US"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t>It is wishful thinking to believe that all of the input values you use are exactly correct</a:t>
            </a:r>
          </a:p>
          <a:p>
            <a:pPr lvl="1">
              <a:lnSpc>
                <a:spcPct val="90000"/>
              </a:lnSpc>
            </a:pPr>
            <a:r>
              <a:rPr lang="en-US" sz="1800" dirty="0"/>
              <a:t>Provide specific “what-if” analysis of the model’s input parameters </a:t>
            </a:r>
            <a:endParaRPr lang="en-US" dirty="0"/>
          </a:p>
        </p:txBody>
      </p:sp>
    </p:spTree>
    <p:extLst>
      <p:ext uri="{BB962C8B-B14F-4D97-AF65-F5344CB8AC3E}">
        <p14:creationId xmlns:p14="http://schemas.microsoft.com/office/powerpoint/2010/main" val="113114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dirty="0"/>
              <a:t>LP Model Development/Formulation</a:t>
            </a:r>
          </a:p>
        </p:txBody>
      </p:sp>
      <p:sp>
        <p:nvSpPr>
          <p:cNvPr id="208899" name="Rectangle 3"/>
          <p:cNvSpPr>
            <a:spLocks noGrp="1" noChangeArrowheads="1"/>
          </p:cNvSpPr>
          <p:nvPr>
            <p:ph type="body" idx="1"/>
          </p:nvPr>
        </p:nvSpPr>
        <p:spPr>
          <a:xfrm>
            <a:off x="304799" y="1371600"/>
            <a:ext cx="8659813" cy="5562600"/>
          </a:xfrm>
        </p:spPr>
        <p:txBody>
          <a:bodyPr/>
          <a:lstStyle/>
          <a:p>
            <a:pPr algn="just">
              <a:lnSpc>
                <a:spcPct val="90000"/>
              </a:lnSpc>
            </a:pPr>
            <a:r>
              <a:rPr lang="en-US" sz="1800" i="1" dirty="0">
                <a:solidFill>
                  <a:schemeClr val="accent1"/>
                </a:solidFill>
                <a:effectLst>
                  <a:outerShdw blurRad="38100" dist="38100" dir="2700000" algn="tl">
                    <a:srgbClr val="000000">
                      <a:alpha val="43137"/>
                    </a:srgbClr>
                  </a:outerShdw>
                </a:effectLst>
                <a:cs typeface="Times New Roman" pitchFamily="18" charset="0"/>
              </a:rPr>
              <a:t>Understand the problem data</a:t>
            </a:r>
            <a:endParaRPr lang="en-US" sz="1800" dirty="0">
              <a:solidFill>
                <a:schemeClr val="accent1"/>
              </a:solidFill>
              <a:effectLst>
                <a:outerShdw blurRad="38100" dist="38100" dir="2700000" algn="tl">
                  <a:srgbClr val="000000">
                    <a:alpha val="43137"/>
                  </a:srgbClr>
                </a:outerShdw>
              </a:effectLst>
              <a:cs typeface="Times New Roman" pitchFamily="18" charset="0"/>
            </a:endParaRPr>
          </a:p>
          <a:p>
            <a:pPr lvl="1" algn="just">
              <a:lnSpc>
                <a:spcPct val="90000"/>
              </a:lnSpc>
            </a:pPr>
            <a:r>
              <a:rPr lang="en-US" sz="1800" dirty="0">
                <a:cs typeface="Times New Roman" pitchFamily="18" charset="0"/>
              </a:rPr>
              <a:t>What is an objective of a problem?</a:t>
            </a:r>
          </a:p>
          <a:p>
            <a:pPr lvl="1" algn="just">
              <a:lnSpc>
                <a:spcPct val="90000"/>
              </a:lnSpc>
            </a:pPr>
            <a:r>
              <a:rPr lang="en-US" sz="1800" dirty="0">
                <a:cs typeface="Times New Roman" pitchFamily="18" charset="0"/>
              </a:rPr>
              <a:t>What needs to be identified to reach the objective?</a:t>
            </a:r>
          </a:p>
          <a:p>
            <a:pPr lvl="1" algn="just">
              <a:lnSpc>
                <a:spcPct val="90000"/>
              </a:lnSpc>
            </a:pPr>
            <a:r>
              <a:rPr lang="en-US" sz="1800" dirty="0">
                <a:cs typeface="Times New Roman" pitchFamily="18" charset="0"/>
              </a:rPr>
              <a:t>What are the constraints of the problem?</a:t>
            </a:r>
          </a:p>
          <a:p>
            <a:pPr lvl="1" algn="just">
              <a:lnSpc>
                <a:spcPct val="90000"/>
              </a:lnSpc>
            </a:pPr>
            <a:r>
              <a:rPr lang="en-US" sz="1800" dirty="0">
                <a:cs typeface="Times New Roman" pitchFamily="18" charset="0"/>
              </a:rPr>
              <a:t>Explain input parameters of the model</a:t>
            </a:r>
          </a:p>
          <a:p>
            <a:pPr algn="just">
              <a:lnSpc>
                <a:spcPct val="90000"/>
              </a:lnSpc>
            </a:pPr>
            <a:r>
              <a:rPr lang="en-US" sz="1800" i="1" dirty="0">
                <a:solidFill>
                  <a:schemeClr val="accent1"/>
                </a:solidFill>
                <a:effectLst>
                  <a:outerShdw blurRad="38100" dist="38100" dir="2700000" algn="tl">
                    <a:srgbClr val="000000">
                      <a:alpha val="43137"/>
                    </a:srgbClr>
                  </a:outerShdw>
                </a:effectLst>
                <a:cs typeface="Times New Roman" pitchFamily="18" charset="0"/>
              </a:rPr>
              <a:t>Identify decision variables</a:t>
            </a:r>
            <a:endParaRPr lang="en-US" sz="1800"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cs typeface="Times New Roman" pitchFamily="18" charset="0"/>
              </a:rPr>
              <a:t>Decision variables are variables (items) that affect an objective of a problem and the items for which a decision maker has a control over (number of products to produce, to distribute, finance resources, etc.) </a:t>
            </a:r>
          </a:p>
          <a:p>
            <a:pPr>
              <a:lnSpc>
                <a:spcPct val="90000"/>
              </a:lnSpc>
            </a:pPr>
            <a:r>
              <a:rPr lang="en-US" sz="1800" i="1" dirty="0">
                <a:solidFill>
                  <a:schemeClr val="accent1"/>
                </a:solidFill>
                <a:effectLst>
                  <a:outerShdw blurRad="38100" dist="38100" dir="2700000" algn="tl">
                    <a:srgbClr val="000000">
                      <a:alpha val="43137"/>
                    </a:srgbClr>
                  </a:outerShdw>
                </a:effectLst>
                <a:cs typeface="Times New Roman" pitchFamily="18" charset="0"/>
              </a:rPr>
              <a:t>Formulate objective function</a:t>
            </a:r>
            <a:endParaRPr lang="en-US" sz="1800"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cs typeface="Times New Roman" pitchFamily="18" charset="0"/>
              </a:rPr>
              <a:t>Objective function is a mathematical form of a problem's objective (maximizing profits, minimizing costs, etc.), which includes the decision variables and known problem data</a:t>
            </a:r>
          </a:p>
          <a:p>
            <a:pPr>
              <a:lnSpc>
                <a:spcPct val="90000"/>
              </a:lnSpc>
            </a:pPr>
            <a:r>
              <a:rPr lang="en-US" sz="1800" i="1" dirty="0">
                <a:solidFill>
                  <a:schemeClr val="accent1"/>
                </a:solidFill>
                <a:effectLst>
                  <a:outerShdw blurRad="38100" dist="38100" dir="2700000" algn="tl">
                    <a:srgbClr val="000000">
                      <a:alpha val="43137"/>
                    </a:srgbClr>
                  </a:outerShdw>
                </a:effectLst>
                <a:cs typeface="Times New Roman" pitchFamily="18" charset="0"/>
              </a:rPr>
              <a:t>Determine constraints</a:t>
            </a:r>
            <a:endParaRPr lang="en-US" sz="1800" dirty="0">
              <a:solidFill>
                <a:schemeClr val="accent1"/>
              </a:solidFill>
              <a:effectLst>
                <a:outerShdw blurRad="38100" dist="38100" dir="2700000" algn="tl">
                  <a:srgbClr val="000000">
                    <a:alpha val="43137"/>
                  </a:srgbClr>
                </a:outerShdw>
              </a:effectLst>
              <a:cs typeface="Times New Roman" pitchFamily="18" charset="0"/>
            </a:endParaRPr>
          </a:p>
          <a:p>
            <a:pPr lvl="1">
              <a:lnSpc>
                <a:spcPct val="90000"/>
              </a:lnSpc>
            </a:pPr>
            <a:r>
              <a:rPr lang="en-US" sz="1800" dirty="0">
                <a:cs typeface="Times New Roman" pitchFamily="18" charset="0"/>
              </a:rPr>
              <a:t>Constraints represent any physical limitations or other restrictions imposed on the values of the decision variables of the problem: </a:t>
            </a:r>
          </a:p>
          <a:p>
            <a:pPr lvl="2">
              <a:lnSpc>
                <a:spcPct val="90000"/>
              </a:lnSpc>
            </a:pPr>
            <a:r>
              <a:rPr lang="en-US" sz="1700" dirty="0">
                <a:cs typeface="Times New Roman" pitchFamily="18" charset="0"/>
              </a:rPr>
              <a:t>Resource constraints (labor, materials, money)</a:t>
            </a:r>
          </a:p>
          <a:p>
            <a:pPr lvl="2">
              <a:lnSpc>
                <a:spcPct val="90000"/>
              </a:lnSpc>
            </a:pPr>
            <a:r>
              <a:rPr lang="en-US" sz="1700" dirty="0">
                <a:cs typeface="Times New Roman" pitchFamily="18" charset="0"/>
              </a:rPr>
              <a:t>Diversification of investments</a:t>
            </a:r>
          </a:p>
          <a:p>
            <a:pPr lvl="2">
              <a:lnSpc>
                <a:spcPct val="90000"/>
              </a:lnSpc>
            </a:pPr>
            <a:r>
              <a:rPr lang="en-US" sz="1700" dirty="0">
                <a:cs typeface="Times New Roman" pitchFamily="18" charset="0"/>
              </a:rPr>
              <a:t>Demand and supply constraints,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Product Mix: LP Model Formulation</a:t>
            </a:r>
          </a:p>
        </p:txBody>
      </p:sp>
      <p:sp>
        <p:nvSpPr>
          <p:cNvPr id="217091" name="Rectangle 3"/>
          <p:cNvSpPr>
            <a:spLocks noGrp="1" noChangeArrowheads="1"/>
          </p:cNvSpPr>
          <p:nvPr>
            <p:ph type="body" idx="1"/>
          </p:nvPr>
        </p:nvSpPr>
        <p:spPr>
          <a:xfrm>
            <a:off x="152400" y="1447800"/>
            <a:ext cx="8763000" cy="5181600"/>
          </a:xfrm>
        </p:spPr>
        <p:txBody>
          <a:bodyPr/>
          <a:lstStyle/>
          <a:p>
            <a:pPr>
              <a:buFont typeface="Wingdings" pitchFamily="2" charset="2"/>
              <a:buNone/>
            </a:pPr>
            <a:r>
              <a:rPr lang="en-US" sz="1800" i="1" dirty="0">
                <a:solidFill>
                  <a:schemeClr val="accent2"/>
                </a:solidFill>
                <a:ea typeface="MS Mincho" pitchFamily="49" charset="-128"/>
              </a:rPr>
              <a:t>Decision variables:</a:t>
            </a:r>
          </a:p>
          <a:p>
            <a:pPr>
              <a:buFont typeface="Wingdings" pitchFamily="2" charset="2"/>
              <a:buNone/>
            </a:pPr>
            <a:r>
              <a:rPr lang="en-US" sz="1600" dirty="0">
                <a:ea typeface="MS Mincho" pitchFamily="49" charset="-128"/>
                <a:cs typeface="Courier New" pitchFamily="49" charset="0"/>
              </a:rPr>
              <a:t>B1 = number of B-100 units produced  daily, units</a:t>
            </a:r>
          </a:p>
          <a:p>
            <a:pPr>
              <a:buNone/>
            </a:pPr>
            <a:r>
              <a:rPr lang="en-US" sz="1600" dirty="0">
                <a:ea typeface="MS Mincho" pitchFamily="49" charset="-128"/>
                <a:cs typeface="Courier New" pitchFamily="49" charset="0"/>
              </a:rPr>
              <a:t>B2 = number of B-200 units produced daily, units</a:t>
            </a:r>
          </a:p>
          <a:p>
            <a:pPr>
              <a:buNone/>
            </a:pPr>
            <a:endParaRPr lang="en-US" sz="1800" i="1" dirty="0">
              <a:solidFill>
                <a:schemeClr val="accent2"/>
              </a:solidFill>
              <a:ea typeface="MS Mincho" pitchFamily="49" charset="-128"/>
            </a:endParaRPr>
          </a:p>
          <a:p>
            <a:pPr>
              <a:buNone/>
            </a:pPr>
            <a:r>
              <a:rPr lang="en-US" sz="1800" i="1" dirty="0">
                <a:solidFill>
                  <a:schemeClr val="accent2"/>
                </a:solidFill>
                <a:ea typeface="MS Mincho" pitchFamily="49" charset="-128"/>
              </a:rPr>
              <a:t>Objective:</a:t>
            </a:r>
            <a:endParaRPr lang="en-US" sz="1800" i="1" dirty="0">
              <a:solidFill>
                <a:schemeClr val="accent2"/>
              </a:solidFill>
              <a:cs typeface="Courier New" pitchFamily="49" charset="0"/>
            </a:endParaRPr>
          </a:p>
          <a:p>
            <a:pPr>
              <a:buNone/>
            </a:pPr>
            <a:r>
              <a:rPr lang="en-US" sz="1600" dirty="0">
                <a:ea typeface="MS Mincho" pitchFamily="49" charset="-128"/>
              </a:rPr>
              <a:t>Maximize profit: 60B1 + 50B2</a:t>
            </a:r>
          </a:p>
          <a:p>
            <a:pPr>
              <a:buFont typeface="Wingdings" pitchFamily="2" charset="2"/>
              <a:buNone/>
            </a:pPr>
            <a:endParaRPr lang="en-US" sz="1800" i="1" dirty="0">
              <a:solidFill>
                <a:schemeClr val="accent2"/>
              </a:solidFill>
              <a:cs typeface="Courier New" pitchFamily="49" charset="0"/>
            </a:endParaRPr>
          </a:p>
          <a:p>
            <a:pPr>
              <a:buFont typeface="Wingdings" pitchFamily="2" charset="2"/>
              <a:buNone/>
            </a:pPr>
            <a:r>
              <a:rPr lang="en-US" sz="1800" i="1" dirty="0">
                <a:solidFill>
                  <a:schemeClr val="accent2"/>
                </a:solidFill>
                <a:cs typeface="Courier New" pitchFamily="49" charset="0"/>
              </a:rPr>
              <a:t>Constraints:</a:t>
            </a:r>
          </a:p>
          <a:p>
            <a:pPr>
              <a:buFont typeface="Wingdings" pitchFamily="2" charset="2"/>
              <a:buNone/>
            </a:pPr>
            <a:r>
              <a:rPr lang="en-US" sz="1600" dirty="0">
                <a:ea typeface="MS Mincho" pitchFamily="49" charset="-128"/>
              </a:rPr>
              <a:t>Assembly time &lt;= 100 hrs.: 	4B1 + 10B2 &lt;= 100</a:t>
            </a:r>
            <a:endParaRPr lang="en-US" sz="1600" dirty="0">
              <a:cs typeface="Courier New" pitchFamily="49" charset="0"/>
            </a:endParaRPr>
          </a:p>
          <a:p>
            <a:pPr>
              <a:buFont typeface="Wingdings" pitchFamily="2" charset="2"/>
              <a:buNone/>
            </a:pPr>
            <a:r>
              <a:rPr lang="en-US" sz="1600" dirty="0">
                <a:ea typeface="MS Mincho" pitchFamily="49" charset="-128"/>
              </a:rPr>
              <a:t>Inspection time &lt;= 22 hrs.: 	2B1 + B2     &lt;= 22</a:t>
            </a:r>
            <a:endParaRPr lang="en-US" sz="1600" dirty="0">
              <a:cs typeface="Courier New" pitchFamily="49" charset="0"/>
            </a:endParaRPr>
          </a:p>
          <a:p>
            <a:pPr>
              <a:buNone/>
            </a:pPr>
            <a:r>
              <a:rPr lang="en-US" sz="1600" dirty="0">
                <a:ea typeface="MS Mincho" pitchFamily="49" charset="-128"/>
              </a:rPr>
              <a:t>Storage space &lt;= 39 cub. ft.: 	3B1 + 3B2   &lt;= 39</a:t>
            </a:r>
            <a:endParaRPr lang="en-US" sz="1600" dirty="0">
              <a:cs typeface="Courier New" pitchFamily="49" charset="0"/>
            </a:endParaRPr>
          </a:p>
          <a:p>
            <a:pPr>
              <a:buFont typeface="Wingdings" pitchFamily="2" charset="2"/>
              <a:buNone/>
            </a:pPr>
            <a:r>
              <a:rPr lang="en-US" sz="1600" dirty="0" err="1"/>
              <a:t>Nonnegativity</a:t>
            </a:r>
            <a:r>
              <a:rPr lang="en-US" sz="1600" dirty="0"/>
              <a:t>:		B1, B2 &gt;= 0</a:t>
            </a:r>
          </a:p>
        </p:txBody>
      </p:sp>
    </p:spTree>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274519655</TotalTime>
  <Pages>18</Pages>
  <Words>2426</Words>
  <Application>Microsoft Office PowerPoint</Application>
  <PresentationFormat>On-screen Show (4:3)</PresentationFormat>
  <Paragraphs>240</Paragraphs>
  <Slides>32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Book Antiqua</vt:lpstr>
      <vt:lpstr>Courier New</vt:lpstr>
      <vt:lpstr>Monotype Sorts</vt:lpstr>
      <vt:lpstr>MS Mincho</vt:lpstr>
      <vt:lpstr>Symbol</vt:lpstr>
      <vt:lpstr>Times New Roman</vt:lpstr>
      <vt:lpstr>TmsRmn 12pt</vt:lpstr>
      <vt:lpstr>Wingdings</vt:lpstr>
      <vt:lpstr>Ch1</vt:lpstr>
      <vt:lpstr>PowerPoint Presentation</vt:lpstr>
      <vt:lpstr>Learning Objectives</vt:lpstr>
      <vt:lpstr>Optimization Model in Prescriptive Analytics</vt:lpstr>
      <vt:lpstr>Linear Optimization: Linear Programming </vt:lpstr>
      <vt:lpstr>Product Mix Optimization</vt:lpstr>
      <vt:lpstr>Standard Linear Programming (LP) Requirements/Properties</vt:lpstr>
      <vt:lpstr>Steps in Solving Optimization Problem</vt:lpstr>
      <vt:lpstr>LP Model Development/Formulation</vt:lpstr>
      <vt:lpstr>Product Mix: LP Model Formulation</vt:lpstr>
      <vt:lpstr> Optimization Step</vt:lpstr>
      <vt:lpstr>Graphical Solution for LP</vt:lpstr>
      <vt:lpstr>Graphical Solution to LP Models – Corner Point Approach</vt:lpstr>
      <vt:lpstr>Simplex Method of LP </vt:lpstr>
      <vt:lpstr>Excel Spreadsheet for Product Mix Model</vt:lpstr>
      <vt:lpstr>Spreadsheet Model</vt:lpstr>
      <vt:lpstr>Spreadsheet Model (continued)</vt:lpstr>
      <vt:lpstr>Using Solver</vt:lpstr>
      <vt:lpstr>Excel Solver: Initial Input</vt:lpstr>
      <vt:lpstr>Excel Solver: Adding Constraint</vt:lpstr>
      <vt:lpstr>Excel Solver Solution </vt:lpstr>
      <vt:lpstr>Typical LP Solutions</vt:lpstr>
      <vt:lpstr>Solver’s Sensitivity Report</vt:lpstr>
      <vt:lpstr>Sensitivity Report</vt:lpstr>
      <vt:lpstr>Solver’s Sensitivity Report (continued)</vt:lpstr>
      <vt:lpstr>SolverTable Add-in</vt:lpstr>
      <vt:lpstr>SolverTable Add-in (continued)</vt:lpstr>
      <vt:lpstr>SolverTable Add-in (continued)</vt:lpstr>
      <vt:lpstr>Solver’s Sensitivity Report vs. SolverTable</vt:lpstr>
      <vt:lpstr>Investment Portfolio Selection</vt:lpstr>
      <vt:lpstr>Investment Portfolio: LP Model Formulation </vt:lpstr>
      <vt:lpstr>Initial Input</vt:lpstr>
      <vt:lpstr>Solver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297</cp:revision>
  <cp:lastPrinted>1997-10-07T20:29:34Z</cp:lastPrinted>
  <dcterms:created xsi:type="dcterms:W3CDTF">1997-10-07T17:24:18Z</dcterms:created>
  <dcterms:modified xsi:type="dcterms:W3CDTF">2017-01-18T08:00:40Z</dcterms:modified>
</cp:coreProperties>
</file>