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15913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553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76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8836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6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5577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9231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175887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66404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6093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6823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08F4A1-B2B7-4924-B6B0-D882C2D6ECD1}"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335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08F4A1-B2B7-4924-B6B0-D882C2D6ECD1}"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0262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8F4A1-B2B7-4924-B6B0-D882C2D6ECD1}"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648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708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7476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08F4A1-B2B7-4924-B6B0-D882C2D6ECD1}" type="datetimeFigureOut">
              <a:rPr lang="en-US" smtClean="0"/>
              <a:t>4/21/2017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7CC09A-184F-41C5-857D-AB0A871C43A0}" type="slidenum">
              <a:rPr lang="en-US" smtClean="0"/>
              <a:t>‹#›</a:t>
            </a:fld>
            <a:endParaRPr lang="en-US"/>
          </a:p>
        </p:txBody>
      </p:sp>
    </p:spTree>
    <p:extLst>
      <p:ext uri="{BB962C8B-B14F-4D97-AF65-F5344CB8AC3E}">
        <p14:creationId xmlns:p14="http://schemas.microsoft.com/office/powerpoint/2010/main" val="381658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Tree>
    <p:extLst>
      <p:ext uri="{BB962C8B-B14F-4D97-AF65-F5344CB8AC3E}">
        <p14:creationId xmlns:p14="http://schemas.microsoft.com/office/powerpoint/2010/main" val="301663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Wall Street securities firms paid out record year-end bonuses of $125,500 per employee for </a:t>
            </a:r>
            <a:r>
              <a:rPr lang="en-US" dirty="0" smtClean="0"/>
              <a:t>2005. </a:t>
            </a:r>
            <a:r>
              <a:rPr lang="en-US" dirty="0"/>
              <a:t>Suppose we would like to take a sample of </a:t>
            </a:r>
            <a:r>
              <a:rPr lang="en-US" dirty="0" smtClean="0"/>
              <a:t>employees </a:t>
            </a:r>
            <a:r>
              <a:rPr lang="en-US" dirty="0"/>
              <a:t>at the Jones &amp; Ryan securities firm to see whether the mean year-end bonus is different from the reported mean of $125,500 for the population</a:t>
            </a:r>
            <a:r>
              <a:rPr lang="en-US" dirty="0" smtClean="0"/>
              <a:t>.</a:t>
            </a:r>
          </a:p>
          <a:p>
            <a:r>
              <a:rPr lang="en-US" dirty="0"/>
              <a:t>State the null and alternative hypotheses you would use to test whether the year-end bonuses paid by Jones &amp; Ryan were different from the population mean</a:t>
            </a:r>
            <a:r>
              <a:rPr lang="en-US" dirty="0" smtClean="0"/>
              <a:t>.</a:t>
            </a:r>
          </a:p>
          <a:p>
            <a:r>
              <a:rPr lang="en-US" dirty="0"/>
              <a:t>Suppose a sample of 40 Jones &amp; Ryan employees showed a sample mean year-end bonus of $118,000. Assume a population standard deviation of σ =</a:t>
            </a:r>
            <a:r>
              <a:rPr lang="en-US" dirty="0" smtClean="0"/>
              <a:t> </a:t>
            </a:r>
            <a:r>
              <a:rPr lang="en-US" dirty="0"/>
              <a:t>$30,000 and </a:t>
            </a:r>
            <a:r>
              <a:rPr lang="en-US" dirty="0" smtClean="0"/>
              <a:t>compute </a:t>
            </a:r>
            <a:r>
              <a:rPr lang="en-US" dirty="0"/>
              <a:t>the p-value</a:t>
            </a:r>
            <a:r>
              <a:rPr lang="en-US" dirty="0" smtClean="0"/>
              <a:t>.</a:t>
            </a:r>
          </a:p>
          <a:p>
            <a:r>
              <a:rPr lang="en-US" dirty="0"/>
              <a:t>With α </a:t>
            </a:r>
            <a:r>
              <a:rPr lang="en-US" dirty="0" smtClean="0"/>
              <a:t>= </a:t>
            </a:r>
            <a:r>
              <a:rPr lang="en-US" dirty="0"/>
              <a:t>.05 as the level of significance, what is your conclusion</a:t>
            </a:r>
            <a:r>
              <a:rPr lang="en-US" dirty="0" smtClean="0"/>
              <a:t>?</a:t>
            </a:r>
          </a:p>
          <a:p>
            <a:r>
              <a:rPr lang="en-US" dirty="0"/>
              <a:t>Repeat the preceding hypothesis test using the critical value approach.</a:t>
            </a:r>
          </a:p>
        </p:txBody>
      </p:sp>
    </p:spTree>
    <p:extLst>
      <p:ext uri="{BB962C8B-B14F-4D97-AF65-F5344CB8AC3E}">
        <p14:creationId xmlns:p14="http://schemas.microsoft.com/office/powerpoint/2010/main" val="321388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One-Tailed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Unknown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Test statistic: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endParaRPr lang="en-US" dirty="0" smtClean="0"/>
              </a:p>
              <a:p>
                <a:r>
                  <a:rPr lang="en-US" dirty="0" smtClean="0"/>
                  <a:t>p-value</a:t>
                </a:r>
                <a:r>
                  <a:rPr lang="en-US" dirty="0"/>
                  <a:t>: Suppose the </a:t>
                </a:r>
                <a:r>
                  <a:rPr lang="en-US" dirty="0" err="1"/>
                  <a:t>cdf</a:t>
                </a:r>
                <a:r>
                  <a:rPr lang="en-US" dirty="0"/>
                  <a:t> of test statistic is F(.), which is </a:t>
                </a:r>
                <a:r>
                  <a:rPr lang="en-US" dirty="0" smtClean="0"/>
                  <a:t>t </a:t>
                </a:r>
                <a:r>
                  <a:rPr lang="en-US" dirty="0"/>
                  <a:t>distribution.</a:t>
                </a:r>
                <a:endParaRPr lang="en-US" dirty="0" smtClean="0"/>
              </a:p>
              <a:p>
                <a:pPr lvl="1">
                  <a:buFont typeface="Wingdings" panose="05000000000000000000" pitchFamily="2" charset="2"/>
                  <a:buChar char="q"/>
                </a:pPr>
                <a:r>
                  <a:rPr lang="en-US" dirty="0"/>
                  <a:t>Upper tail test: p-value = 1 – </a:t>
                </a:r>
                <a:r>
                  <a:rPr lang="en-US" dirty="0" smtClean="0"/>
                  <a:t>F(t)</a:t>
                </a:r>
                <a:endParaRPr lang="en-US" dirty="0"/>
              </a:p>
              <a:p>
                <a:pPr lvl="1">
                  <a:buFont typeface="Wingdings" panose="05000000000000000000" pitchFamily="2" charset="2"/>
                  <a:buChar char="q"/>
                </a:pPr>
                <a:r>
                  <a:rPr lang="en-US" dirty="0"/>
                  <a:t>Lower tail test: p-value = </a:t>
                </a:r>
                <a:r>
                  <a:rPr lang="en-US" dirty="0" smtClean="0"/>
                  <a:t>F(t)</a:t>
                </a:r>
                <a:endParaRPr lang="en-US" dirty="0"/>
              </a:p>
              <a:p>
                <a:pPr lvl="1">
                  <a:buFont typeface="Wingdings" panose="05000000000000000000" pitchFamily="2" charset="2"/>
                  <a:buChar char="q"/>
                </a:pPr>
                <a:r>
                  <a:rPr lang="en-US" dirty="0" smtClean="0"/>
                  <a:t>Rejection rule: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p-value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smtClean="0"/>
                  <a:t>.</a:t>
                </a:r>
              </a:p>
              <a:p>
                <a:pPr marL="342900" lvl="1" indent="-342900"/>
                <a:r>
                  <a:rPr lang="en-US" sz="1800" dirty="0" smtClean="0"/>
                  <a:t>Critical value approach: </a:t>
                </a:r>
                <a:r>
                  <a:rPr lang="en-US" sz="1800" dirty="0"/>
                  <a:t>Let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𝐹</m:t>
                        </m:r>
                      </m:e>
                      <m:sup>
                        <m:r>
                          <a:rPr lang="en-US" sz="1800" i="1">
                            <a:latin typeface="Cambria Math" panose="02040503050406030204" pitchFamily="18" charset="0"/>
                          </a:rPr>
                          <m:t>−1</m:t>
                        </m:r>
                      </m:sup>
                    </m:sSup>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oMath>
                </a14:m>
                <a:r>
                  <a:rPr lang="en-US" sz="1800" dirty="0"/>
                  <a:t> be the inverse </a:t>
                </a:r>
                <a:r>
                  <a:rPr lang="en-US" sz="1800" dirty="0" err="1" smtClean="0"/>
                  <a:t>cdf</a:t>
                </a:r>
                <a:r>
                  <a:rPr lang="en-US" sz="1800" dirty="0" smtClean="0"/>
                  <a:t>.</a:t>
                </a:r>
                <a:endParaRPr lang="en-US" sz="1800" dirty="0"/>
              </a:p>
              <a:p>
                <a:pPr lvl="1">
                  <a:buFont typeface="Wingdings" panose="05000000000000000000" pitchFamily="2" charset="2"/>
                  <a:buChar char="q"/>
                </a:pPr>
                <a:r>
                  <a:rPr lang="en-US" dirty="0"/>
                  <a:t>In lower tail test, critical value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−1</m:t>
                        </m:r>
                      </m:sup>
                    </m:sSubSup>
                    <m:r>
                      <a:rPr lang="en-US"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oMath>
                </a14:m>
                <a:r>
                  <a:rPr lang="en-US" dirty="0"/>
                  <a: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a:t>.</a:t>
                </a:r>
              </a:p>
              <a:p>
                <a:pPr lvl="1">
                  <a:buFont typeface="Wingdings" panose="05000000000000000000" pitchFamily="2" charset="2"/>
                  <a:buChar char="q"/>
                </a:pPr>
                <a:r>
                  <a:rPr lang="en-US" dirty="0"/>
                  <a:t>In upper tail test, critical value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oMath>
                </a14:m>
                <a:r>
                  <a:rPr lang="en-US" dirty="0"/>
                  <a: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a:t>
                </a:r>
                <a:r>
                  <a:rPr lang="en-US" dirty="0" smtClean="0"/>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r>
                  <a:rPr lang="en-US" dirty="0" smtClean="0"/>
                  <a:t>.</a:t>
                </a:r>
                <a:endParaRPr lang="en-US" dirty="0"/>
              </a:p>
              <a:p>
                <a:pPr lvl="1">
                  <a:buFont typeface="Wingdings" panose="05000000000000000000" pitchFamily="2" charset="2"/>
                  <a:buChar char="q"/>
                </a:pPr>
                <a:r>
                  <a:rPr lang="en-US" dirty="0"/>
                  <a:t>Alternatively in any one-tailed test,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a:stretch>
              </a:blipFill>
            </p:spPr>
            <p:txBody>
              <a:bodyPr/>
              <a:lstStyle/>
              <a:p>
                <a:r>
                  <a:rPr lang="en-US">
                    <a:noFill/>
                  </a:rPr>
                  <a:t> </a:t>
                </a:r>
              </a:p>
            </p:txBody>
          </p:sp>
        </mc:Fallback>
      </mc:AlternateContent>
    </p:spTree>
    <p:extLst>
      <p:ext uri="{BB962C8B-B14F-4D97-AF65-F5344CB8AC3E}">
        <p14:creationId xmlns:p14="http://schemas.microsoft.com/office/powerpoint/2010/main" val="844020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Two-Tailed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Unknown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Test statistic: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endParaRPr lang="en-US" dirty="0" smtClean="0"/>
              </a:p>
              <a:p>
                <a:r>
                  <a:rPr lang="en-US" dirty="0" smtClean="0"/>
                  <a:t>p-value</a:t>
                </a:r>
                <a:r>
                  <a:rPr lang="en-US" dirty="0"/>
                  <a:t>: Suppose the </a:t>
                </a:r>
                <a:r>
                  <a:rPr lang="en-US" dirty="0" err="1"/>
                  <a:t>cdf</a:t>
                </a:r>
                <a:r>
                  <a:rPr lang="en-US" dirty="0"/>
                  <a:t> of test statistic is F</a:t>
                </a:r>
                <a:r>
                  <a:rPr lang="en-US" dirty="0" smtClean="0"/>
                  <a:t>(.), which is t distribution.</a:t>
                </a:r>
              </a:p>
              <a:p>
                <a:pPr lvl="1">
                  <a:buFont typeface="Wingdings" panose="05000000000000000000" pitchFamily="2" charset="2"/>
                  <a:buChar char="q"/>
                </a:pPr>
                <a:r>
                  <a:rPr lang="en-US" dirty="0" smtClean="0"/>
                  <a:t>p-value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dirty="0" smtClean="0"/>
                  <a:t>(-|t|) + 1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dirty="0" smtClean="0"/>
                  <a:t>(|t|) = 2*</a:t>
                </a:r>
                <a:r>
                  <a:rPr lang="en-US" dirty="0"/>
                  <a:t> F</a:t>
                </a:r>
                <a:r>
                  <a:rPr lang="en-US" dirty="0" smtClean="0"/>
                  <a:t>(-|t|) = 2*[1 </a:t>
                </a:r>
                <a:r>
                  <a:rPr lang="en-US" dirty="0"/>
                  <a:t>– F</a:t>
                </a:r>
                <a:r>
                  <a:rPr lang="en-US" dirty="0" smtClean="0"/>
                  <a:t>(|t|)] (symmetry)</a:t>
                </a:r>
              </a:p>
              <a:p>
                <a:pPr lvl="1">
                  <a:buFont typeface="Wingdings" panose="05000000000000000000" pitchFamily="2" charset="2"/>
                  <a:buChar char="q"/>
                </a:pPr>
                <a:r>
                  <a:rPr lang="en-US" dirty="0" smtClean="0"/>
                  <a:t>Rejection </a:t>
                </a:r>
                <a:r>
                  <a:rPr lang="en-US" dirty="0"/>
                  <a:t>rule: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p-value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smtClean="0"/>
                  <a:t>.</a:t>
                </a:r>
              </a:p>
              <a:p>
                <a:pPr marL="342900" lvl="1" indent="-342900"/>
                <a:r>
                  <a:rPr lang="en-US" sz="1800" dirty="0"/>
                  <a:t>Critical value approach: Let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𝐹</m:t>
                        </m:r>
                      </m:e>
                      <m:sup>
                        <m:r>
                          <a:rPr lang="en-US" sz="1800" i="1">
                            <a:latin typeface="Cambria Math" panose="02040503050406030204" pitchFamily="18" charset="0"/>
                          </a:rPr>
                          <m:t>−1</m:t>
                        </m:r>
                      </m:sup>
                    </m:sSup>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oMath>
                </a14:m>
                <a:r>
                  <a:rPr lang="en-US" sz="1800" dirty="0"/>
                  <a:t> be the inverse </a:t>
                </a:r>
                <a:r>
                  <a:rPr lang="en-US" sz="1800" dirty="0" err="1"/>
                  <a:t>cdf</a:t>
                </a:r>
                <a:r>
                  <a:rPr lang="en-US" sz="1800" dirty="0"/>
                  <a:t>.</a:t>
                </a:r>
              </a:p>
              <a:p>
                <a:pPr lvl="1">
                  <a:buFont typeface="Wingdings" panose="05000000000000000000" pitchFamily="2" charset="2"/>
                  <a:buChar char="q"/>
                </a:pPr>
                <a:r>
                  <a:rPr lang="en-US" dirty="0"/>
                  <a:t>Lower tail critical value </a:t>
                </a:r>
                <a14:m>
                  <m:oMath xmlns:m="http://schemas.openxmlformats.org/officeDocument/2006/math">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 Upper tail critical value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 </a:t>
                </a:r>
              </a:p>
              <a:p>
                <a:pPr lvl="1">
                  <a:buFont typeface="Wingdings" panose="05000000000000000000" pitchFamily="2" charset="2"/>
                  <a:buChar char="q"/>
                </a:pP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 because </a:t>
                </a:r>
                <a:r>
                  <a:rPr lang="en-US" dirty="0" smtClean="0"/>
                  <a:t>t </a:t>
                </a:r>
                <a:r>
                  <a:rPr lang="en-US" dirty="0"/>
                  <a:t>distribution is </a:t>
                </a:r>
                <a:r>
                  <a:rPr lang="en-US" dirty="0" smtClean="0"/>
                  <a:t>also symmetric</a:t>
                </a:r>
                <a:r>
                  <a:rPr lang="en-US" dirty="0"/>
                  <a:t>. 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a:t>
                </a:r>
              </a:p>
              <a:p>
                <a:pPr lvl="1">
                  <a:buFont typeface="Wingdings" panose="05000000000000000000" pitchFamily="2" charset="2"/>
                  <a:buChar char="q"/>
                </a:pPr>
                <a:r>
                  <a:rPr lang="en-US" dirty="0"/>
                  <a:t>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a:t>
                </a:r>
                <a:r>
                  <a:rPr lang="en-US" dirty="0" smtClean="0"/>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r>
                  <a:rPr lang="en-US" dirty="0"/>
                  <a:t>; or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a:t>
                </a:r>
                <a:r>
                  <a:rPr lang="en-US" dirty="0" smtClean="0"/>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r>
                  <a:rPr lang="en-US" dirty="0"/>
                  <a:t>; or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a:t>
                </a:r>
                <a:r>
                  <a:rPr lang="en-US"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a:stretch>
              </a:blipFill>
            </p:spPr>
            <p:txBody>
              <a:bodyPr/>
              <a:lstStyle/>
              <a:p>
                <a:r>
                  <a:rPr lang="en-US">
                    <a:noFill/>
                  </a:rPr>
                  <a:t> </a:t>
                </a:r>
              </a:p>
            </p:txBody>
          </p:sp>
        </mc:Fallback>
      </mc:AlternateContent>
    </p:spTree>
    <p:extLst>
      <p:ext uri="{BB962C8B-B14F-4D97-AF65-F5344CB8AC3E}">
        <p14:creationId xmlns:p14="http://schemas.microsoft.com/office/powerpoint/2010/main" val="189791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Summary of Hypothesis Tests About Population Mean: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Unknown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7321" y="2131887"/>
            <a:ext cx="8609162" cy="4068585"/>
          </a:xfrm>
        </p:spPr>
      </p:pic>
    </p:spTree>
    <p:extLst>
      <p:ext uri="{BB962C8B-B14F-4D97-AF65-F5344CB8AC3E}">
        <p14:creationId xmlns:p14="http://schemas.microsoft.com/office/powerpoint/2010/main" val="273647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The Employment and Training Administration reported that the U.S. mean unemployment insurance benefit was $238 per </a:t>
            </a:r>
            <a:r>
              <a:rPr lang="en-US" dirty="0" smtClean="0"/>
              <a:t>week. </a:t>
            </a:r>
            <a:r>
              <a:rPr lang="en-US" dirty="0"/>
              <a:t>A researcher in the state of Virginia anticipated that sample data would show evidence that the mean weekly </a:t>
            </a:r>
            <a:r>
              <a:rPr lang="en-US" dirty="0" smtClean="0"/>
              <a:t>unemployment </a:t>
            </a:r>
            <a:r>
              <a:rPr lang="en-US" dirty="0"/>
              <a:t>insurance benefit in Virginia was below the national average</a:t>
            </a:r>
            <a:r>
              <a:rPr lang="en-US" dirty="0" smtClean="0"/>
              <a:t>.</a:t>
            </a:r>
          </a:p>
          <a:p>
            <a:r>
              <a:rPr lang="en-US" dirty="0"/>
              <a:t>Develop appropriate hypotheses such that rejection of H0 will support the researcher’s contention</a:t>
            </a:r>
            <a:r>
              <a:rPr lang="en-US" dirty="0" smtClean="0"/>
              <a:t>.</a:t>
            </a:r>
          </a:p>
          <a:p>
            <a:r>
              <a:rPr lang="en-US" dirty="0"/>
              <a:t>For a sample of 100 individuals, the sample mean weekly unemployment insurance benefit was $231 with a sample standard deviation of $80. What is the p-value</a:t>
            </a:r>
            <a:r>
              <a:rPr lang="en-US" dirty="0" smtClean="0"/>
              <a:t>?</a:t>
            </a:r>
          </a:p>
          <a:p>
            <a:r>
              <a:rPr lang="en-US" dirty="0"/>
              <a:t>At α </a:t>
            </a:r>
            <a:r>
              <a:rPr lang="en-US" dirty="0" smtClean="0"/>
              <a:t>= </a:t>
            </a:r>
            <a:r>
              <a:rPr lang="en-US" dirty="0"/>
              <a:t>.05, what is your conclusion</a:t>
            </a:r>
            <a:r>
              <a:rPr lang="en-US" dirty="0" smtClean="0"/>
              <a:t>?</a:t>
            </a:r>
          </a:p>
          <a:p>
            <a:r>
              <a:rPr lang="en-US" dirty="0"/>
              <a:t>Repeat the preceding hypothesis test using the critical value approach.</a:t>
            </a:r>
          </a:p>
        </p:txBody>
      </p:sp>
    </p:spTree>
    <p:extLst>
      <p:ext uri="{BB962C8B-B14F-4D97-AF65-F5344CB8AC3E}">
        <p14:creationId xmlns:p14="http://schemas.microsoft.com/office/powerpoint/2010/main" val="396517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AOL Time Warner Inc.’s CNN has been the longtime ratings leader of cable television news. Nielsen Media Research indicated that the mean CNN viewing audience was 600,000 viewers per </a:t>
            </a:r>
            <a:r>
              <a:rPr lang="en-US" dirty="0" smtClean="0"/>
              <a:t>day. </a:t>
            </a:r>
            <a:r>
              <a:rPr lang="en-US" dirty="0"/>
              <a:t>Assume that for a sample of 40 </a:t>
            </a:r>
            <a:r>
              <a:rPr lang="en-US" dirty="0" smtClean="0"/>
              <a:t>days, </a:t>
            </a:r>
            <a:r>
              <a:rPr lang="en-US" dirty="0"/>
              <a:t>the daily audience was 612,000 viewers with a sample standard deviation of 65,000 viewers. </a:t>
            </a:r>
            <a:endParaRPr lang="en-US" dirty="0" smtClean="0"/>
          </a:p>
          <a:p>
            <a:r>
              <a:rPr lang="en-US" dirty="0"/>
              <a:t>What are the hypotheses if CNN management would like information on any change in the CNN viewing audience</a:t>
            </a:r>
            <a:r>
              <a:rPr lang="en-US" dirty="0" smtClean="0"/>
              <a:t>?</a:t>
            </a:r>
          </a:p>
          <a:p>
            <a:r>
              <a:rPr lang="en-US" dirty="0"/>
              <a:t>What is the p-value</a:t>
            </a:r>
            <a:r>
              <a:rPr lang="en-US" dirty="0" smtClean="0"/>
              <a:t>?</a:t>
            </a:r>
          </a:p>
          <a:p>
            <a:r>
              <a:rPr lang="en-US" dirty="0"/>
              <a:t>Select your own level of significance. What is your conclusion</a:t>
            </a:r>
            <a:r>
              <a:rPr lang="en-US" dirty="0" smtClean="0"/>
              <a:t>?</a:t>
            </a:r>
          </a:p>
          <a:p>
            <a:r>
              <a:rPr lang="en-US" dirty="0"/>
              <a:t>What recommendation would you make to CNN management in this application?</a:t>
            </a:r>
            <a:endParaRPr lang="en-US" dirty="0" smtClean="0"/>
          </a:p>
          <a:p>
            <a:endParaRPr lang="en-US" dirty="0"/>
          </a:p>
        </p:txBody>
      </p:sp>
    </p:spTree>
    <p:extLst>
      <p:ext uri="{BB962C8B-B14F-4D97-AF65-F5344CB8AC3E}">
        <p14:creationId xmlns:p14="http://schemas.microsoft.com/office/powerpoint/2010/main" val="530237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About Population Proportion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694" y="2241835"/>
            <a:ext cx="8289386" cy="3963307"/>
          </a:xfrm>
        </p:spPr>
      </p:pic>
    </p:spTree>
    <p:extLst>
      <p:ext uri="{BB962C8B-B14F-4D97-AF65-F5344CB8AC3E}">
        <p14:creationId xmlns:p14="http://schemas.microsoft.com/office/powerpoint/2010/main" val="830043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A study found that, in 2005, 12.5% of U.S. workers belonged to unions (The Wall Street Journal, January 21, 2006). Suppose a sample of 400 U.S. workers is collected in 2006 to determine whether union efforts to organize have increased union membership</a:t>
            </a:r>
            <a:r>
              <a:rPr lang="en-US" dirty="0" smtClean="0"/>
              <a:t>.</a:t>
            </a:r>
          </a:p>
          <a:p>
            <a:r>
              <a:rPr lang="en-US" dirty="0"/>
              <a:t>Formulate the hypotheses that can be used to determine whether union membership increased in 2006</a:t>
            </a:r>
            <a:r>
              <a:rPr lang="en-US" dirty="0" smtClean="0"/>
              <a:t>.</a:t>
            </a:r>
          </a:p>
          <a:p>
            <a:r>
              <a:rPr lang="en-US" dirty="0"/>
              <a:t>If the sample results show that 52 of the workers belonged to unions, what is the p-value for your hypothesis test</a:t>
            </a:r>
            <a:r>
              <a:rPr lang="en-US" dirty="0" smtClean="0"/>
              <a:t>?</a:t>
            </a:r>
          </a:p>
          <a:p>
            <a:r>
              <a:rPr lang="en-US" dirty="0"/>
              <a:t>At α </a:t>
            </a:r>
            <a:r>
              <a:rPr lang="en-US" dirty="0" smtClean="0"/>
              <a:t>= </a:t>
            </a:r>
            <a:r>
              <a:rPr lang="en-US" dirty="0"/>
              <a:t>.05, what is your conclusion?</a:t>
            </a:r>
          </a:p>
        </p:txBody>
      </p:sp>
    </p:spTree>
    <p:extLst>
      <p:ext uri="{BB962C8B-B14F-4D97-AF65-F5344CB8AC3E}">
        <p14:creationId xmlns:p14="http://schemas.microsoft.com/office/powerpoint/2010/main" val="2523394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89211" y="2133600"/>
            <a:ext cx="9142713" cy="4068792"/>
          </a:xfrm>
        </p:spPr>
        <p:txBody>
          <a:bodyPr>
            <a:normAutofit lnSpcReduction="10000"/>
          </a:bodyPr>
          <a:lstStyle/>
          <a:p>
            <a:r>
              <a:rPr lang="en-US" dirty="0"/>
              <a:t>A study by Consumer Reports showed that 64% of supermarket shoppers believe super-market brands to be as good as national name brands. To investigate whether this result </a:t>
            </a:r>
            <a:r>
              <a:rPr lang="en-US" dirty="0" smtClean="0"/>
              <a:t>applies </a:t>
            </a:r>
            <a:r>
              <a:rPr lang="en-US" dirty="0"/>
              <a:t>to its own product, the manufacturer of a national name-brand ketchup asked a sample of shoppers whether they believed that supermarket ketchup was as good as the national brand ketchup</a:t>
            </a:r>
            <a:r>
              <a:rPr lang="en-US" dirty="0" smtClean="0"/>
              <a:t>.</a:t>
            </a:r>
          </a:p>
          <a:p>
            <a:r>
              <a:rPr lang="en-US" dirty="0"/>
              <a:t>Formulate the hypotheses that could be used to determine whether the percentage of supermarket shoppers who believe that the supermarket ketchup was as good as the national brand ketchup differed from 64</a:t>
            </a:r>
            <a:r>
              <a:rPr lang="en-US" dirty="0" smtClean="0"/>
              <a:t>%.</a:t>
            </a:r>
          </a:p>
          <a:p>
            <a:r>
              <a:rPr lang="en-US" dirty="0"/>
              <a:t>If a sample of 100 shoppers showed 52 stating that the supermarket brand was as good as the national brand, what is the p-value</a:t>
            </a:r>
            <a:r>
              <a:rPr lang="en-US" dirty="0" smtClean="0"/>
              <a:t>?</a:t>
            </a:r>
          </a:p>
          <a:p>
            <a:r>
              <a:rPr lang="en-US" dirty="0"/>
              <a:t>At α </a:t>
            </a:r>
            <a:r>
              <a:rPr lang="en-US" dirty="0" smtClean="0"/>
              <a:t>= </a:t>
            </a:r>
            <a:r>
              <a:rPr lang="en-US" dirty="0"/>
              <a:t>.05, what is your conclusion</a:t>
            </a:r>
            <a:r>
              <a:rPr lang="en-US" dirty="0" smtClean="0"/>
              <a:t>?</a:t>
            </a:r>
          </a:p>
          <a:p>
            <a:r>
              <a:rPr lang="en-US" dirty="0"/>
              <a:t>Should the national brand ketchup manufacturer be pleased with this conclusion</a:t>
            </a:r>
            <a:r>
              <a:rPr lang="en-US" dirty="0" smtClean="0"/>
              <a:t>? Explain.</a:t>
            </a:r>
            <a:endParaRPr lang="en-US" dirty="0"/>
          </a:p>
        </p:txBody>
      </p:sp>
    </p:spTree>
    <p:extLst>
      <p:ext uri="{BB962C8B-B14F-4D97-AF65-F5344CB8AC3E}">
        <p14:creationId xmlns:p14="http://schemas.microsoft.com/office/powerpoint/2010/main" val="1468379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Probability of Type II Errors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probability of Type II error</a:t>
                </a:r>
              </a:p>
              <a:p>
                <a:r>
                  <a:rPr lang="en-US" dirty="0" smtClean="0"/>
                  <a:t>1-</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a:t>
                </a:r>
                <a:r>
                  <a:rPr lang="en-US" dirty="0" smtClean="0"/>
                  <a:t>power</a:t>
                </a:r>
              </a:p>
              <a:p>
                <a:r>
                  <a:rPr lang="en-US" dirty="0" smtClean="0"/>
                  <a:t>Power curve: for a given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the probability of correctly rejecting H</a:t>
                </a:r>
                <a:r>
                  <a:rPr lang="en-US" baseline="-25000" dirty="0" smtClean="0"/>
                  <a:t>0</a:t>
                </a:r>
                <a:r>
                  <a:rPr lang="en-US" dirty="0" smtClean="0"/>
                  <a:t> and accepting H</a:t>
                </a:r>
                <a:r>
                  <a:rPr lang="en-US" baseline="-25000" dirty="0" smtClean="0"/>
                  <a:t>a</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86288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and Alternative Hypotheses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smtClean="0"/>
                  <a:t> is a tentative assumption about a population parameter.</a:t>
                </a:r>
              </a:p>
              <a:p>
                <a:r>
                  <a:rPr lang="en-US" dirty="0" smtClean="0"/>
                  <a:t>Alternative hypothesis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is </a:t>
                </a:r>
                <a:r>
                  <a:rPr lang="en-US" dirty="0" smtClean="0"/>
                  <a:t>a statement that is the opposite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smtClean="0"/>
                  <a:t>.as the point estimator of the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a:t>
                </a:r>
              </a:p>
              <a:p>
                <a:r>
                  <a:rPr lang="en-US" dirty="0" smtClean="0"/>
                  <a:t>Identifying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oMath>
                </a14:m>
                <a:r>
                  <a:rPr lang="en-US" dirty="0" smtClean="0"/>
                  <a:t> can be confusing</a:t>
                </a:r>
              </a:p>
              <a:p>
                <a:pPr lvl="1">
                  <a:buFont typeface="Wingdings" panose="05000000000000000000" pitchFamily="2" charset="2"/>
                  <a:buChar char="q"/>
                </a:pPr>
                <a:r>
                  <a:rPr lang="en-US" dirty="0" smtClean="0"/>
                  <a:t>The alternative hypothesis as a research hypothesis</a:t>
                </a:r>
              </a:p>
              <a:p>
                <a:pPr lvl="1">
                  <a:buFont typeface="Wingdings" panose="05000000000000000000" pitchFamily="2" charset="2"/>
                  <a:buChar char="q"/>
                </a:pPr>
                <a:r>
                  <a:rPr lang="en-US" dirty="0" smtClean="0"/>
                  <a:t>The null hypothesis as an assumption to be challenged</a:t>
                </a:r>
                <a:endParaRPr lang="en-US" dirty="0"/>
              </a:p>
              <a:p>
                <a:r>
                  <a:rPr lang="en-US" dirty="0" smtClean="0"/>
                  <a:t>Three forms of hypotheses:</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smtClean="0"/>
                  <a:t> (one-tailed test, lower tail test)</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(one-tailed </a:t>
                </a:r>
                <a:r>
                  <a:rPr lang="en-US" dirty="0" smtClean="0"/>
                  <a:t>test, upper tail test)</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smtClean="0"/>
                  <a:t> (two-tailed test)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4075643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Step-by-step Procedure for Computing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r="-2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599"/>
                <a:ext cx="9047822" cy="4206815"/>
              </a:xfrm>
            </p:spPr>
            <p:txBody>
              <a:bodyPr>
                <a:normAutofit/>
              </a:bodyPr>
              <a:lstStyle/>
              <a:p>
                <a:pPr>
                  <a:buFont typeface="+mj-lt"/>
                  <a:buAutoNum type="arabicPeriod"/>
                </a:pPr>
                <a:r>
                  <a:rPr lang="en-US" dirty="0" smtClean="0"/>
                  <a:t>Formulate the null and alternative hypotheses.</a:t>
                </a:r>
              </a:p>
              <a:p>
                <a:pPr>
                  <a:buFont typeface="+mj-lt"/>
                  <a:buAutoNum type="arabicPeriod"/>
                </a:pPr>
                <a:r>
                  <a:rPr lang="en-US" dirty="0"/>
                  <a:t>Use the level of significance α and the critical value approach to determine the </a:t>
                </a:r>
                <a:r>
                  <a:rPr lang="en-US" dirty="0" smtClean="0"/>
                  <a:t>critical </a:t>
                </a:r>
                <a:r>
                  <a:rPr lang="en-US" dirty="0"/>
                  <a:t>value and the rejection rule for the test</a:t>
                </a:r>
                <a:r>
                  <a:rPr lang="en-US" dirty="0" smtClean="0"/>
                  <a:t>.</a:t>
                </a:r>
              </a:p>
              <a:p>
                <a:pPr>
                  <a:buFont typeface="+mj-lt"/>
                  <a:buAutoNum type="arabicPeriod"/>
                </a:pPr>
                <a:r>
                  <a:rPr lang="en-US" dirty="0"/>
                  <a:t>Use the rejection rule to solve for the value of the sample mean corresponding to the critical value of the test statistic</a:t>
                </a:r>
                <a:r>
                  <a:rPr lang="en-US" dirty="0" smtClean="0"/>
                  <a:t>.</a:t>
                </a:r>
              </a:p>
              <a:p>
                <a:pPr>
                  <a:buFont typeface="+mj-lt"/>
                  <a:buAutoNum type="arabicPeriod"/>
                </a:pPr>
                <a:r>
                  <a:rPr lang="en-US" dirty="0"/>
                  <a:t>Use the results from step 3 to state the values of the sample mean that lead to the acceptance of H</a:t>
                </a:r>
                <a:r>
                  <a:rPr lang="en-US" baseline="-25000" dirty="0"/>
                  <a:t>0</a:t>
                </a:r>
                <a:r>
                  <a:rPr lang="en-US" dirty="0"/>
                  <a:t>. These values define the acceptance region for the test</a:t>
                </a:r>
                <a:r>
                  <a:rPr lang="en-US" dirty="0" smtClean="0"/>
                  <a:t>.</a:t>
                </a:r>
              </a:p>
              <a:p>
                <a:pPr>
                  <a:buFont typeface="+mj-lt"/>
                  <a:buAutoNum type="arabicPeriod"/>
                </a:pPr>
                <a:r>
                  <a:rPr lang="en-US" dirty="0"/>
                  <a:t>Use the sampling distribution of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𝑋</m:t>
                        </m:r>
                      </m:e>
                    </m:acc>
                  </m:oMath>
                </a14:m>
                <a:r>
                  <a:rPr lang="en-US" dirty="0"/>
                  <a:t> for a value of μ satisfying the alternative </a:t>
                </a:r>
                <a:r>
                  <a:rPr lang="en-US" dirty="0" smtClean="0"/>
                  <a:t>hypothesis</a:t>
                </a:r>
                <a:r>
                  <a:rPr lang="en-US" dirty="0"/>
                  <a:t>, and the acceptance region from step 4, to compute the probability that the sample mean will be in the acceptance region. This probability is the probability of making a Type II error at the chosen value of μ.</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599"/>
                <a:ext cx="9047822" cy="4206815"/>
              </a:xfrm>
              <a:blipFill rotWithShape="0">
                <a:blip r:embed="rId3"/>
                <a:stretch>
                  <a:fillRect l="-539" t="-725" r="-1011" b="-1304"/>
                </a:stretch>
              </a:blipFill>
            </p:spPr>
            <p:txBody>
              <a:bodyPr/>
              <a:lstStyle/>
              <a:p>
                <a:r>
                  <a:rPr lang="en-US">
                    <a:noFill/>
                  </a:rPr>
                  <a:t> </a:t>
                </a:r>
              </a:p>
            </p:txBody>
          </p:sp>
        </mc:Fallback>
      </mc:AlternateContent>
    </p:spTree>
    <p:extLst>
      <p:ext uri="{BB962C8B-B14F-4D97-AF65-F5344CB8AC3E}">
        <p14:creationId xmlns:p14="http://schemas.microsoft.com/office/powerpoint/2010/main" val="850322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92924" y="1828798"/>
            <a:ext cx="8911687" cy="4134180"/>
          </a:xfrm>
        </p:spPr>
        <p:txBody>
          <a:bodyPr/>
          <a:lstStyle/>
          <a:p>
            <a:r>
              <a:rPr lang="en-US" dirty="0" err="1"/>
              <a:t>Fowle</a:t>
            </a:r>
            <a:r>
              <a:rPr lang="en-US" dirty="0"/>
              <a:t> Marketing Research, Inc., bases charges to a client on the assumption that telephone surveys can be completed within 15 minutes or less. If more time is required, a premium rate is charged. With a sample of 35 surveys, a population standard deviation of 4 minutes, and a level of significance of .01, the sample mean will be used to test the null hypothesis H</a:t>
            </a:r>
            <a:r>
              <a:rPr lang="en-US" baseline="-25000" dirty="0"/>
              <a:t>0</a:t>
            </a:r>
            <a:r>
              <a:rPr lang="en-US" dirty="0"/>
              <a:t>: μ </a:t>
            </a:r>
            <a:r>
              <a:rPr lang="en-US" dirty="0" smtClean="0"/>
              <a:t>&lt;= </a:t>
            </a:r>
            <a:r>
              <a:rPr lang="en-US" dirty="0"/>
              <a:t>15</a:t>
            </a:r>
            <a:r>
              <a:rPr lang="en-US" dirty="0" smtClean="0"/>
              <a:t>.</a:t>
            </a:r>
          </a:p>
          <a:p>
            <a:r>
              <a:rPr lang="en-US" dirty="0"/>
              <a:t>What is your interpretation of the Type II error for this problem? What is its impact on the firm</a:t>
            </a:r>
            <a:r>
              <a:rPr lang="en-US" dirty="0" smtClean="0"/>
              <a:t>?</a:t>
            </a:r>
          </a:p>
          <a:p>
            <a:r>
              <a:rPr lang="en-US" dirty="0"/>
              <a:t>What is the probability of making a Type II error when the actual mean time </a:t>
            </a:r>
            <a:r>
              <a:rPr lang="en-US" dirty="0" smtClean="0"/>
              <a:t>is </a:t>
            </a:r>
            <a:r>
              <a:rPr lang="el-GR" dirty="0"/>
              <a:t>μ </a:t>
            </a:r>
            <a:r>
              <a:rPr lang="en-US" dirty="0" smtClean="0"/>
              <a:t>= </a:t>
            </a:r>
            <a:r>
              <a:rPr lang="en-US" dirty="0"/>
              <a:t>17 minutes</a:t>
            </a:r>
            <a:r>
              <a:rPr lang="en-US" dirty="0" smtClean="0"/>
              <a:t>?</a:t>
            </a:r>
          </a:p>
          <a:p>
            <a:r>
              <a:rPr lang="en-US" dirty="0"/>
              <a:t>What is the probability of making a Type II error when the actual mean time </a:t>
            </a:r>
            <a:r>
              <a:rPr lang="en-US" dirty="0" smtClean="0"/>
              <a:t>is </a:t>
            </a:r>
            <a:r>
              <a:rPr lang="el-GR" dirty="0"/>
              <a:t>μ </a:t>
            </a:r>
            <a:r>
              <a:rPr lang="en-US" dirty="0"/>
              <a:t>= </a:t>
            </a:r>
            <a:r>
              <a:rPr lang="en-US" dirty="0" smtClean="0"/>
              <a:t>18 </a:t>
            </a:r>
            <a:r>
              <a:rPr lang="en-US" dirty="0"/>
              <a:t>minutes?</a:t>
            </a:r>
          </a:p>
          <a:p>
            <a:endParaRPr lang="en-US" dirty="0" smtClean="0"/>
          </a:p>
          <a:p>
            <a:endParaRPr lang="en-US" dirty="0"/>
          </a:p>
        </p:txBody>
      </p:sp>
    </p:spTree>
    <p:extLst>
      <p:ext uri="{BB962C8B-B14F-4D97-AF65-F5344CB8AC3E}">
        <p14:creationId xmlns:p14="http://schemas.microsoft.com/office/powerpoint/2010/main" val="1149788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and Type II Errors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770" y="1912661"/>
            <a:ext cx="9384671" cy="3271814"/>
          </a:xfrm>
        </p:spPr>
      </p:pic>
    </p:spTree>
    <p:extLst>
      <p:ext uri="{BB962C8B-B14F-4D97-AF65-F5344CB8AC3E}">
        <p14:creationId xmlns:p14="http://schemas.microsoft.com/office/powerpoint/2010/main" val="1183702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One-Tailed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Test statistic: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endParaRPr lang="en-US" dirty="0" smtClean="0"/>
              </a:p>
              <a:p>
                <a:r>
                  <a:rPr lang="en-US" dirty="0" smtClean="0"/>
                  <a:t>p-value:</a:t>
                </a:r>
              </a:p>
              <a:p>
                <a:pPr lvl="1">
                  <a:buFont typeface="Wingdings" panose="05000000000000000000" pitchFamily="2" charset="2"/>
                  <a:buChar char="q"/>
                </a:pPr>
                <a:r>
                  <a:rPr lang="en-US" dirty="0" smtClean="0"/>
                  <a:t>p-value is the probability of observing a result as extreme as or more extreme than the sampling result, assuming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is </a:t>
                </a:r>
                <a:r>
                  <a:rPr lang="en-US" dirty="0" smtClean="0"/>
                  <a:t>true.</a:t>
                </a:r>
              </a:p>
              <a:p>
                <a:pPr lvl="1">
                  <a:buFont typeface="Wingdings" panose="05000000000000000000" pitchFamily="2" charset="2"/>
                  <a:buChar char="q"/>
                </a:pPr>
                <a:r>
                  <a:rPr lang="en-US" dirty="0" smtClean="0"/>
                  <a:t>Smaller p-values indicate more evidence against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smtClean="0"/>
                  <a:t>.</a:t>
                </a:r>
              </a:p>
              <a:p>
                <a:pPr lvl="1">
                  <a:buFont typeface="Wingdings" panose="05000000000000000000" pitchFamily="2" charset="2"/>
                  <a:buChar char="q"/>
                </a:pPr>
                <a:r>
                  <a:rPr lang="en-US" dirty="0" smtClean="0"/>
                  <a:t>A “lazy” interpretation: p-value is the probability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smtClean="0"/>
                  <a:t> is true. Therefore, the smaller p-value is, the more confident we are to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smtClean="0"/>
                  <a:t>.</a:t>
                </a:r>
              </a:p>
              <a:p>
                <a:pPr lvl="1">
                  <a:buFont typeface="Wingdings" panose="05000000000000000000" pitchFamily="2" charset="2"/>
                  <a:buChar char="q"/>
                </a:pPr>
                <a:r>
                  <a:rPr lang="en-US" dirty="0" smtClean="0"/>
                  <a:t>p-value is also called observed level of significance.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a:stretch>
              </a:blipFill>
            </p:spPr>
            <p:txBody>
              <a:bodyPr/>
              <a:lstStyle/>
              <a:p>
                <a:r>
                  <a:rPr lang="en-US">
                    <a:noFill/>
                  </a:rPr>
                  <a:t> </a:t>
                </a:r>
              </a:p>
            </p:txBody>
          </p:sp>
        </mc:Fallback>
      </mc:AlternateContent>
    </p:spTree>
    <p:extLst>
      <p:ext uri="{BB962C8B-B14F-4D97-AF65-F5344CB8AC3E}">
        <p14:creationId xmlns:p14="http://schemas.microsoft.com/office/powerpoint/2010/main" val="2497312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One-Tailed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Computing p-value:</a:t>
                </a:r>
              </a:p>
              <a:p>
                <a:pPr lvl="1">
                  <a:buFont typeface="Wingdings" panose="05000000000000000000" pitchFamily="2" charset="2"/>
                  <a:buChar char="q"/>
                </a:pPr>
                <a:r>
                  <a:rPr lang="en-US" dirty="0" smtClean="0"/>
                  <a:t>Suppose the </a:t>
                </a:r>
                <a:r>
                  <a:rPr lang="en-US" dirty="0" err="1" smtClean="0"/>
                  <a:t>cdf</a:t>
                </a:r>
                <a:r>
                  <a:rPr lang="en-US" dirty="0" smtClean="0"/>
                  <a:t> of test statistic is F(.), which is normal distribution.</a:t>
                </a:r>
              </a:p>
              <a:p>
                <a:pPr lvl="1">
                  <a:buFont typeface="Wingdings" panose="05000000000000000000" pitchFamily="2" charset="2"/>
                  <a:buChar char="q"/>
                </a:pPr>
                <a:r>
                  <a:rPr lang="en-US" dirty="0" smtClean="0"/>
                  <a:t>Upper tail test: p-value = 1 – F(z)</a:t>
                </a:r>
              </a:p>
              <a:p>
                <a:pPr lvl="1">
                  <a:buFont typeface="Wingdings" panose="05000000000000000000" pitchFamily="2" charset="2"/>
                  <a:buChar char="q"/>
                </a:pPr>
                <a:r>
                  <a:rPr lang="en-US" dirty="0" smtClean="0"/>
                  <a:t>Lower tail test: p-value = F(z)</a:t>
                </a:r>
              </a:p>
              <a:p>
                <a:r>
                  <a:rPr lang="en-US" dirty="0"/>
                  <a:t>Rejection rule using p-value:</a:t>
                </a:r>
              </a:p>
              <a:p>
                <a:pPr lvl="1">
                  <a:buFont typeface="Wingdings" panose="05000000000000000000" pitchFamily="2" charset="2"/>
                  <a:buChar char="q"/>
                </a:pPr>
                <a:r>
                  <a:rPr lang="en-US" dirty="0"/>
                  <a:t>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p-value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a:t>. </a:t>
                </a:r>
              </a:p>
              <a:p>
                <a:pPr lvl="1">
                  <a:buFont typeface="Wingdings" panose="05000000000000000000" pitchFamily="2" charset="2"/>
                  <a:buChar char="q"/>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122582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One-Tailed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1" indent="-342900"/>
                <a:r>
                  <a:rPr lang="en-US" sz="1800" dirty="0" smtClean="0"/>
                  <a:t>Critical value approach: Let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𝐹</m:t>
                        </m:r>
                      </m:e>
                      <m:sup>
                        <m:r>
                          <a:rPr lang="en-US" sz="1800" i="1">
                            <a:latin typeface="Cambria Math" panose="02040503050406030204" pitchFamily="18" charset="0"/>
                          </a:rPr>
                          <m:t>−1</m:t>
                        </m:r>
                      </m:sup>
                    </m:sSup>
                    <m:r>
                      <a:rPr lang="en-US" sz="1800" i="1">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m:t>
                    </m:r>
                  </m:oMath>
                </a14:m>
                <a:r>
                  <a:rPr lang="en-US" sz="1800" dirty="0" smtClean="0"/>
                  <a:t> be the inverse </a:t>
                </a:r>
                <a:r>
                  <a:rPr lang="en-US" sz="1800" dirty="0" err="1" smtClean="0"/>
                  <a:t>cdf</a:t>
                </a:r>
                <a:r>
                  <a:rPr lang="en-US" sz="1800" dirty="0" smtClean="0"/>
                  <a:t>.</a:t>
                </a:r>
              </a:p>
              <a:p>
                <a:pPr lvl="1">
                  <a:buFont typeface="Wingdings" panose="05000000000000000000" pitchFamily="2" charset="2"/>
                  <a:buChar char="q"/>
                </a:pPr>
                <a:r>
                  <a:rPr lang="en-US" dirty="0"/>
                  <a:t>In lower tail </a:t>
                </a:r>
                <a:r>
                  <a:rPr lang="en-US" dirty="0" smtClean="0"/>
                  <a:t>test, critical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smtClean="0"/>
                  <a: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smtClean="0"/>
                  <a:t> if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oMath>
                </a14:m>
                <a:r>
                  <a:rPr lang="en-US" dirty="0" smtClean="0"/>
                  <a:t>.</a:t>
                </a:r>
              </a:p>
              <a:p>
                <a:pPr lvl="1">
                  <a:buFont typeface="Wingdings" panose="05000000000000000000" pitchFamily="2" charset="2"/>
                  <a:buChar char="q"/>
                </a:pPr>
                <a:r>
                  <a:rPr lang="en-US" dirty="0"/>
                  <a:t>In </a:t>
                </a:r>
                <a:r>
                  <a:rPr lang="en-US" dirty="0" smtClean="0"/>
                  <a:t>upper </a:t>
                </a:r>
                <a:r>
                  <a:rPr lang="en-US" dirty="0"/>
                  <a:t>tail test, critical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oMath>
                </a14:m>
                <a:r>
                  <a:rPr lang="en-US" dirty="0"/>
                  <a: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oMath>
                </a14:m>
                <a:r>
                  <a:rPr lang="en-US" dirty="0" smtClean="0"/>
                  <a:t>.</a:t>
                </a:r>
              </a:p>
              <a:p>
                <a:pPr lvl="1">
                  <a:buFont typeface="Wingdings" panose="05000000000000000000" pitchFamily="2" charset="2"/>
                  <a:buChar char="q"/>
                </a:pPr>
                <a:r>
                  <a:rPr lang="en-US" dirty="0" smtClean="0"/>
                  <a:t>Alternatively in any one-tailed test,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ea typeface="Cambria Math" panose="02040503050406030204" pitchFamily="18" charset="0"/>
                      </a:rPr>
                      <m:t>|</m:t>
                    </m:r>
                  </m:oMath>
                </a14:m>
                <a:r>
                  <a:rPr lang="en-US" dirty="0" smtClean="0"/>
                  <a:t>.</a:t>
                </a:r>
                <a:endParaRPr lang="en-US" dirty="0"/>
              </a:p>
              <a:p>
                <a:pPr lvl="1">
                  <a:buFont typeface="Wingdings" panose="05000000000000000000" pitchFamily="2" charset="2"/>
                  <a:buChar char="q"/>
                </a:pPr>
                <a:endParaRPr lang="en-US" dirty="0"/>
              </a:p>
              <a:p>
                <a:pPr marL="342900" lvl="1" indent="-342900"/>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17718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Two-Tailed Hypothesis Test of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Known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52" t="-7109" b="-10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Test statistic: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endParaRPr lang="en-US" dirty="0" smtClean="0"/>
              </a:p>
              <a:p>
                <a:r>
                  <a:rPr lang="en-US" dirty="0" smtClean="0"/>
                  <a:t>p-value approach: </a:t>
                </a:r>
                <a:r>
                  <a:rPr lang="en-US" dirty="0"/>
                  <a:t>Suppose the </a:t>
                </a:r>
                <a:r>
                  <a:rPr lang="en-US" dirty="0" err="1"/>
                  <a:t>cdf</a:t>
                </a:r>
                <a:r>
                  <a:rPr lang="en-US" dirty="0"/>
                  <a:t> of test statistic is F</a:t>
                </a:r>
                <a:r>
                  <a:rPr lang="en-US" dirty="0" smtClean="0"/>
                  <a:t>(.), which is normal distribution.</a:t>
                </a:r>
              </a:p>
              <a:p>
                <a:pPr lvl="1">
                  <a:buFont typeface="Wingdings" panose="05000000000000000000" pitchFamily="2" charset="2"/>
                  <a:buChar char="q"/>
                </a:pPr>
                <a:r>
                  <a:rPr lang="en-US" dirty="0" smtClean="0"/>
                  <a:t>p-value = F(-|z|) + 1 – F(|z|) = 2*</a:t>
                </a:r>
                <a:r>
                  <a:rPr lang="en-US" dirty="0"/>
                  <a:t> F(-|z|) </a:t>
                </a:r>
                <a:r>
                  <a:rPr lang="en-US" dirty="0" smtClean="0"/>
                  <a:t>= 2*[1 </a:t>
                </a:r>
                <a:r>
                  <a:rPr lang="en-US" dirty="0"/>
                  <a:t>– F(|z</a:t>
                </a:r>
                <a:r>
                  <a:rPr lang="en-US" dirty="0" smtClean="0"/>
                  <a:t>|)] (symmetry)</a:t>
                </a:r>
              </a:p>
              <a:p>
                <a:pPr lvl="1">
                  <a:buFont typeface="Wingdings" panose="05000000000000000000" pitchFamily="2" charset="2"/>
                  <a:buChar char="q"/>
                </a:pPr>
                <a:r>
                  <a:rPr lang="en-US" dirty="0" smtClean="0"/>
                  <a:t>Rejection rule: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p-value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oMath>
                </a14:m>
                <a:r>
                  <a:rPr lang="en-US" dirty="0" smtClean="0"/>
                  <a:t>.</a:t>
                </a:r>
              </a:p>
              <a:p>
                <a:pPr marL="342900" lvl="1" indent="-342900"/>
                <a:r>
                  <a:rPr lang="en-US" sz="1800" dirty="0"/>
                  <a:t>Critical value approach</a:t>
                </a:r>
                <a:r>
                  <a:rPr lang="en-US" sz="1800" dirty="0" smtClean="0"/>
                  <a:t>: </a:t>
                </a:r>
                <a:r>
                  <a:rPr lang="en-US" sz="1800" dirty="0"/>
                  <a:t>Let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𝐹</m:t>
                        </m:r>
                      </m:e>
                      <m:sup>
                        <m:r>
                          <a:rPr lang="en-US" sz="1800" i="1">
                            <a:latin typeface="Cambria Math" panose="02040503050406030204" pitchFamily="18" charset="0"/>
                          </a:rPr>
                          <m:t>−1</m:t>
                        </m:r>
                      </m:sup>
                    </m:sSup>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oMath>
                </a14:m>
                <a:r>
                  <a:rPr lang="en-US" sz="1800" dirty="0"/>
                  <a:t> be the inverse </a:t>
                </a:r>
                <a:r>
                  <a:rPr lang="en-US" sz="1800" dirty="0" err="1" smtClean="0"/>
                  <a:t>cdf</a:t>
                </a:r>
                <a:r>
                  <a:rPr lang="en-US" sz="1800" dirty="0" smtClean="0"/>
                  <a:t> and assume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smtClean="0"/>
                  <a:t> &lt; 0.5.</a:t>
                </a:r>
                <a:endParaRPr lang="en-US" sz="1800" dirty="0"/>
              </a:p>
              <a:p>
                <a:pPr lvl="1">
                  <a:buFont typeface="Wingdings" panose="05000000000000000000" pitchFamily="2" charset="2"/>
                  <a:buChar char="q"/>
                </a:pPr>
                <a:r>
                  <a:rPr lang="en-US" dirty="0" smtClean="0"/>
                  <a:t>Lower </a:t>
                </a:r>
                <a:r>
                  <a:rPr lang="en-US" dirty="0"/>
                  <a:t>tail </a:t>
                </a:r>
                <a:r>
                  <a:rPr lang="en-US" dirty="0" smtClean="0"/>
                  <a:t>critical </a:t>
                </a:r>
                <a:r>
                  <a:rPr lang="en-US" dirty="0"/>
                  <a:t>value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oMath>
                </a14:m>
                <a:r>
                  <a:rPr lang="en-US" dirty="0" smtClean="0"/>
                  <a:t>; </a:t>
                </a:r>
                <a:r>
                  <a:rPr lang="en-US" dirty="0"/>
                  <a:t>Upper tail critical value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 </a:t>
                </a:r>
                <a:endParaRPr lang="en-US" dirty="0" smtClean="0"/>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smtClean="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smtClean="0"/>
                  <a:t> because normal distribution is symmetric. 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oMath>
                </a14:m>
                <a:r>
                  <a:rPr lang="en-US" dirty="0"/>
                  <a:t>.</a:t>
                </a:r>
                <a:endParaRPr lang="en-US" dirty="0" smtClean="0"/>
              </a:p>
              <a:p>
                <a:pPr lvl="1">
                  <a:buFont typeface="Wingdings" panose="05000000000000000000" pitchFamily="2" charset="2"/>
                  <a:buChar char="q"/>
                </a:pPr>
                <a:r>
                  <a:rPr lang="en-US" dirty="0" smtClean="0"/>
                  <a:t>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oMath>
                </a14:m>
                <a:r>
                  <a:rPr lang="en-US" dirty="0" smtClean="0"/>
                  <a:t>; or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oMath>
                </a14:m>
                <a:r>
                  <a:rPr lang="en-US" dirty="0" smtClean="0"/>
                  <a:t>; or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b="-806"/>
                </a:stretch>
              </a:blipFill>
            </p:spPr>
            <p:txBody>
              <a:bodyPr/>
              <a:lstStyle/>
              <a:p>
                <a:r>
                  <a:rPr lang="en-US">
                    <a:noFill/>
                  </a:rPr>
                  <a:t> </a:t>
                </a:r>
              </a:p>
            </p:txBody>
          </p:sp>
        </mc:Fallback>
      </mc:AlternateContent>
    </p:spTree>
    <p:extLst>
      <p:ext uri="{BB962C8B-B14F-4D97-AF65-F5344CB8AC3E}">
        <p14:creationId xmlns:p14="http://schemas.microsoft.com/office/powerpoint/2010/main" val="224310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Hypothesis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37475"/>
            <a:ext cx="7976374" cy="4277887"/>
          </a:xfrm>
        </p:spPr>
      </p:pic>
    </p:spTree>
    <p:extLst>
      <p:ext uri="{BB962C8B-B14F-4D97-AF65-F5344CB8AC3E}">
        <p14:creationId xmlns:p14="http://schemas.microsoft.com/office/powerpoint/2010/main" val="2157187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89212" y="1751161"/>
            <a:ext cx="8915400" cy="4295955"/>
          </a:xfrm>
        </p:spPr>
        <p:txBody>
          <a:bodyPr>
            <a:normAutofit lnSpcReduction="10000"/>
          </a:bodyPr>
          <a:lstStyle/>
          <a:p>
            <a:r>
              <a:rPr lang="en-US" dirty="0"/>
              <a:t>Individuals filing federal income tax returns prior to March 31 received an average refund of $1056. Consider the population of “last-minute” filers who mail their tax return during the last five days of the income tax period (typically April 10 to April 15</a:t>
            </a:r>
            <a:r>
              <a:rPr lang="en-US" dirty="0" smtClean="0"/>
              <a:t>).</a:t>
            </a:r>
          </a:p>
          <a:p>
            <a:r>
              <a:rPr lang="en-US" dirty="0"/>
              <a:t>A researcher suggests that </a:t>
            </a:r>
            <a:r>
              <a:rPr lang="en-US" dirty="0" smtClean="0"/>
              <a:t>individuals who wait </a:t>
            </a:r>
            <a:r>
              <a:rPr lang="en-US" dirty="0"/>
              <a:t>until the last five days </a:t>
            </a:r>
            <a:r>
              <a:rPr lang="en-US" dirty="0" smtClean="0"/>
              <a:t>on </a:t>
            </a:r>
            <a:r>
              <a:rPr lang="en-US" dirty="0"/>
              <a:t>average these </a:t>
            </a:r>
            <a:r>
              <a:rPr lang="en-US" dirty="0" smtClean="0"/>
              <a:t>receive </a:t>
            </a:r>
            <a:r>
              <a:rPr lang="en-US" dirty="0"/>
              <a:t>lower refunds than do early filers. Develop </a:t>
            </a:r>
            <a:r>
              <a:rPr lang="en-US" dirty="0" smtClean="0"/>
              <a:t>appropriate </a:t>
            </a:r>
            <a:r>
              <a:rPr lang="en-US" dirty="0"/>
              <a:t>hypotheses such that rejection of H0 will support the researcher’s contention</a:t>
            </a:r>
            <a:r>
              <a:rPr lang="en-US" dirty="0" smtClean="0"/>
              <a:t>.</a:t>
            </a:r>
          </a:p>
          <a:p>
            <a:r>
              <a:rPr lang="en-US" dirty="0"/>
              <a:t>For a sample of 400 individuals who filed a tax return between April 10 and 15, the sample mean refund was $910. Based on prior experience a population standard </a:t>
            </a:r>
            <a:r>
              <a:rPr lang="en-US" dirty="0" smtClean="0"/>
              <a:t>deviation </a:t>
            </a:r>
            <a:r>
              <a:rPr lang="en-US" dirty="0"/>
              <a:t>of σ </a:t>
            </a:r>
            <a:r>
              <a:rPr lang="en-US" dirty="0" smtClean="0"/>
              <a:t>= </a:t>
            </a:r>
            <a:r>
              <a:rPr lang="en-US" dirty="0"/>
              <a:t>$1600 may be assumed. What is the p-value</a:t>
            </a:r>
            <a:r>
              <a:rPr lang="en-US" dirty="0" smtClean="0"/>
              <a:t>?</a:t>
            </a:r>
          </a:p>
          <a:p>
            <a:r>
              <a:rPr lang="en-US" dirty="0"/>
              <a:t>At α </a:t>
            </a:r>
            <a:r>
              <a:rPr lang="en-US" dirty="0" smtClean="0"/>
              <a:t>= </a:t>
            </a:r>
            <a:r>
              <a:rPr lang="en-US" dirty="0"/>
              <a:t>.05, what is your conclusion</a:t>
            </a:r>
            <a:r>
              <a:rPr lang="en-US" dirty="0" smtClean="0"/>
              <a:t>?</a:t>
            </a:r>
          </a:p>
          <a:p>
            <a:r>
              <a:rPr lang="en-US" dirty="0"/>
              <a:t>Repeat the preceding hypothesis test using the critical value approach.</a:t>
            </a:r>
          </a:p>
        </p:txBody>
      </p:sp>
    </p:spTree>
    <p:extLst>
      <p:ext uri="{BB962C8B-B14F-4D97-AF65-F5344CB8AC3E}">
        <p14:creationId xmlns:p14="http://schemas.microsoft.com/office/powerpoint/2010/main" val="1016913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1953</TotalTime>
  <Words>1205</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 Math</vt:lpstr>
      <vt:lpstr>Century Gothic</vt:lpstr>
      <vt:lpstr>Wingdings</vt:lpstr>
      <vt:lpstr>Wingdings 3</vt:lpstr>
      <vt:lpstr>Wisp</vt:lpstr>
      <vt:lpstr>Hypothesis Testing</vt:lpstr>
      <vt:lpstr>Null and Alternative Hypotheses</vt:lpstr>
      <vt:lpstr>Type I and Type II Errors</vt:lpstr>
      <vt:lpstr>One-Tailed Hypothesis Test of Population Mean: σ Known </vt:lpstr>
      <vt:lpstr>One-Tailed Hypothesis Test of Population Mean: σ Known </vt:lpstr>
      <vt:lpstr>One-Tailed Hypothesis Test of Population Mean: σ Known </vt:lpstr>
      <vt:lpstr>Two-Tailed Hypothesis Test of Population Mean: σ Known </vt:lpstr>
      <vt:lpstr>Steps of Hypothesis Testing</vt:lpstr>
      <vt:lpstr>Example</vt:lpstr>
      <vt:lpstr>Example</vt:lpstr>
      <vt:lpstr>One-Tailed Hypothesis Test of Population Mean: σ Unknown </vt:lpstr>
      <vt:lpstr>Two-Tailed Hypothesis Test of Population Mean: σ Unknown </vt:lpstr>
      <vt:lpstr>Summary of Hypothesis Tests About Population Mean: σ Unknown </vt:lpstr>
      <vt:lpstr>Example</vt:lpstr>
      <vt:lpstr>Example</vt:lpstr>
      <vt:lpstr>Hypothesis Test About Population Proportion</vt:lpstr>
      <vt:lpstr>Example</vt:lpstr>
      <vt:lpstr>Example</vt:lpstr>
      <vt:lpstr>Calculating the Probability of Type II Errors</vt:lpstr>
      <vt:lpstr>Step-by-step Procedure for Computing β</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Limit Theorem and Interval Estimate</dc:title>
  <dc:creator>Chongqi Wu</dc:creator>
  <cp:lastModifiedBy>Chongqi Wu</cp:lastModifiedBy>
  <cp:revision>63</cp:revision>
  <dcterms:created xsi:type="dcterms:W3CDTF">2016-08-25T21:49:13Z</dcterms:created>
  <dcterms:modified xsi:type="dcterms:W3CDTF">2017-04-21T21:53:33Z</dcterms:modified>
</cp:coreProperties>
</file>