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8" r:id="rId3"/>
    <p:sldId id="299" r:id="rId4"/>
    <p:sldId id="300" r:id="rId5"/>
    <p:sldId id="301" r:id="rId6"/>
    <p:sldId id="283" r:id="rId7"/>
    <p:sldId id="302" r:id="rId8"/>
    <p:sldId id="303" r:id="rId9"/>
    <p:sldId id="304" r:id="rId10"/>
    <p:sldId id="305" r:id="rId11"/>
    <p:sldId id="306" r:id="rId12"/>
    <p:sldId id="307" r:id="rId13"/>
    <p:sldId id="308" r:id="rId14"/>
    <p:sldId id="309" r:id="rId15"/>
    <p:sldId id="310" r:id="rId16"/>
    <p:sldId id="3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3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08F4A1-B2B7-4924-B6B0-D882C2D6ECD1}"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4159136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08F4A1-B2B7-4924-B6B0-D882C2D6ECD1}"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2855366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08F4A1-B2B7-4924-B6B0-D882C2D6ECD1}"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B7CC09A-184F-41C5-857D-AB0A871C43A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2765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A08F4A1-B2B7-4924-B6B0-D882C2D6ECD1}" type="datetimeFigureOut">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3883609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A08F4A1-B2B7-4924-B6B0-D882C2D6ECD1}" type="datetimeFigureOut">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7CC09A-184F-41C5-857D-AB0A871C43A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14697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A08F4A1-B2B7-4924-B6B0-D882C2D6ECD1}" type="datetimeFigureOut">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455777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08F4A1-B2B7-4924-B6B0-D882C2D6ECD1}"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992316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08F4A1-B2B7-4924-B6B0-D882C2D6ECD1}"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1758870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08F4A1-B2B7-4924-B6B0-D882C2D6ECD1}"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3664044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08F4A1-B2B7-4924-B6B0-D882C2D6ECD1}"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609369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08F4A1-B2B7-4924-B6B0-D882C2D6ECD1}" type="datetimeFigureOut">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268237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08F4A1-B2B7-4924-B6B0-D882C2D6ECD1}" type="datetimeFigureOut">
              <a:rPr lang="en-US" smtClean="0"/>
              <a:t>5/26/2017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2833533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08F4A1-B2B7-4924-B6B0-D882C2D6ECD1}" type="datetimeFigureOut">
              <a:rPr lang="en-US" smtClean="0"/>
              <a:t>5/26/2017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3026293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08F4A1-B2B7-4924-B6B0-D882C2D6ECD1}" type="datetimeFigureOut">
              <a:rPr lang="en-US" smtClean="0"/>
              <a:t>5/26/2017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964868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08F4A1-B2B7-4924-B6B0-D882C2D6ECD1}" type="datetimeFigureOut">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2870883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08F4A1-B2B7-4924-B6B0-D882C2D6ECD1}" type="datetimeFigureOut">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274765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A08F4A1-B2B7-4924-B6B0-D882C2D6ECD1}" type="datetimeFigureOut">
              <a:rPr lang="en-US" smtClean="0"/>
              <a:t>5/26/2017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B7CC09A-184F-41C5-857D-AB0A871C43A0}" type="slidenum">
              <a:rPr lang="en-US" smtClean="0"/>
              <a:t>‹#›</a:t>
            </a:fld>
            <a:endParaRPr lang="en-US"/>
          </a:p>
        </p:txBody>
      </p:sp>
    </p:spTree>
    <p:extLst>
      <p:ext uri="{BB962C8B-B14F-4D97-AF65-F5344CB8AC3E}">
        <p14:creationId xmlns:p14="http://schemas.microsoft.com/office/powerpoint/2010/main" val="38165835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linkedin.com/groups/673773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Tests of Goodness of Fit and Independence</a:t>
            </a:r>
            <a:endParaRPr lang="en-US" dirty="0"/>
          </a:p>
        </p:txBody>
      </p:sp>
    </p:spTree>
    <p:extLst>
      <p:ext uri="{BB962C8B-B14F-4D97-AF65-F5344CB8AC3E}">
        <p14:creationId xmlns:p14="http://schemas.microsoft.com/office/powerpoint/2010/main" val="3016631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 Test for Goodness of Fit Example</a:t>
            </a:r>
            <a:endParaRPr lang="en-US" dirty="0"/>
          </a:p>
        </p:txBody>
      </p:sp>
      <p:sp>
        <p:nvSpPr>
          <p:cNvPr id="3" name="Content Placeholder 2"/>
          <p:cNvSpPr>
            <a:spLocks noGrp="1"/>
          </p:cNvSpPr>
          <p:nvPr>
            <p:ph idx="1"/>
          </p:nvPr>
        </p:nvSpPr>
        <p:spPr/>
        <p:txBody>
          <a:bodyPr/>
          <a:lstStyle/>
          <a:p>
            <a:r>
              <a:rPr lang="en-US" dirty="0">
                <a:solidFill>
                  <a:srgbClr val="3C3C3C"/>
                </a:solidFill>
                <a:latin typeface="Roboto"/>
              </a:rPr>
              <a:t>Mars, </a:t>
            </a:r>
            <a:r>
              <a:rPr lang="en-US" dirty="0" err="1">
                <a:solidFill>
                  <a:srgbClr val="3C3C3C"/>
                </a:solidFill>
                <a:latin typeface="Roboto"/>
              </a:rPr>
              <a:t>inc.</a:t>
            </a:r>
            <a:r>
              <a:rPr lang="en-US" dirty="0">
                <a:solidFill>
                  <a:srgbClr val="3C3C3C"/>
                </a:solidFill>
                <a:latin typeface="Roboto"/>
              </a:rPr>
              <a:t> manufactures M&amp;M’s, one of the most popular candy treats in the world. The milk chocolate candies come in a variety of colors including blue, brown, green, orange, red, and yellow. The overall proportions for the colors are .24 blue, .13 brown, .20 green, .16 orange, .13 red, and .14 yellow. in a sampling study, several bags of M&amp;M milk chocolates were opened and the following color counts were obtained</a:t>
            </a:r>
            <a:r>
              <a:rPr lang="en-US" dirty="0" smtClean="0">
                <a:solidFill>
                  <a:srgbClr val="3C3C3C"/>
                </a:solidFill>
                <a:latin typeface="Roboto"/>
              </a:rPr>
              <a:t>.</a:t>
            </a:r>
          </a:p>
          <a:p>
            <a:r>
              <a:rPr lang="en-US" dirty="0" smtClean="0"/>
              <a:t> </a:t>
            </a:r>
          </a:p>
          <a:p>
            <a:endParaRPr lang="en-US" dirty="0"/>
          </a:p>
          <a:p>
            <a:endParaRPr lang="en-US" dirty="0" smtClean="0"/>
          </a:p>
          <a:p>
            <a:r>
              <a:rPr lang="en-US" dirty="0">
                <a:solidFill>
                  <a:srgbClr val="3C3C3C"/>
                </a:solidFill>
                <a:latin typeface="Roboto"/>
              </a:rPr>
              <a:t>use a .05 level of significance and the sample data to test the hypothesis that the overall proportions for the colors are as stated above. What is your conclusion?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7917182"/>
              </p:ext>
            </p:extLst>
          </p:nvPr>
        </p:nvGraphicFramePr>
        <p:xfrm>
          <a:off x="3004589" y="4119572"/>
          <a:ext cx="8128002" cy="74168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a:txBody>
                    <a:bodyPr/>
                    <a:lstStyle/>
                    <a:p>
                      <a:pPr algn="ctr"/>
                      <a:r>
                        <a:rPr lang="en-US" dirty="0" smtClean="0"/>
                        <a:t>Blue</a:t>
                      </a:r>
                      <a:endParaRPr lang="en-US" dirty="0"/>
                    </a:p>
                  </a:txBody>
                  <a:tcPr/>
                </a:tc>
                <a:tc>
                  <a:txBody>
                    <a:bodyPr/>
                    <a:lstStyle/>
                    <a:p>
                      <a:pPr algn="ctr"/>
                      <a:r>
                        <a:rPr lang="en-US" dirty="0" smtClean="0"/>
                        <a:t>Brown</a:t>
                      </a:r>
                      <a:endParaRPr lang="en-US" dirty="0"/>
                    </a:p>
                  </a:txBody>
                  <a:tcPr/>
                </a:tc>
                <a:tc>
                  <a:txBody>
                    <a:bodyPr/>
                    <a:lstStyle/>
                    <a:p>
                      <a:pPr algn="ctr"/>
                      <a:r>
                        <a:rPr lang="en-US" dirty="0" smtClean="0"/>
                        <a:t>Green</a:t>
                      </a:r>
                      <a:endParaRPr lang="en-US" dirty="0"/>
                    </a:p>
                  </a:txBody>
                  <a:tcPr/>
                </a:tc>
                <a:tc>
                  <a:txBody>
                    <a:bodyPr/>
                    <a:lstStyle/>
                    <a:p>
                      <a:pPr algn="ctr"/>
                      <a:r>
                        <a:rPr lang="en-US" dirty="0" smtClean="0"/>
                        <a:t>Orange</a:t>
                      </a:r>
                      <a:endParaRPr lang="en-US" dirty="0"/>
                    </a:p>
                  </a:txBody>
                  <a:tcPr/>
                </a:tc>
                <a:tc>
                  <a:txBody>
                    <a:bodyPr/>
                    <a:lstStyle/>
                    <a:p>
                      <a:pPr algn="ctr"/>
                      <a:r>
                        <a:rPr lang="en-US" dirty="0" smtClean="0"/>
                        <a:t>Red</a:t>
                      </a:r>
                      <a:endParaRPr lang="en-US" dirty="0"/>
                    </a:p>
                  </a:txBody>
                  <a:tcPr/>
                </a:tc>
                <a:tc>
                  <a:txBody>
                    <a:bodyPr/>
                    <a:lstStyle/>
                    <a:p>
                      <a:pPr algn="ctr"/>
                      <a:r>
                        <a:rPr lang="en-US" dirty="0" smtClean="0"/>
                        <a:t>Yellow</a:t>
                      </a:r>
                      <a:endParaRPr lang="en-US" dirty="0"/>
                    </a:p>
                  </a:txBody>
                  <a:tcPr/>
                </a:tc>
              </a:tr>
              <a:tr h="370840">
                <a:tc>
                  <a:txBody>
                    <a:bodyPr/>
                    <a:lstStyle/>
                    <a:p>
                      <a:pPr algn="ctr"/>
                      <a:r>
                        <a:rPr lang="en-US" dirty="0" smtClean="0"/>
                        <a:t>105</a:t>
                      </a:r>
                      <a:endParaRPr lang="en-US" dirty="0"/>
                    </a:p>
                  </a:txBody>
                  <a:tcPr/>
                </a:tc>
                <a:tc>
                  <a:txBody>
                    <a:bodyPr/>
                    <a:lstStyle/>
                    <a:p>
                      <a:pPr algn="ctr"/>
                      <a:r>
                        <a:rPr lang="en-US" dirty="0" smtClean="0"/>
                        <a:t>72</a:t>
                      </a:r>
                      <a:endParaRPr lang="en-US" dirty="0"/>
                    </a:p>
                  </a:txBody>
                  <a:tcPr/>
                </a:tc>
                <a:tc>
                  <a:txBody>
                    <a:bodyPr/>
                    <a:lstStyle/>
                    <a:p>
                      <a:pPr algn="ctr"/>
                      <a:r>
                        <a:rPr lang="en-US" dirty="0" smtClean="0"/>
                        <a:t>89</a:t>
                      </a:r>
                      <a:endParaRPr lang="en-US" dirty="0"/>
                    </a:p>
                  </a:txBody>
                  <a:tcPr/>
                </a:tc>
                <a:tc>
                  <a:txBody>
                    <a:bodyPr/>
                    <a:lstStyle/>
                    <a:p>
                      <a:pPr algn="ctr"/>
                      <a:r>
                        <a:rPr lang="en-US" dirty="0" smtClean="0"/>
                        <a:t>84</a:t>
                      </a:r>
                      <a:endParaRPr lang="en-US" dirty="0"/>
                    </a:p>
                  </a:txBody>
                  <a:tcPr/>
                </a:tc>
                <a:tc>
                  <a:txBody>
                    <a:bodyPr/>
                    <a:lstStyle/>
                    <a:p>
                      <a:pPr algn="ctr"/>
                      <a:r>
                        <a:rPr lang="en-US" dirty="0" smtClean="0"/>
                        <a:t>70</a:t>
                      </a:r>
                      <a:endParaRPr lang="en-US" dirty="0"/>
                    </a:p>
                  </a:txBody>
                  <a:tcPr/>
                </a:tc>
                <a:tc>
                  <a:txBody>
                    <a:bodyPr/>
                    <a:lstStyle/>
                    <a:p>
                      <a:pPr algn="ctr"/>
                      <a:r>
                        <a:rPr lang="en-US" dirty="0" smtClean="0"/>
                        <a:t>80</a:t>
                      </a:r>
                      <a:endParaRPr lang="en-US" dirty="0"/>
                    </a:p>
                  </a:txBody>
                  <a:tcPr/>
                </a:tc>
              </a:tr>
            </a:tbl>
          </a:graphicData>
        </a:graphic>
      </p:graphicFrame>
    </p:spTree>
    <p:extLst>
      <p:ext uri="{BB962C8B-B14F-4D97-AF65-F5344CB8AC3E}">
        <p14:creationId xmlns:p14="http://schemas.microsoft.com/office/powerpoint/2010/main" val="12599370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 Test for Goodness of Fit </a:t>
            </a:r>
            <a:r>
              <a:rPr lang="en-US" dirty="0"/>
              <a:t>Example</a:t>
            </a:r>
          </a:p>
        </p:txBody>
      </p:sp>
      <p:sp>
        <p:nvSpPr>
          <p:cNvPr id="3" name="Content Placeholder 2"/>
          <p:cNvSpPr>
            <a:spLocks noGrp="1"/>
          </p:cNvSpPr>
          <p:nvPr>
            <p:ph idx="1"/>
          </p:nvPr>
        </p:nvSpPr>
        <p:spPr/>
        <p:txBody>
          <a:bodyPr>
            <a:normAutofit/>
          </a:bodyPr>
          <a:lstStyle/>
          <a:p>
            <a:r>
              <a:rPr lang="en-US" dirty="0" smtClean="0">
                <a:solidFill>
                  <a:srgbClr val="3C3C3C"/>
                </a:solidFill>
                <a:latin typeface="Roboto"/>
              </a:rPr>
              <a:t>Step 1:</a:t>
            </a:r>
          </a:p>
          <a:p>
            <a:endParaRPr lang="en-US" dirty="0">
              <a:solidFill>
                <a:srgbClr val="3C3C3C"/>
              </a:solidFill>
              <a:latin typeface="Roboto"/>
            </a:endParaRPr>
          </a:p>
          <a:p>
            <a:endParaRPr lang="en-US" dirty="0" smtClean="0">
              <a:solidFill>
                <a:srgbClr val="3C3C3C"/>
              </a:solidFill>
              <a:latin typeface="Roboto"/>
            </a:endParaRPr>
          </a:p>
          <a:p>
            <a:endParaRPr lang="en-US" dirty="0">
              <a:solidFill>
                <a:srgbClr val="3C3C3C"/>
              </a:solidFill>
              <a:latin typeface="Roboto"/>
            </a:endParaRPr>
          </a:p>
          <a:p>
            <a:r>
              <a:rPr lang="en-US" dirty="0" smtClean="0">
                <a:solidFill>
                  <a:srgbClr val="3C3C3C"/>
                </a:solidFill>
                <a:latin typeface="Roboto"/>
              </a:rPr>
              <a:t>Step 2:</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64976896"/>
              </p:ext>
            </p:extLst>
          </p:nvPr>
        </p:nvGraphicFramePr>
        <p:xfrm>
          <a:off x="2954712" y="4202699"/>
          <a:ext cx="8128001" cy="1112520"/>
        </p:xfrm>
        <a:graphic>
          <a:graphicData uri="http://schemas.openxmlformats.org/drawingml/2006/table">
            <a:tbl>
              <a:tblPr firstRow="1" bandRow="1">
                <a:tableStyleId>{5C22544A-7EE6-4342-B048-85BDC9FD1C3A}</a:tableStyleId>
              </a:tblPr>
              <a:tblGrid>
                <a:gridCol w="1161143"/>
                <a:gridCol w="1161143"/>
                <a:gridCol w="1161143"/>
                <a:gridCol w="1161143"/>
                <a:gridCol w="1161143"/>
                <a:gridCol w="1161143"/>
                <a:gridCol w="1161143"/>
              </a:tblGrid>
              <a:tr h="370840">
                <a:tc>
                  <a:txBody>
                    <a:bodyPr/>
                    <a:lstStyle/>
                    <a:p>
                      <a:pPr algn="ctr"/>
                      <a:r>
                        <a:rPr lang="en-US" dirty="0" smtClean="0"/>
                        <a:t>Blue</a:t>
                      </a:r>
                      <a:endParaRPr lang="en-US" dirty="0"/>
                    </a:p>
                  </a:txBody>
                  <a:tcPr/>
                </a:tc>
                <a:tc>
                  <a:txBody>
                    <a:bodyPr/>
                    <a:lstStyle/>
                    <a:p>
                      <a:pPr algn="ctr"/>
                      <a:r>
                        <a:rPr lang="en-US" dirty="0" smtClean="0"/>
                        <a:t>Brown</a:t>
                      </a:r>
                      <a:endParaRPr lang="en-US" dirty="0"/>
                    </a:p>
                  </a:txBody>
                  <a:tcPr/>
                </a:tc>
                <a:tc>
                  <a:txBody>
                    <a:bodyPr/>
                    <a:lstStyle/>
                    <a:p>
                      <a:pPr algn="ctr"/>
                      <a:r>
                        <a:rPr lang="en-US" dirty="0" smtClean="0"/>
                        <a:t>Green</a:t>
                      </a:r>
                      <a:endParaRPr lang="en-US" dirty="0"/>
                    </a:p>
                  </a:txBody>
                  <a:tcPr/>
                </a:tc>
                <a:tc>
                  <a:txBody>
                    <a:bodyPr/>
                    <a:lstStyle/>
                    <a:p>
                      <a:pPr algn="ctr"/>
                      <a:r>
                        <a:rPr lang="en-US" dirty="0" smtClean="0"/>
                        <a:t>Orange</a:t>
                      </a:r>
                      <a:endParaRPr lang="en-US" dirty="0"/>
                    </a:p>
                  </a:txBody>
                  <a:tcPr/>
                </a:tc>
                <a:tc>
                  <a:txBody>
                    <a:bodyPr/>
                    <a:lstStyle/>
                    <a:p>
                      <a:pPr algn="ctr"/>
                      <a:r>
                        <a:rPr lang="en-US" dirty="0" smtClean="0"/>
                        <a:t>Red</a:t>
                      </a:r>
                      <a:endParaRPr lang="en-US" dirty="0"/>
                    </a:p>
                  </a:txBody>
                  <a:tcPr/>
                </a:tc>
                <a:tc>
                  <a:txBody>
                    <a:bodyPr/>
                    <a:lstStyle/>
                    <a:p>
                      <a:pPr algn="ctr"/>
                      <a:r>
                        <a:rPr lang="en-US" dirty="0" smtClean="0"/>
                        <a:t>Yellow</a:t>
                      </a:r>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r>
                        <a:rPr lang="en-US" dirty="0" smtClean="0"/>
                        <a:t>.24</a:t>
                      </a:r>
                      <a:endParaRPr lang="en-US" dirty="0"/>
                    </a:p>
                  </a:txBody>
                  <a:tcPr/>
                </a:tc>
                <a:tc>
                  <a:txBody>
                    <a:bodyPr/>
                    <a:lstStyle/>
                    <a:p>
                      <a:r>
                        <a:rPr lang="en-US" dirty="0" smtClean="0"/>
                        <a:t>.13</a:t>
                      </a:r>
                      <a:endParaRPr lang="en-US" dirty="0"/>
                    </a:p>
                  </a:txBody>
                  <a:tcPr/>
                </a:tc>
                <a:tc>
                  <a:txBody>
                    <a:bodyPr/>
                    <a:lstStyle/>
                    <a:p>
                      <a:r>
                        <a:rPr lang="en-US" dirty="0" smtClean="0"/>
                        <a:t>.2</a:t>
                      </a:r>
                      <a:endParaRPr lang="en-US" dirty="0"/>
                    </a:p>
                  </a:txBody>
                  <a:tcPr/>
                </a:tc>
                <a:tc>
                  <a:txBody>
                    <a:bodyPr/>
                    <a:lstStyle/>
                    <a:p>
                      <a:r>
                        <a:rPr lang="en-US" dirty="0" smtClean="0"/>
                        <a:t>.16</a:t>
                      </a:r>
                      <a:endParaRPr lang="en-US" dirty="0"/>
                    </a:p>
                  </a:txBody>
                  <a:tcPr/>
                </a:tc>
                <a:tc>
                  <a:txBody>
                    <a:bodyPr/>
                    <a:lstStyle/>
                    <a:p>
                      <a:r>
                        <a:rPr lang="en-US" dirty="0" smtClean="0"/>
                        <a:t>.13</a:t>
                      </a:r>
                      <a:endParaRPr lang="en-US" dirty="0"/>
                    </a:p>
                  </a:txBody>
                  <a:tcPr/>
                </a:tc>
                <a:tc>
                  <a:txBody>
                    <a:bodyPr/>
                    <a:lstStyle/>
                    <a:p>
                      <a:r>
                        <a:rPr lang="en-US" dirty="0" smtClean="0"/>
                        <a:t>.14</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9186319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 Test for Goodness of Fit </a:t>
            </a:r>
            <a:r>
              <a:rPr lang="en-US" dirty="0"/>
              <a:t>Example</a:t>
            </a:r>
          </a:p>
        </p:txBody>
      </p:sp>
      <p:sp>
        <p:nvSpPr>
          <p:cNvPr id="3" name="Content Placeholder 2"/>
          <p:cNvSpPr>
            <a:spLocks noGrp="1"/>
          </p:cNvSpPr>
          <p:nvPr>
            <p:ph idx="1"/>
          </p:nvPr>
        </p:nvSpPr>
        <p:spPr/>
        <p:txBody>
          <a:bodyPr>
            <a:normAutofit/>
          </a:bodyPr>
          <a:lstStyle/>
          <a:p>
            <a:r>
              <a:rPr lang="en-US" dirty="0" smtClean="0">
                <a:solidFill>
                  <a:srgbClr val="3C3C3C"/>
                </a:solidFill>
                <a:latin typeface="Roboto"/>
              </a:rPr>
              <a:t>Step 3:</a:t>
            </a:r>
          </a:p>
          <a:p>
            <a:endParaRPr lang="en-US" dirty="0">
              <a:solidFill>
                <a:srgbClr val="3C3C3C"/>
              </a:solidFill>
              <a:latin typeface="Roboto"/>
            </a:endParaRPr>
          </a:p>
          <a:p>
            <a:endParaRPr lang="en-US" dirty="0" smtClean="0">
              <a:solidFill>
                <a:srgbClr val="3C3C3C"/>
              </a:solidFill>
              <a:latin typeface="Roboto"/>
            </a:endParaRPr>
          </a:p>
          <a:p>
            <a:endParaRPr lang="en-US" dirty="0">
              <a:solidFill>
                <a:srgbClr val="3C3C3C"/>
              </a:solidFill>
              <a:latin typeface="Roboto"/>
            </a:endParaRPr>
          </a:p>
          <a:p>
            <a:r>
              <a:rPr lang="en-US" dirty="0" smtClean="0">
                <a:solidFill>
                  <a:srgbClr val="3C3C3C"/>
                </a:solidFill>
                <a:latin typeface="Roboto"/>
              </a:rPr>
              <a:t>Step 4:</a:t>
            </a:r>
          </a:p>
          <a:p>
            <a:endParaRPr lang="en-US" dirty="0">
              <a:solidFill>
                <a:srgbClr val="3C3C3C"/>
              </a:solidFill>
              <a:latin typeface="Roboto"/>
            </a:endParaRPr>
          </a:p>
          <a:p>
            <a:endParaRPr lang="en-US" dirty="0" smtClean="0">
              <a:solidFill>
                <a:srgbClr val="3C3C3C"/>
              </a:solidFill>
              <a:latin typeface="Roboto"/>
            </a:endParaRPr>
          </a:p>
          <a:p>
            <a:endParaRPr lang="en-US" dirty="0">
              <a:solidFill>
                <a:srgbClr val="3C3C3C"/>
              </a:solidFill>
              <a:latin typeface="Roboto"/>
            </a:endParaRPr>
          </a:p>
          <a:p>
            <a:r>
              <a:rPr lang="en-US" dirty="0" smtClean="0">
                <a:solidFill>
                  <a:srgbClr val="3C3C3C"/>
                </a:solidFill>
                <a:latin typeface="Roboto"/>
              </a:rPr>
              <a:t>Step 5:</a:t>
            </a:r>
          </a:p>
          <a:p>
            <a:endParaRPr lang="en-US" dirty="0"/>
          </a:p>
        </p:txBody>
      </p:sp>
    </p:spTree>
    <p:extLst>
      <p:ext uri="{BB962C8B-B14F-4D97-AF65-F5344CB8AC3E}">
        <p14:creationId xmlns:p14="http://schemas.microsoft.com/office/powerpoint/2010/main" val="2694590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 ANOVA Example</a:t>
            </a:r>
            <a:endParaRPr lang="en-US" dirty="0"/>
          </a:p>
        </p:txBody>
      </p:sp>
      <p:sp>
        <p:nvSpPr>
          <p:cNvPr id="3" name="Content Placeholder 2"/>
          <p:cNvSpPr>
            <a:spLocks noGrp="1"/>
          </p:cNvSpPr>
          <p:nvPr>
            <p:ph idx="1"/>
          </p:nvPr>
        </p:nvSpPr>
        <p:spPr>
          <a:xfrm>
            <a:off x="2589212" y="1859275"/>
            <a:ext cx="8915400" cy="4408521"/>
          </a:xfrm>
        </p:spPr>
        <p:txBody>
          <a:bodyPr>
            <a:normAutofit/>
          </a:bodyPr>
          <a:lstStyle/>
          <a:p>
            <a:r>
              <a:rPr lang="en-US" dirty="0">
                <a:solidFill>
                  <a:srgbClr val="3C3C3C"/>
                </a:solidFill>
                <a:latin typeface="Roboto"/>
              </a:rPr>
              <a:t>Four different paints are advertised as having the same drying time. To check the </a:t>
            </a:r>
            <a:r>
              <a:rPr lang="en-US" dirty="0" smtClean="0">
                <a:solidFill>
                  <a:srgbClr val="3C3C3C"/>
                </a:solidFill>
                <a:latin typeface="Roboto"/>
              </a:rPr>
              <a:t>manufacturer’s </a:t>
            </a:r>
            <a:r>
              <a:rPr lang="en-US" dirty="0">
                <a:solidFill>
                  <a:srgbClr val="3C3C3C"/>
                </a:solidFill>
                <a:latin typeface="Roboto"/>
              </a:rPr>
              <a:t>claims, five samples were tested for each of the paints. The time in minutes until the paint was dry enough for a second coat to be applied was recorded. The following data were obtained</a:t>
            </a:r>
            <a:r>
              <a:rPr lang="en-US" dirty="0" smtClean="0">
                <a:solidFill>
                  <a:srgbClr val="3C3C3C"/>
                </a:solidFill>
                <a:latin typeface="Roboto"/>
              </a:rPr>
              <a:t>.</a:t>
            </a:r>
          </a:p>
          <a:p>
            <a:r>
              <a:rPr lang="en-US" dirty="0" smtClean="0"/>
              <a:t> </a:t>
            </a:r>
          </a:p>
          <a:p>
            <a:endParaRPr lang="en-US" dirty="0"/>
          </a:p>
          <a:p>
            <a:endParaRPr lang="en-US" dirty="0" smtClean="0"/>
          </a:p>
          <a:p>
            <a:endParaRPr lang="en-US" dirty="0"/>
          </a:p>
          <a:p>
            <a:endParaRPr lang="en-US" dirty="0" smtClean="0"/>
          </a:p>
          <a:p>
            <a:endParaRPr lang="en-US" dirty="0"/>
          </a:p>
          <a:p>
            <a:r>
              <a:rPr lang="en-US" dirty="0">
                <a:solidFill>
                  <a:srgbClr val="3C3C3C"/>
                </a:solidFill>
                <a:latin typeface="Roboto"/>
              </a:rPr>
              <a:t>At the a = .05 level of significance, test to see whether the mean drying time is the same for each type of paint.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56963729"/>
              </p:ext>
            </p:extLst>
          </p:nvPr>
        </p:nvGraphicFramePr>
        <p:xfrm>
          <a:off x="3046153" y="3188545"/>
          <a:ext cx="8128000" cy="222504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pPr algn="ctr"/>
                      <a:r>
                        <a:rPr lang="en-US" dirty="0" smtClean="0"/>
                        <a:t>Paint 1</a:t>
                      </a:r>
                      <a:endParaRPr lang="en-US" dirty="0"/>
                    </a:p>
                  </a:txBody>
                  <a:tcPr/>
                </a:tc>
                <a:tc>
                  <a:txBody>
                    <a:bodyPr/>
                    <a:lstStyle/>
                    <a:p>
                      <a:pPr algn="ctr"/>
                      <a:r>
                        <a:rPr lang="en-US" dirty="0" smtClean="0"/>
                        <a:t>Paint 2</a:t>
                      </a:r>
                      <a:endParaRPr lang="en-US" dirty="0"/>
                    </a:p>
                  </a:txBody>
                  <a:tcPr/>
                </a:tc>
                <a:tc>
                  <a:txBody>
                    <a:bodyPr/>
                    <a:lstStyle/>
                    <a:p>
                      <a:pPr algn="ctr"/>
                      <a:r>
                        <a:rPr lang="en-US" dirty="0" smtClean="0"/>
                        <a:t>Paint 3</a:t>
                      </a:r>
                      <a:endParaRPr lang="en-US" dirty="0"/>
                    </a:p>
                  </a:txBody>
                  <a:tcPr/>
                </a:tc>
                <a:tc>
                  <a:txBody>
                    <a:bodyPr/>
                    <a:lstStyle/>
                    <a:p>
                      <a:pPr algn="ctr"/>
                      <a:r>
                        <a:rPr lang="en-US" dirty="0" smtClean="0"/>
                        <a:t>Paint 4</a:t>
                      </a:r>
                      <a:endParaRPr lang="en-US" dirty="0"/>
                    </a:p>
                  </a:txBody>
                  <a:tcPr/>
                </a:tc>
              </a:tr>
              <a:tr h="370840">
                <a:tc>
                  <a:txBody>
                    <a:bodyPr/>
                    <a:lstStyle/>
                    <a:p>
                      <a:pPr algn="ctr"/>
                      <a:r>
                        <a:rPr lang="en-US" dirty="0" smtClean="0"/>
                        <a:t>128</a:t>
                      </a:r>
                      <a:endParaRPr lang="en-US" dirty="0"/>
                    </a:p>
                  </a:txBody>
                  <a:tcPr/>
                </a:tc>
                <a:tc>
                  <a:txBody>
                    <a:bodyPr/>
                    <a:lstStyle/>
                    <a:p>
                      <a:pPr algn="ctr"/>
                      <a:r>
                        <a:rPr lang="en-US" dirty="0" smtClean="0"/>
                        <a:t>144</a:t>
                      </a:r>
                      <a:endParaRPr lang="en-US" dirty="0"/>
                    </a:p>
                  </a:txBody>
                  <a:tcPr/>
                </a:tc>
                <a:tc>
                  <a:txBody>
                    <a:bodyPr/>
                    <a:lstStyle/>
                    <a:p>
                      <a:pPr algn="ctr"/>
                      <a:r>
                        <a:rPr lang="en-US" dirty="0" smtClean="0"/>
                        <a:t>133</a:t>
                      </a:r>
                      <a:endParaRPr lang="en-US" dirty="0"/>
                    </a:p>
                  </a:txBody>
                  <a:tcPr/>
                </a:tc>
                <a:tc>
                  <a:txBody>
                    <a:bodyPr/>
                    <a:lstStyle/>
                    <a:p>
                      <a:pPr algn="ctr"/>
                      <a:r>
                        <a:rPr lang="en-US" dirty="0" smtClean="0"/>
                        <a:t>150</a:t>
                      </a:r>
                      <a:endParaRPr lang="en-US" dirty="0"/>
                    </a:p>
                  </a:txBody>
                  <a:tcPr/>
                </a:tc>
              </a:tr>
              <a:tr h="370840">
                <a:tc>
                  <a:txBody>
                    <a:bodyPr/>
                    <a:lstStyle/>
                    <a:p>
                      <a:pPr algn="ctr"/>
                      <a:r>
                        <a:rPr lang="en-US" dirty="0" smtClean="0"/>
                        <a:t>137</a:t>
                      </a:r>
                      <a:endParaRPr lang="en-US" dirty="0"/>
                    </a:p>
                  </a:txBody>
                  <a:tcPr/>
                </a:tc>
                <a:tc>
                  <a:txBody>
                    <a:bodyPr/>
                    <a:lstStyle/>
                    <a:p>
                      <a:pPr algn="ctr"/>
                      <a:r>
                        <a:rPr lang="en-US" dirty="0" smtClean="0"/>
                        <a:t>133</a:t>
                      </a:r>
                      <a:endParaRPr lang="en-US" dirty="0"/>
                    </a:p>
                  </a:txBody>
                  <a:tcPr/>
                </a:tc>
                <a:tc>
                  <a:txBody>
                    <a:bodyPr/>
                    <a:lstStyle/>
                    <a:p>
                      <a:pPr algn="ctr"/>
                      <a:r>
                        <a:rPr lang="en-US" dirty="0" smtClean="0"/>
                        <a:t>143</a:t>
                      </a:r>
                      <a:endParaRPr lang="en-US" dirty="0"/>
                    </a:p>
                  </a:txBody>
                  <a:tcPr/>
                </a:tc>
                <a:tc>
                  <a:txBody>
                    <a:bodyPr/>
                    <a:lstStyle/>
                    <a:p>
                      <a:pPr algn="ctr"/>
                      <a:r>
                        <a:rPr lang="en-US" dirty="0" smtClean="0"/>
                        <a:t>142</a:t>
                      </a:r>
                      <a:endParaRPr lang="en-US" dirty="0"/>
                    </a:p>
                  </a:txBody>
                  <a:tcPr/>
                </a:tc>
              </a:tr>
              <a:tr h="370840">
                <a:tc>
                  <a:txBody>
                    <a:bodyPr/>
                    <a:lstStyle/>
                    <a:p>
                      <a:pPr algn="ctr"/>
                      <a:r>
                        <a:rPr lang="en-US" dirty="0" smtClean="0"/>
                        <a:t>135</a:t>
                      </a:r>
                      <a:endParaRPr lang="en-US" dirty="0"/>
                    </a:p>
                  </a:txBody>
                  <a:tcPr/>
                </a:tc>
                <a:tc>
                  <a:txBody>
                    <a:bodyPr/>
                    <a:lstStyle/>
                    <a:p>
                      <a:pPr algn="ctr"/>
                      <a:r>
                        <a:rPr lang="en-US" dirty="0" smtClean="0"/>
                        <a:t>142</a:t>
                      </a:r>
                      <a:endParaRPr lang="en-US" dirty="0"/>
                    </a:p>
                  </a:txBody>
                  <a:tcPr/>
                </a:tc>
                <a:tc>
                  <a:txBody>
                    <a:bodyPr/>
                    <a:lstStyle/>
                    <a:p>
                      <a:pPr algn="ctr"/>
                      <a:r>
                        <a:rPr lang="en-US" dirty="0" smtClean="0"/>
                        <a:t>137</a:t>
                      </a:r>
                      <a:endParaRPr lang="en-US" dirty="0"/>
                    </a:p>
                  </a:txBody>
                  <a:tcPr/>
                </a:tc>
                <a:tc>
                  <a:txBody>
                    <a:bodyPr/>
                    <a:lstStyle/>
                    <a:p>
                      <a:pPr algn="ctr"/>
                      <a:r>
                        <a:rPr lang="en-US" dirty="0" smtClean="0"/>
                        <a:t>135</a:t>
                      </a:r>
                      <a:endParaRPr lang="en-US" dirty="0"/>
                    </a:p>
                  </a:txBody>
                  <a:tcPr/>
                </a:tc>
              </a:tr>
              <a:tr h="370840">
                <a:tc>
                  <a:txBody>
                    <a:bodyPr/>
                    <a:lstStyle/>
                    <a:p>
                      <a:pPr algn="ctr"/>
                      <a:r>
                        <a:rPr lang="en-US" dirty="0" smtClean="0"/>
                        <a:t>124</a:t>
                      </a:r>
                      <a:endParaRPr lang="en-US" dirty="0"/>
                    </a:p>
                  </a:txBody>
                  <a:tcPr/>
                </a:tc>
                <a:tc>
                  <a:txBody>
                    <a:bodyPr/>
                    <a:lstStyle/>
                    <a:p>
                      <a:pPr algn="ctr"/>
                      <a:r>
                        <a:rPr lang="en-US" dirty="0" smtClean="0"/>
                        <a:t>146</a:t>
                      </a:r>
                      <a:endParaRPr lang="en-US" dirty="0"/>
                    </a:p>
                  </a:txBody>
                  <a:tcPr/>
                </a:tc>
                <a:tc>
                  <a:txBody>
                    <a:bodyPr/>
                    <a:lstStyle/>
                    <a:p>
                      <a:pPr algn="ctr"/>
                      <a:r>
                        <a:rPr lang="en-US" dirty="0" smtClean="0"/>
                        <a:t>136</a:t>
                      </a:r>
                      <a:endParaRPr lang="en-US" dirty="0"/>
                    </a:p>
                  </a:txBody>
                  <a:tcPr/>
                </a:tc>
                <a:tc>
                  <a:txBody>
                    <a:bodyPr/>
                    <a:lstStyle/>
                    <a:p>
                      <a:pPr algn="ctr"/>
                      <a:r>
                        <a:rPr lang="en-US" dirty="0" smtClean="0"/>
                        <a:t>140</a:t>
                      </a:r>
                      <a:endParaRPr lang="en-US" dirty="0"/>
                    </a:p>
                  </a:txBody>
                  <a:tcPr/>
                </a:tc>
              </a:tr>
              <a:tr h="370840">
                <a:tc>
                  <a:txBody>
                    <a:bodyPr/>
                    <a:lstStyle/>
                    <a:p>
                      <a:pPr algn="ctr"/>
                      <a:r>
                        <a:rPr lang="en-US" dirty="0" smtClean="0"/>
                        <a:t>141</a:t>
                      </a:r>
                      <a:endParaRPr lang="en-US" dirty="0"/>
                    </a:p>
                  </a:txBody>
                  <a:tcPr/>
                </a:tc>
                <a:tc>
                  <a:txBody>
                    <a:bodyPr/>
                    <a:lstStyle/>
                    <a:p>
                      <a:pPr algn="ctr"/>
                      <a:r>
                        <a:rPr lang="en-US" dirty="0" smtClean="0"/>
                        <a:t>130</a:t>
                      </a:r>
                      <a:endParaRPr lang="en-US" dirty="0"/>
                    </a:p>
                  </a:txBody>
                  <a:tcPr/>
                </a:tc>
                <a:tc>
                  <a:txBody>
                    <a:bodyPr/>
                    <a:lstStyle/>
                    <a:p>
                      <a:pPr algn="ctr"/>
                      <a:r>
                        <a:rPr lang="en-US" dirty="0" smtClean="0"/>
                        <a:t>131</a:t>
                      </a:r>
                      <a:endParaRPr lang="en-US" dirty="0"/>
                    </a:p>
                  </a:txBody>
                  <a:tcPr/>
                </a:tc>
                <a:tc>
                  <a:txBody>
                    <a:bodyPr/>
                    <a:lstStyle/>
                    <a:p>
                      <a:pPr algn="ctr"/>
                      <a:r>
                        <a:rPr lang="en-US" dirty="0" smtClean="0"/>
                        <a:t>153</a:t>
                      </a:r>
                      <a:endParaRPr lang="en-US" dirty="0"/>
                    </a:p>
                  </a:txBody>
                  <a:tcPr/>
                </a:tc>
              </a:tr>
            </a:tbl>
          </a:graphicData>
        </a:graphic>
      </p:graphicFrame>
    </p:spTree>
    <p:extLst>
      <p:ext uri="{BB962C8B-B14F-4D97-AF65-F5344CB8AC3E}">
        <p14:creationId xmlns:p14="http://schemas.microsoft.com/office/powerpoint/2010/main" val="2182916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74720"/>
            <a:ext cx="8911687" cy="1280890"/>
          </a:xfrm>
        </p:spPr>
        <p:txBody>
          <a:bodyPr/>
          <a:lstStyle/>
          <a:p>
            <a:r>
              <a:rPr lang="en-US" dirty="0" smtClean="0"/>
              <a:t>4.3 ANOVA Example</a:t>
            </a:r>
            <a:endParaRPr lang="en-US" dirty="0"/>
          </a:p>
        </p:txBody>
      </p:sp>
      <p:sp>
        <p:nvSpPr>
          <p:cNvPr id="3" name="Content Placeholder 2"/>
          <p:cNvSpPr>
            <a:spLocks noGrp="1"/>
          </p:cNvSpPr>
          <p:nvPr>
            <p:ph idx="1"/>
          </p:nvPr>
        </p:nvSpPr>
        <p:spPr>
          <a:xfrm>
            <a:off x="2589212" y="1518442"/>
            <a:ext cx="8915400" cy="4408521"/>
          </a:xfrm>
        </p:spPr>
        <p:txBody>
          <a:bodyPr>
            <a:normAutofit/>
          </a:bodyPr>
          <a:lstStyle/>
          <a:p>
            <a:r>
              <a:rPr lang="en-US" dirty="0" smtClean="0">
                <a:solidFill>
                  <a:srgbClr val="3C3C3C"/>
                </a:solidFill>
                <a:latin typeface="Roboto"/>
              </a:rPr>
              <a:t>Step 1:</a:t>
            </a:r>
          </a:p>
          <a:p>
            <a:endParaRPr lang="en-US" dirty="0" smtClean="0">
              <a:solidFill>
                <a:srgbClr val="3C3C3C"/>
              </a:solidFill>
              <a:latin typeface="Roboto"/>
            </a:endParaRPr>
          </a:p>
          <a:p>
            <a:endParaRPr lang="en-US" dirty="0" smtClean="0">
              <a:solidFill>
                <a:srgbClr val="3C3C3C"/>
              </a:solidFill>
              <a:latin typeface="Roboto"/>
            </a:endParaRPr>
          </a:p>
          <a:p>
            <a:r>
              <a:rPr lang="en-US" dirty="0" smtClean="0"/>
              <a:t> Step 2: </a:t>
            </a:r>
          </a:p>
          <a:p>
            <a:endParaRPr lang="en-US" dirty="0"/>
          </a:p>
          <a:p>
            <a:endParaRPr lang="en-US" dirty="0" smtClean="0"/>
          </a:p>
          <a:p>
            <a:endParaRPr lang="en-US" dirty="0"/>
          </a:p>
          <a:p>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48512112"/>
              </p:ext>
            </p:extLst>
          </p:nvPr>
        </p:nvGraphicFramePr>
        <p:xfrm>
          <a:off x="2672080" y="3138664"/>
          <a:ext cx="8128000" cy="333756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endParaRPr lang="en-US" sz="1600" dirty="0"/>
                    </a:p>
                  </a:txBody>
                  <a:tcPr/>
                </a:tc>
                <a:tc>
                  <a:txBody>
                    <a:bodyPr/>
                    <a:lstStyle/>
                    <a:p>
                      <a:pPr algn="ctr"/>
                      <a:r>
                        <a:rPr lang="en-US" dirty="0" smtClean="0"/>
                        <a:t>Paint 1</a:t>
                      </a:r>
                      <a:endParaRPr lang="en-US" dirty="0"/>
                    </a:p>
                  </a:txBody>
                  <a:tcPr/>
                </a:tc>
                <a:tc>
                  <a:txBody>
                    <a:bodyPr/>
                    <a:lstStyle/>
                    <a:p>
                      <a:pPr algn="ctr"/>
                      <a:r>
                        <a:rPr lang="en-US" dirty="0" smtClean="0"/>
                        <a:t>Paint 2</a:t>
                      </a:r>
                      <a:endParaRPr lang="en-US" dirty="0"/>
                    </a:p>
                  </a:txBody>
                  <a:tcPr/>
                </a:tc>
                <a:tc>
                  <a:txBody>
                    <a:bodyPr/>
                    <a:lstStyle/>
                    <a:p>
                      <a:pPr algn="ctr"/>
                      <a:r>
                        <a:rPr lang="en-US" dirty="0" smtClean="0"/>
                        <a:t>Paint 3</a:t>
                      </a:r>
                      <a:endParaRPr lang="en-US" dirty="0"/>
                    </a:p>
                  </a:txBody>
                  <a:tcPr/>
                </a:tc>
                <a:tc>
                  <a:txBody>
                    <a:bodyPr/>
                    <a:lstStyle/>
                    <a:p>
                      <a:pPr algn="ctr"/>
                      <a:r>
                        <a:rPr lang="en-US" dirty="0" smtClean="0"/>
                        <a:t>Paint 4</a:t>
                      </a:r>
                      <a:endParaRPr lang="en-US" dirty="0"/>
                    </a:p>
                  </a:txBody>
                  <a:tcPr/>
                </a:tc>
              </a:tr>
              <a:tr h="370840">
                <a:tc>
                  <a:txBody>
                    <a:bodyPr/>
                    <a:lstStyle/>
                    <a:p>
                      <a:endParaRPr lang="en-US" sz="1600" dirty="0"/>
                    </a:p>
                  </a:txBody>
                  <a:tcPr/>
                </a:tc>
                <a:tc>
                  <a:txBody>
                    <a:bodyPr/>
                    <a:lstStyle/>
                    <a:p>
                      <a:pPr algn="ctr"/>
                      <a:r>
                        <a:rPr lang="en-US" dirty="0" smtClean="0"/>
                        <a:t>128</a:t>
                      </a:r>
                      <a:endParaRPr lang="en-US" dirty="0"/>
                    </a:p>
                  </a:txBody>
                  <a:tcPr/>
                </a:tc>
                <a:tc>
                  <a:txBody>
                    <a:bodyPr/>
                    <a:lstStyle/>
                    <a:p>
                      <a:pPr algn="ctr"/>
                      <a:r>
                        <a:rPr lang="en-US" dirty="0" smtClean="0"/>
                        <a:t>144</a:t>
                      </a:r>
                      <a:endParaRPr lang="en-US" dirty="0"/>
                    </a:p>
                  </a:txBody>
                  <a:tcPr/>
                </a:tc>
                <a:tc>
                  <a:txBody>
                    <a:bodyPr/>
                    <a:lstStyle/>
                    <a:p>
                      <a:pPr algn="ctr"/>
                      <a:r>
                        <a:rPr lang="en-US" dirty="0" smtClean="0"/>
                        <a:t>133</a:t>
                      </a:r>
                      <a:endParaRPr lang="en-US" dirty="0"/>
                    </a:p>
                  </a:txBody>
                  <a:tcPr/>
                </a:tc>
                <a:tc>
                  <a:txBody>
                    <a:bodyPr/>
                    <a:lstStyle/>
                    <a:p>
                      <a:pPr algn="ctr"/>
                      <a:r>
                        <a:rPr lang="en-US" dirty="0" smtClean="0"/>
                        <a:t>150</a:t>
                      </a:r>
                      <a:endParaRPr lang="en-US" dirty="0"/>
                    </a:p>
                  </a:txBody>
                  <a:tcPr/>
                </a:tc>
              </a:tr>
              <a:tr h="370840">
                <a:tc>
                  <a:txBody>
                    <a:bodyPr/>
                    <a:lstStyle/>
                    <a:p>
                      <a:endParaRPr lang="en-US" sz="1600"/>
                    </a:p>
                  </a:txBody>
                  <a:tcPr/>
                </a:tc>
                <a:tc>
                  <a:txBody>
                    <a:bodyPr/>
                    <a:lstStyle/>
                    <a:p>
                      <a:pPr algn="ctr"/>
                      <a:r>
                        <a:rPr lang="en-US" dirty="0" smtClean="0"/>
                        <a:t>137</a:t>
                      </a:r>
                      <a:endParaRPr lang="en-US" dirty="0"/>
                    </a:p>
                  </a:txBody>
                  <a:tcPr/>
                </a:tc>
                <a:tc>
                  <a:txBody>
                    <a:bodyPr/>
                    <a:lstStyle/>
                    <a:p>
                      <a:pPr algn="ctr"/>
                      <a:r>
                        <a:rPr lang="en-US" dirty="0" smtClean="0"/>
                        <a:t>133</a:t>
                      </a:r>
                      <a:endParaRPr lang="en-US" dirty="0"/>
                    </a:p>
                  </a:txBody>
                  <a:tcPr/>
                </a:tc>
                <a:tc>
                  <a:txBody>
                    <a:bodyPr/>
                    <a:lstStyle/>
                    <a:p>
                      <a:pPr algn="ctr"/>
                      <a:r>
                        <a:rPr lang="en-US" dirty="0" smtClean="0"/>
                        <a:t>143</a:t>
                      </a:r>
                      <a:endParaRPr lang="en-US" dirty="0"/>
                    </a:p>
                  </a:txBody>
                  <a:tcPr/>
                </a:tc>
                <a:tc>
                  <a:txBody>
                    <a:bodyPr/>
                    <a:lstStyle/>
                    <a:p>
                      <a:pPr algn="ctr"/>
                      <a:r>
                        <a:rPr lang="en-US" dirty="0" smtClean="0"/>
                        <a:t>142</a:t>
                      </a:r>
                      <a:endParaRPr lang="en-US" dirty="0"/>
                    </a:p>
                  </a:txBody>
                  <a:tcPr/>
                </a:tc>
              </a:tr>
              <a:tr h="370840">
                <a:tc>
                  <a:txBody>
                    <a:bodyPr/>
                    <a:lstStyle/>
                    <a:p>
                      <a:endParaRPr lang="en-US" sz="1600" dirty="0"/>
                    </a:p>
                  </a:txBody>
                  <a:tcPr/>
                </a:tc>
                <a:tc>
                  <a:txBody>
                    <a:bodyPr/>
                    <a:lstStyle/>
                    <a:p>
                      <a:pPr algn="ctr"/>
                      <a:r>
                        <a:rPr lang="en-US" dirty="0" smtClean="0"/>
                        <a:t>135</a:t>
                      </a:r>
                      <a:endParaRPr lang="en-US" dirty="0"/>
                    </a:p>
                  </a:txBody>
                  <a:tcPr/>
                </a:tc>
                <a:tc>
                  <a:txBody>
                    <a:bodyPr/>
                    <a:lstStyle/>
                    <a:p>
                      <a:pPr algn="ctr"/>
                      <a:r>
                        <a:rPr lang="en-US" dirty="0" smtClean="0"/>
                        <a:t>142</a:t>
                      </a:r>
                      <a:endParaRPr lang="en-US" dirty="0"/>
                    </a:p>
                  </a:txBody>
                  <a:tcPr/>
                </a:tc>
                <a:tc>
                  <a:txBody>
                    <a:bodyPr/>
                    <a:lstStyle/>
                    <a:p>
                      <a:pPr algn="ctr"/>
                      <a:r>
                        <a:rPr lang="en-US" dirty="0" smtClean="0"/>
                        <a:t>137</a:t>
                      </a:r>
                      <a:endParaRPr lang="en-US" dirty="0"/>
                    </a:p>
                  </a:txBody>
                  <a:tcPr/>
                </a:tc>
                <a:tc>
                  <a:txBody>
                    <a:bodyPr/>
                    <a:lstStyle/>
                    <a:p>
                      <a:pPr algn="ctr"/>
                      <a:r>
                        <a:rPr lang="en-US" dirty="0" smtClean="0"/>
                        <a:t>135</a:t>
                      </a:r>
                      <a:endParaRPr lang="en-US" dirty="0"/>
                    </a:p>
                  </a:txBody>
                  <a:tcPr/>
                </a:tc>
              </a:tr>
              <a:tr h="370840">
                <a:tc>
                  <a:txBody>
                    <a:bodyPr/>
                    <a:lstStyle/>
                    <a:p>
                      <a:r>
                        <a:rPr lang="en-US" sz="1600" dirty="0" smtClean="0"/>
                        <a:t>Grand Mean</a:t>
                      </a:r>
                      <a:endParaRPr lang="en-US" sz="1600" dirty="0"/>
                    </a:p>
                  </a:txBody>
                  <a:tcPr/>
                </a:tc>
                <a:tc>
                  <a:txBody>
                    <a:bodyPr/>
                    <a:lstStyle/>
                    <a:p>
                      <a:pPr algn="ctr"/>
                      <a:r>
                        <a:rPr lang="en-US" dirty="0" smtClean="0"/>
                        <a:t>124</a:t>
                      </a:r>
                      <a:endParaRPr lang="en-US" dirty="0"/>
                    </a:p>
                  </a:txBody>
                  <a:tcPr/>
                </a:tc>
                <a:tc>
                  <a:txBody>
                    <a:bodyPr/>
                    <a:lstStyle/>
                    <a:p>
                      <a:pPr algn="ctr"/>
                      <a:r>
                        <a:rPr lang="en-US" dirty="0" smtClean="0"/>
                        <a:t>146</a:t>
                      </a:r>
                      <a:endParaRPr lang="en-US" dirty="0"/>
                    </a:p>
                  </a:txBody>
                  <a:tcPr/>
                </a:tc>
                <a:tc>
                  <a:txBody>
                    <a:bodyPr/>
                    <a:lstStyle/>
                    <a:p>
                      <a:pPr algn="ctr"/>
                      <a:r>
                        <a:rPr lang="en-US" dirty="0" smtClean="0"/>
                        <a:t>136</a:t>
                      </a:r>
                      <a:endParaRPr lang="en-US" dirty="0"/>
                    </a:p>
                  </a:txBody>
                  <a:tcPr/>
                </a:tc>
                <a:tc>
                  <a:txBody>
                    <a:bodyPr/>
                    <a:lstStyle/>
                    <a:p>
                      <a:pPr algn="ctr"/>
                      <a:r>
                        <a:rPr lang="en-US" dirty="0" smtClean="0"/>
                        <a:t>140</a:t>
                      </a:r>
                      <a:endParaRPr lang="en-US" dirty="0"/>
                    </a:p>
                  </a:txBody>
                  <a:tcPr/>
                </a:tc>
              </a:tr>
              <a:tr h="370840">
                <a:tc>
                  <a:txBody>
                    <a:bodyPr/>
                    <a:lstStyle/>
                    <a:p>
                      <a:r>
                        <a:rPr lang="en-US" sz="1600" dirty="0" smtClean="0"/>
                        <a:t>=?</a:t>
                      </a:r>
                      <a:endParaRPr lang="en-US" sz="1600" dirty="0"/>
                    </a:p>
                  </a:txBody>
                  <a:tcPr/>
                </a:tc>
                <a:tc>
                  <a:txBody>
                    <a:bodyPr/>
                    <a:lstStyle/>
                    <a:p>
                      <a:pPr algn="ctr"/>
                      <a:r>
                        <a:rPr lang="en-US" dirty="0" smtClean="0"/>
                        <a:t>141</a:t>
                      </a:r>
                      <a:endParaRPr lang="en-US" dirty="0"/>
                    </a:p>
                  </a:txBody>
                  <a:tcPr/>
                </a:tc>
                <a:tc>
                  <a:txBody>
                    <a:bodyPr/>
                    <a:lstStyle/>
                    <a:p>
                      <a:pPr algn="ctr"/>
                      <a:r>
                        <a:rPr lang="en-US" dirty="0" smtClean="0"/>
                        <a:t>130</a:t>
                      </a:r>
                      <a:endParaRPr lang="en-US" dirty="0"/>
                    </a:p>
                  </a:txBody>
                  <a:tcPr/>
                </a:tc>
                <a:tc>
                  <a:txBody>
                    <a:bodyPr/>
                    <a:lstStyle/>
                    <a:p>
                      <a:pPr algn="ctr"/>
                      <a:r>
                        <a:rPr lang="en-US" dirty="0" smtClean="0"/>
                        <a:t>131</a:t>
                      </a:r>
                      <a:endParaRPr lang="en-US" dirty="0"/>
                    </a:p>
                  </a:txBody>
                  <a:tcPr/>
                </a:tc>
                <a:tc>
                  <a:txBody>
                    <a:bodyPr/>
                    <a:lstStyle/>
                    <a:p>
                      <a:pPr algn="ctr"/>
                      <a:r>
                        <a:rPr lang="en-US" dirty="0" smtClean="0"/>
                        <a:t>153</a:t>
                      </a:r>
                      <a:endParaRPr lang="en-US" dirty="0"/>
                    </a:p>
                  </a:txBody>
                  <a:tcPr/>
                </a:tc>
              </a:tr>
              <a:tr h="370840">
                <a:tc>
                  <a:txBody>
                    <a:bodyPr/>
                    <a:lstStyle/>
                    <a:p>
                      <a:r>
                        <a:rPr lang="en-US" sz="1600" dirty="0" smtClean="0"/>
                        <a:t>Mean</a:t>
                      </a:r>
                      <a:endParaRPr lang="en-US" sz="1600" dirty="0"/>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tr>
              <a:tr h="370840">
                <a:tc>
                  <a:txBody>
                    <a:bodyPr/>
                    <a:lstStyle/>
                    <a:p>
                      <a:r>
                        <a:rPr lang="en-US" sz="1600" dirty="0" err="1" smtClean="0"/>
                        <a:t>Var</a:t>
                      </a:r>
                      <a:endParaRPr lang="en-US" sz="1600" dirty="0"/>
                    </a:p>
                  </a:txBody>
                  <a:tcPr/>
                </a:tc>
                <a:tc>
                  <a:txBody>
                    <a:bodyPr/>
                    <a:lstStyle/>
                    <a:p>
                      <a:endParaRPr lang="en-US" sz="1600" dirty="0"/>
                    </a:p>
                  </a:txBody>
                  <a:tcPr/>
                </a:tc>
                <a:tc>
                  <a:txBody>
                    <a:bodyPr/>
                    <a:lstStyle/>
                    <a:p>
                      <a:endParaRPr lang="en-US" sz="1600"/>
                    </a:p>
                  </a:txBody>
                  <a:tcPr/>
                </a:tc>
                <a:tc>
                  <a:txBody>
                    <a:bodyPr/>
                    <a:lstStyle/>
                    <a:p>
                      <a:endParaRPr lang="en-US" sz="1600"/>
                    </a:p>
                  </a:txBody>
                  <a:tcPr/>
                </a:tc>
                <a:tc>
                  <a:txBody>
                    <a:bodyPr/>
                    <a:lstStyle/>
                    <a:p>
                      <a:endParaRPr lang="en-US" sz="1600" dirty="0"/>
                    </a:p>
                  </a:txBody>
                  <a:tcPr/>
                </a:tc>
              </a:tr>
              <a:tr h="370840">
                <a:tc>
                  <a:txBody>
                    <a:bodyPr/>
                    <a:lstStyle/>
                    <a:p>
                      <a:r>
                        <a:rPr lang="en-US" sz="1600" dirty="0" smtClean="0"/>
                        <a:t>SD</a:t>
                      </a:r>
                      <a:endParaRPr lang="en-US" sz="1600" dirty="0"/>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tr>
            </a:tbl>
          </a:graphicData>
        </a:graphic>
      </p:graphicFrame>
    </p:spTree>
    <p:extLst>
      <p:ext uri="{BB962C8B-B14F-4D97-AF65-F5344CB8AC3E}">
        <p14:creationId xmlns:p14="http://schemas.microsoft.com/office/powerpoint/2010/main" val="36030146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ANOVA Example</a:t>
            </a:r>
          </a:p>
        </p:txBody>
      </p:sp>
      <p:sp>
        <p:nvSpPr>
          <p:cNvPr id="3" name="Content Placeholder 2"/>
          <p:cNvSpPr>
            <a:spLocks noGrp="1"/>
          </p:cNvSpPr>
          <p:nvPr>
            <p:ph idx="1"/>
          </p:nvPr>
        </p:nvSpPr>
        <p:spPr/>
        <p:txBody>
          <a:bodyPr/>
          <a:lstStyle/>
          <a:p>
            <a:r>
              <a:rPr lang="en-US" dirty="0" smtClean="0"/>
              <a:t>Step 4:</a:t>
            </a:r>
          </a:p>
          <a:p>
            <a:endParaRPr lang="en-US" dirty="0"/>
          </a:p>
          <a:p>
            <a:endParaRPr lang="en-US" dirty="0" smtClean="0"/>
          </a:p>
          <a:p>
            <a:endParaRPr lang="en-US" dirty="0"/>
          </a:p>
          <a:p>
            <a:endParaRPr lang="en-US" dirty="0" smtClean="0"/>
          </a:p>
          <a:p>
            <a:endParaRPr lang="en-US" dirty="0" smtClean="0"/>
          </a:p>
          <a:p>
            <a:r>
              <a:rPr lang="en-US" dirty="0" smtClean="0"/>
              <a:t>Step 5:</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93462593"/>
              </p:ext>
            </p:extLst>
          </p:nvPr>
        </p:nvGraphicFramePr>
        <p:xfrm>
          <a:off x="2996276" y="2565091"/>
          <a:ext cx="8128002" cy="1752600"/>
        </p:xfrm>
        <a:graphic>
          <a:graphicData uri="http://schemas.openxmlformats.org/drawingml/2006/table">
            <a:tbl>
              <a:tblPr firstRow="1" bandRow="1">
                <a:tableStyleId>{5C22544A-7EE6-4342-B048-85BDC9FD1C3A}</a:tableStyleId>
              </a:tblPr>
              <a:tblGrid>
                <a:gridCol w="1426095"/>
                <a:gridCol w="1283239"/>
                <a:gridCol w="1354667"/>
                <a:gridCol w="1354667"/>
                <a:gridCol w="1354667"/>
                <a:gridCol w="1354667"/>
              </a:tblGrid>
              <a:tr h="370840">
                <a:tc>
                  <a:txBody>
                    <a:bodyPr/>
                    <a:lstStyle/>
                    <a:p>
                      <a:r>
                        <a:rPr lang="en-US" dirty="0" smtClean="0"/>
                        <a:t>Source of Variation</a:t>
                      </a:r>
                      <a:endParaRPr lang="en-US" dirty="0"/>
                    </a:p>
                  </a:txBody>
                  <a:tcPr/>
                </a:tc>
                <a:tc>
                  <a:txBody>
                    <a:bodyPr/>
                    <a:lstStyle/>
                    <a:p>
                      <a:r>
                        <a:rPr lang="en-US" dirty="0" smtClean="0"/>
                        <a:t>Sum of Squares</a:t>
                      </a:r>
                      <a:endParaRPr lang="en-US" dirty="0"/>
                    </a:p>
                  </a:txBody>
                  <a:tcPr/>
                </a:tc>
                <a:tc>
                  <a:txBody>
                    <a:bodyPr/>
                    <a:lstStyle/>
                    <a:p>
                      <a:r>
                        <a:rPr lang="en-US" dirty="0" smtClean="0"/>
                        <a:t>Degree of Freedom</a:t>
                      </a:r>
                      <a:endParaRPr lang="en-US" dirty="0"/>
                    </a:p>
                  </a:txBody>
                  <a:tcPr/>
                </a:tc>
                <a:tc>
                  <a:txBody>
                    <a:bodyPr/>
                    <a:lstStyle/>
                    <a:p>
                      <a:r>
                        <a:rPr lang="en-US" dirty="0" smtClean="0"/>
                        <a:t>Mean Square</a:t>
                      </a:r>
                      <a:endParaRPr lang="en-US" dirty="0"/>
                    </a:p>
                  </a:txBody>
                  <a:tcPr/>
                </a:tc>
                <a:tc>
                  <a:txBody>
                    <a:bodyPr/>
                    <a:lstStyle/>
                    <a:p>
                      <a:r>
                        <a:rPr lang="en-US" dirty="0" smtClean="0"/>
                        <a:t>F Statistic</a:t>
                      </a:r>
                      <a:endParaRPr lang="en-US" dirty="0"/>
                    </a:p>
                  </a:txBody>
                  <a:tcPr/>
                </a:tc>
                <a:tc>
                  <a:txBody>
                    <a:bodyPr/>
                    <a:lstStyle/>
                    <a:p>
                      <a:r>
                        <a:rPr lang="en-US" dirty="0" smtClean="0"/>
                        <a:t>p-value</a:t>
                      </a:r>
                      <a:endParaRPr lang="en-US" dirty="0"/>
                    </a:p>
                  </a:txBody>
                  <a:tcPr/>
                </a:tc>
              </a:tr>
              <a:tr h="370840">
                <a:tc>
                  <a:txBody>
                    <a:bodyPr/>
                    <a:lstStyle/>
                    <a:p>
                      <a:r>
                        <a:rPr lang="en-US" dirty="0" smtClean="0"/>
                        <a:t>Treatments</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r>
              <a:tr h="370840">
                <a:tc>
                  <a:txBody>
                    <a:bodyPr/>
                    <a:lstStyle/>
                    <a:p>
                      <a:r>
                        <a:rPr lang="en-US" dirty="0" smtClean="0"/>
                        <a:t>Error</a:t>
                      </a: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r>
              <a:tr h="370840">
                <a:tc>
                  <a:txBody>
                    <a:bodyPr/>
                    <a:lstStyle/>
                    <a:p>
                      <a:r>
                        <a:rPr lang="en-US" dirty="0" smtClean="0"/>
                        <a:t>Total</a:t>
                      </a:r>
                      <a:endParaRPr lang="en-US" dirty="0"/>
                    </a:p>
                  </a:txBody>
                  <a:tcPr/>
                </a:tc>
                <a:tc>
                  <a:txBody>
                    <a:bodyPr/>
                    <a:lstStyle/>
                    <a:p>
                      <a:pPr algn="ctr"/>
                      <a:endParaRPr lang="en-US"/>
                    </a:p>
                  </a:txBody>
                  <a:tcPr/>
                </a:tc>
                <a:tc>
                  <a:txBody>
                    <a:bodyPr/>
                    <a:lstStyle/>
                    <a:p>
                      <a:pPr algn="ctr"/>
                      <a:endParaRPr lang="en-US"/>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r>
            </a:tbl>
          </a:graphicData>
        </a:graphic>
      </p:graphicFrame>
    </p:spTree>
    <p:extLst>
      <p:ext uri="{BB962C8B-B14F-4D97-AF65-F5344CB8AC3E}">
        <p14:creationId xmlns:p14="http://schemas.microsoft.com/office/powerpoint/2010/main" val="34813727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92635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To-Do List</a:t>
            </a:r>
            <a:endParaRPr lang="en-US" dirty="0"/>
          </a:p>
        </p:txBody>
      </p:sp>
      <p:sp>
        <p:nvSpPr>
          <p:cNvPr id="3" name="Content Placeholder 2"/>
          <p:cNvSpPr>
            <a:spLocks noGrp="1"/>
          </p:cNvSpPr>
          <p:nvPr>
            <p:ph idx="1"/>
          </p:nvPr>
        </p:nvSpPr>
        <p:spPr/>
        <p:txBody>
          <a:bodyPr/>
          <a:lstStyle/>
          <a:p>
            <a:pPr>
              <a:buFont typeface="+mj-lt"/>
              <a:buAutoNum type="arabicPeriod"/>
            </a:pPr>
            <a:r>
              <a:rPr lang="en-US" dirty="0" smtClean="0"/>
              <a:t>Announcement on LinkedIn Assignments</a:t>
            </a:r>
          </a:p>
          <a:p>
            <a:pPr>
              <a:buFont typeface="+mj-lt"/>
              <a:buAutoNum type="arabicPeriod"/>
            </a:pPr>
            <a:r>
              <a:rPr lang="en-US" dirty="0" smtClean="0"/>
              <a:t>MSBA LinkedIn Group Membership</a:t>
            </a:r>
          </a:p>
          <a:p>
            <a:pPr>
              <a:buFont typeface="+mj-lt"/>
              <a:buAutoNum type="arabicPeriod"/>
            </a:pPr>
            <a:r>
              <a:rPr lang="en-US" dirty="0" smtClean="0"/>
              <a:t>Quick Summary of Hypothesis Tests: Big Picture</a:t>
            </a:r>
          </a:p>
          <a:p>
            <a:pPr>
              <a:buFont typeface="+mj-lt"/>
              <a:buAutoNum type="arabicPeriod"/>
            </a:pPr>
            <a:r>
              <a:rPr lang="en-US" dirty="0" smtClean="0"/>
              <a:t>Breakdown of Three Examples from Ch12 and Ch13</a:t>
            </a:r>
          </a:p>
          <a:p>
            <a:pPr>
              <a:buFont typeface="+mj-lt"/>
              <a:buAutoNum type="arabicPeriod"/>
            </a:pPr>
            <a:r>
              <a:rPr lang="en-US" dirty="0" smtClean="0"/>
              <a:t>Q&amp;A (Office Hours)</a:t>
            </a:r>
          </a:p>
          <a:p>
            <a:pPr>
              <a:buFont typeface="+mj-lt"/>
              <a:buAutoNum type="arabicPeriod"/>
            </a:pPr>
            <a:endParaRPr lang="en-US" dirty="0"/>
          </a:p>
        </p:txBody>
      </p:sp>
    </p:spTree>
    <p:extLst>
      <p:ext uri="{BB962C8B-B14F-4D97-AF65-F5344CB8AC3E}">
        <p14:creationId xmlns:p14="http://schemas.microsoft.com/office/powerpoint/2010/main" val="3927924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LinkedIn Assignments</a:t>
            </a:r>
            <a:endParaRPr lang="en-US" dirty="0"/>
          </a:p>
        </p:txBody>
      </p:sp>
      <p:sp>
        <p:nvSpPr>
          <p:cNvPr id="3" name="Content Placeholder 2"/>
          <p:cNvSpPr>
            <a:spLocks noGrp="1"/>
          </p:cNvSpPr>
          <p:nvPr>
            <p:ph idx="1"/>
          </p:nvPr>
        </p:nvSpPr>
        <p:spPr/>
        <p:txBody>
          <a:bodyPr/>
          <a:lstStyle/>
          <a:p>
            <a:pPr>
              <a:buFont typeface="+mj-lt"/>
              <a:buAutoNum type="arabicPeriod"/>
            </a:pPr>
            <a:r>
              <a:rPr lang="en-US" dirty="0" smtClean="0"/>
              <a:t>LinkedIn Profile</a:t>
            </a:r>
          </a:p>
          <a:p>
            <a:pPr>
              <a:buFont typeface="+mj-lt"/>
              <a:buAutoNum type="arabicPeriod"/>
            </a:pPr>
            <a:r>
              <a:rPr lang="en-US" dirty="0" smtClean="0"/>
              <a:t>Join Cal State East Bay MS-Business Analytics group and make a post</a:t>
            </a:r>
          </a:p>
          <a:p>
            <a:pPr lvl="1"/>
            <a:r>
              <a:rPr lang="en-US" dirty="0"/>
              <a:t>https://www.linkedin.com/groups/6737731</a:t>
            </a:r>
          </a:p>
          <a:p>
            <a:pPr>
              <a:buFont typeface="+mj-lt"/>
              <a:buAutoNum type="arabicPeriod"/>
            </a:pPr>
            <a:r>
              <a:rPr lang="en-US" dirty="0" smtClean="0"/>
              <a:t>How to complete the assignments?</a:t>
            </a:r>
          </a:p>
          <a:p>
            <a:pPr lvl="1"/>
            <a:r>
              <a:rPr lang="en-US" dirty="0" smtClean="0"/>
              <a:t>Blackboard Discussion Forum: LinkedIn Profile and Post on MSBA Group</a:t>
            </a:r>
            <a:endParaRPr lang="en-US" dirty="0"/>
          </a:p>
          <a:p>
            <a:pPr>
              <a:buFont typeface="+mj-lt"/>
              <a:buAutoNum type="arabicPeriod"/>
            </a:pPr>
            <a:r>
              <a:rPr lang="en-US" dirty="0" smtClean="0"/>
              <a:t>Deadline: 11:59pm, 6/4/2017</a:t>
            </a:r>
            <a:endParaRPr lang="en-US" dirty="0"/>
          </a:p>
        </p:txBody>
      </p:sp>
    </p:spTree>
    <p:extLst>
      <p:ext uri="{BB962C8B-B14F-4D97-AF65-F5344CB8AC3E}">
        <p14:creationId xmlns:p14="http://schemas.microsoft.com/office/powerpoint/2010/main" val="3164294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LinkedIn Cal State East Bay MS-Business Analytics Group Membership</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www.linkedin.com/groups/6737731</a:t>
            </a:r>
            <a:endParaRPr lang="en-US" dirty="0" smtClean="0"/>
          </a:p>
          <a:p>
            <a:r>
              <a:rPr lang="en-US" dirty="0" smtClean="0"/>
              <a:t>Make a request and I will accept your request</a:t>
            </a:r>
          </a:p>
        </p:txBody>
      </p:sp>
    </p:spTree>
    <p:extLst>
      <p:ext uri="{BB962C8B-B14F-4D97-AF65-F5344CB8AC3E}">
        <p14:creationId xmlns:p14="http://schemas.microsoft.com/office/powerpoint/2010/main" val="2831406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Big Picture of Hypothesis Tests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Ch9: Hypothesis tests for one population mean or proportion.</a:t>
            </a:r>
          </a:p>
          <a:p>
            <a:r>
              <a:rPr lang="en-US" dirty="0" smtClean="0"/>
              <a:t>Ch10: Hypothesis tests for the difference between two population means or proportions</a:t>
            </a:r>
          </a:p>
          <a:p>
            <a:pPr lvl="1"/>
            <a:r>
              <a:rPr lang="en-US" dirty="0" smtClean="0"/>
              <a:t>Most frequently used case is whether two population means or proportions are equal.</a:t>
            </a:r>
            <a:endParaRPr lang="en-US" dirty="0"/>
          </a:p>
          <a:p>
            <a:r>
              <a:rPr lang="en-US" dirty="0" smtClean="0"/>
              <a:t>Ch11: Hypothesis tests for a population variance and the ratio between two population variances</a:t>
            </a:r>
          </a:p>
          <a:p>
            <a:r>
              <a:rPr lang="en-US" dirty="0" smtClean="0"/>
              <a:t>Ch12: Hypothesis tests whether three or more population proportions are equal and the applications</a:t>
            </a:r>
          </a:p>
          <a:p>
            <a:pPr lvl="1"/>
            <a:r>
              <a:rPr lang="en-US" dirty="0" smtClean="0"/>
              <a:t>Test for independence</a:t>
            </a:r>
          </a:p>
          <a:p>
            <a:pPr lvl="1"/>
            <a:r>
              <a:rPr lang="en-US" dirty="0" smtClean="0"/>
              <a:t>Goodness of fit: multinomial, Poisson, normal distributions, or any discrete dist.</a:t>
            </a:r>
          </a:p>
          <a:p>
            <a:r>
              <a:rPr lang="en-US" dirty="0" smtClean="0"/>
              <a:t>Ch13: </a:t>
            </a:r>
            <a:r>
              <a:rPr lang="en-US" dirty="0"/>
              <a:t>Hypothesis tests whether three or more population </a:t>
            </a:r>
            <a:r>
              <a:rPr lang="en-US" dirty="0" smtClean="0"/>
              <a:t>means </a:t>
            </a:r>
            <a:r>
              <a:rPr lang="en-US" dirty="0"/>
              <a:t>are equal and the </a:t>
            </a:r>
            <a:r>
              <a:rPr lang="en-US" dirty="0" smtClean="0"/>
              <a:t>applications</a:t>
            </a:r>
            <a:endParaRPr lang="en-US" dirty="0"/>
          </a:p>
          <a:p>
            <a:endParaRPr lang="en-US" dirty="0"/>
          </a:p>
        </p:txBody>
      </p:sp>
    </p:spTree>
    <p:extLst>
      <p:ext uri="{BB962C8B-B14F-4D97-AF65-F5344CB8AC3E}">
        <p14:creationId xmlns:p14="http://schemas.microsoft.com/office/powerpoint/2010/main" val="27001214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Test for Independence Example</a:t>
            </a:r>
            <a:endParaRPr lang="en-US" dirty="0"/>
          </a:p>
        </p:txBody>
      </p:sp>
      <p:sp>
        <p:nvSpPr>
          <p:cNvPr id="3" name="Content Placeholder 2"/>
          <p:cNvSpPr>
            <a:spLocks noGrp="1"/>
          </p:cNvSpPr>
          <p:nvPr>
            <p:ph idx="1"/>
          </p:nvPr>
        </p:nvSpPr>
        <p:spPr>
          <a:xfrm>
            <a:off x="2589212" y="1905000"/>
            <a:ext cx="8915400" cy="4167996"/>
          </a:xfrm>
        </p:spPr>
        <p:txBody>
          <a:bodyPr>
            <a:normAutofit lnSpcReduction="10000"/>
          </a:bodyPr>
          <a:lstStyle/>
          <a:p>
            <a:r>
              <a:rPr lang="en-US" dirty="0"/>
              <a:t>Visa Card USA studied how frequently consumers of various age groups use plastic cards (debit and credit cards) when making </a:t>
            </a:r>
            <a:r>
              <a:rPr lang="en-US" dirty="0" smtClean="0"/>
              <a:t>purchases. </a:t>
            </a:r>
            <a:r>
              <a:rPr lang="en-US" dirty="0"/>
              <a:t>Sample data for 300 customers shows the use of plastic cards by four age groups. </a:t>
            </a:r>
            <a:endParaRPr lang="en-US" dirty="0" smtClean="0"/>
          </a:p>
          <a:p>
            <a:endParaRPr lang="en-US" dirty="0"/>
          </a:p>
          <a:p>
            <a:endParaRPr lang="en-US" dirty="0" smtClean="0"/>
          </a:p>
          <a:p>
            <a:endParaRPr lang="en-US" dirty="0" smtClean="0"/>
          </a:p>
          <a:p>
            <a:r>
              <a:rPr lang="en-US" dirty="0"/>
              <a:t>Test for the independence between method of payment and age group.  What is the p-value? Using α </a:t>
            </a:r>
            <a:r>
              <a:rPr lang="en-US" dirty="0" smtClean="0"/>
              <a:t>= </a:t>
            </a:r>
            <a:r>
              <a:rPr lang="en-US" dirty="0"/>
              <a:t>.05, what is your conclusion</a:t>
            </a:r>
            <a:r>
              <a:rPr lang="en-US" dirty="0" smtClean="0"/>
              <a:t>?</a:t>
            </a:r>
          </a:p>
          <a:p>
            <a:r>
              <a:rPr lang="en-US" dirty="0"/>
              <a:t>If method of payment and age group are not independent, what observation can you make about how different age groups use plastic to make purchases</a:t>
            </a:r>
            <a:r>
              <a:rPr lang="en-US" dirty="0" smtClean="0"/>
              <a:t>?</a:t>
            </a:r>
          </a:p>
          <a:p>
            <a:r>
              <a:rPr lang="en-US" dirty="0"/>
              <a:t>What implications does this study have for companies such as Visa, MasterCard, and Discover?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544" y="2808231"/>
            <a:ext cx="7447619" cy="1000000"/>
          </a:xfrm>
          <a:prstGeom prst="rect">
            <a:avLst/>
          </a:prstGeom>
        </p:spPr>
      </p:pic>
    </p:spTree>
    <p:extLst>
      <p:ext uri="{BB962C8B-B14F-4D97-AF65-F5344CB8AC3E}">
        <p14:creationId xmlns:p14="http://schemas.microsoft.com/office/powerpoint/2010/main" val="3709705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Test for Independence Example</a:t>
            </a:r>
            <a:endParaRPr lang="en-US" dirty="0"/>
          </a:p>
        </p:txBody>
      </p:sp>
      <p:sp>
        <p:nvSpPr>
          <p:cNvPr id="3" name="Content Placeholder 2"/>
          <p:cNvSpPr>
            <a:spLocks noGrp="1"/>
          </p:cNvSpPr>
          <p:nvPr>
            <p:ph idx="1"/>
          </p:nvPr>
        </p:nvSpPr>
        <p:spPr>
          <a:xfrm>
            <a:off x="2589212" y="1905000"/>
            <a:ext cx="8915400" cy="4167996"/>
          </a:xfrm>
        </p:spPr>
        <p:txBody>
          <a:bodyPr>
            <a:normAutofit/>
          </a:bodyPr>
          <a:lstStyle/>
          <a:p>
            <a:r>
              <a:rPr lang="en-US" dirty="0" smtClean="0"/>
              <a:t>Step 1:</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20404362"/>
              </p:ext>
            </p:extLst>
          </p:nvPr>
        </p:nvGraphicFramePr>
        <p:xfrm>
          <a:off x="2655454" y="2606655"/>
          <a:ext cx="8128002" cy="1483360"/>
        </p:xfrm>
        <a:graphic>
          <a:graphicData uri="http://schemas.openxmlformats.org/drawingml/2006/table">
            <a:tbl>
              <a:tblPr firstRow="1" bandRow="1">
                <a:tableStyleId>{5C22544A-7EE6-4342-B048-85BDC9FD1C3A}</a:tableStyleId>
              </a:tblPr>
              <a:tblGrid>
                <a:gridCol w="1559099"/>
                <a:gridCol w="1213658"/>
                <a:gridCol w="1354974"/>
                <a:gridCol w="1413164"/>
                <a:gridCol w="1313411"/>
                <a:gridCol w="1273696"/>
              </a:tblGrid>
              <a:tr h="370840">
                <a:tc>
                  <a:txBody>
                    <a:bodyPr/>
                    <a:lstStyle/>
                    <a:p>
                      <a:r>
                        <a:rPr lang="en-US" dirty="0" smtClean="0"/>
                        <a:t>Payment</a:t>
                      </a:r>
                      <a:endParaRPr lang="en-US" dirty="0"/>
                    </a:p>
                  </a:txBody>
                  <a:tcPr/>
                </a:tc>
                <a:tc>
                  <a:txBody>
                    <a:bodyPr/>
                    <a:lstStyle/>
                    <a:p>
                      <a:pPr algn="ctr"/>
                      <a:r>
                        <a:rPr lang="en-US" dirty="0" smtClean="0"/>
                        <a:t>18-24</a:t>
                      </a:r>
                      <a:endParaRPr lang="en-US" dirty="0"/>
                    </a:p>
                  </a:txBody>
                  <a:tcPr/>
                </a:tc>
                <a:tc>
                  <a:txBody>
                    <a:bodyPr/>
                    <a:lstStyle/>
                    <a:p>
                      <a:pPr algn="ctr"/>
                      <a:r>
                        <a:rPr lang="en-US" dirty="0" smtClean="0"/>
                        <a:t>25-34</a:t>
                      </a:r>
                      <a:endParaRPr lang="en-US" dirty="0"/>
                    </a:p>
                  </a:txBody>
                  <a:tcPr/>
                </a:tc>
                <a:tc>
                  <a:txBody>
                    <a:bodyPr/>
                    <a:lstStyle/>
                    <a:p>
                      <a:pPr algn="ctr"/>
                      <a:r>
                        <a:rPr lang="en-US" dirty="0" smtClean="0"/>
                        <a:t>35-44</a:t>
                      </a:r>
                      <a:endParaRPr lang="en-US" dirty="0"/>
                    </a:p>
                  </a:txBody>
                  <a:tcPr/>
                </a:tc>
                <a:tc>
                  <a:txBody>
                    <a:bodyPr/>
                    <a:lstStyle/>
                    <a:p>
                      <a:pPr algn="ctr"/>
                      <a:r>
                        <a:rPr lang="en-US" dirty="0" smtClean="0"/>
                        <a:t>&gt;=45</a:t>
                      </a:r>
                      <a:endParaRPr lang="en-US" dirty="0"/>
                    </a:p>
                  </a:txBody>
                  <a:tcPr/>
                </a:tc>
                <a:tc>
                  <a:txBody>
                    <a:bodyPr/>
                    <a:lstStyle/>
                    <a:p>
                      <a:pPr algn="ctr"/>
                      <a:r>
                        <a:rPr lang="en-US" dirty="0" smtClean="0"/>
                        <a:t>total</a:t>
                      </a:r>
                      <a:endParaRPr lang="en-US" dirty="0"/>
                    </a:p>
                  </a:txBody>
                  <a:tcPr/>
                </a:tc>
              </a:tr>
              <a:tr h="370840">
                <a:tc>
                  <a:txBody>
                    <a:bodyPr/>
                    <a:lstStyle/>
                    <a:p>
                      <a:r>
                        <a:rPr lang="en-US" dirty="0" smtClean="0"/>
                        <a:t>Plastic</a:t>
                      </a:r>
                      <a:endParaRPr lang="en-US" dirty="0"/>
                    </a:p>
                  </a:txBody>
                  <a:tcPr/>
                </a:tc>
                <a:tc>
                  <a:txBody>
                    <a:bodyPr/>
                    <a:lstStyle/>
                    <a:p>
                      <a:pPr algn="ctr"/>
                      <a:r>
                        <a:rPr lang="en-US" dirty="0" smtClean="0"/>
                        <a:t>21</a:t>
                      </a:r>
                      <a:endParaRPr lang="en-US" dirty="0"/>
                    </a:p>
                  </a:txBody>
                  <a:tcPr/>
                </a:tc>
                <a:tc>
                  <a:txBody>
                    <a:bodyPr/>
                    <a:lstStyle/>
                    <a:p>
                      <a:pPr algn="ctr"/>
                      <a:r>
                        <a:rPr lang="en-US" dirty="0" smtClean="0"/>
                        <a:t>27</a:t>
                      </a:r>
                      <a:endParaRPr lang="en-US" dirty="0"/>
                    </a:p>
                  </a:txBody>
                  <a:tcPr/>
                </a:tc>
                <a:tc>
                  <a:txBody>
                    <a:bodyPr/>
                    <a:lstStyle/>
                    <a:p>
                      <a:pPr algn="ctr"/>
                      <a:r>
                        <a:rPr lang="en-US" dirty="0" smtClean="0"/>
                        <a:t>27</a:t>
                      </a:r>
                      <a:endParaRPr lang="en-US" dirty="0"/>
                    </a:p>
                  </a:txBody>
                  <a:tcPr/>
                </a:tc>
                <a:tc>
                  <a:txBody>
                    <a:bodyPr/>
                    <a:lstStyle/>
                    <a:p>
                      <a:pPr algn="ctr"/>
                      <a:r>
                        <a:rPr lang="en-US" dirty="0" smtClean="0"/>
                        <a:t>36</a:t>
                      </a:r>
                      <a:endParaRPr lang="en-US" dirty="0"/>
                    </a:p>
                  </a:txBody>
                  <a:tcPr/>
                </a:tc>
                <a:tc>
                  <a:txBody>
                    <a:bodyPr/>
                    <a:lstStyle/>
                    <a:p>
                      <a:pPr algn="ctr"/>
                      <a:endParaRPr lang="en-US"/>
                    </a:p>
                  </a:txBody>
                  <a:tcPr/>
                </a:tc>
              </a:tr>
              <a:tr h="370840">
                <a:tc>
                  <a:txBody>
                    <a:bodyPr/>
                    <a:lstStyle/>
                    <a:p>
                      <a:r>
                        <a:rPr lang="en-US" dirty="0" smtClean="0"/>
                        <a:t>Cash/check</a:t>
                      </a:r>
                      <a:endParaRPr lang="en-US" dirty="0"/>
                    </a:p>
                  </a:txBody>
                  <a:tcPr/>
                </a:tc>
                <a:tc>
                  <a:txBody>
                    <a:bodyPr/>
                    <a:lstStyle/>
                    <a:p>
                      <a:pPr algn="ctr"/>
                      <a:r>
                        <a:rPr lang="en-US" dirty="0" smtClean="0"/>
                        <a:t>21</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90</a:t>
                      </a:r>
                      <a:endParaRPr lang="en-US" dirty="0"/>
                    </a:p>
                  </a:txBody>
                  <a:tcPr/>
                </a:tc>
                <a:tc>
                  <a:txBody>
                    <a:bodyPr/>
                    <a:lstStyle/>
                    <a:p>
                      <a:pPr algn="ctr"/>
                      <a:endParaRPr lang="en-US" dirty="0"/>
                    </a:p>
                  </a:txBody>
                  <a:tcPr/>
                </a:tc>
              </a:tr>
              <a:tr h="370840">
                <a:tc>
                  <a:txBody>
                    <a:bodyPr/>
                    <a:lstStyle/>
                    <a:p>
                      <a:r>
                        <a:rPr lang="en-US" dirty="0" smtClean="0"/>
                        <a:t>Total</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r>
            </a:tbl>
          </a:graphicData>
        </a:graphic>
      </p:graphicFrame>
    </p:spTree>
    <p:extLst>
      <p:ext uri="{BB962C8B-B14F-4D97-AF65-F5344CB8AC3E}">
        <p14:creationId xmlns:p14="http://schemas.microsoft.com/office/powerpoint/2010/main" val="4267943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Test for Independence Example</a:t>
            </a:r>
            <a:endParaRPr lang="en-US" dirty="0"/>
          </a:p>
        </p:txBody>
      </p:sp>
      <p:sp>
        <p:nvSpPr>
          <p:cNvPr id="3" name="Content Placeholder 2"/>
          <p:cNvSpPr>
            <a:spLocks noGrp="1"/>
          </p:cNvSpPr>
          <p:nvPr>
            <p:ph idx="1"/>
          </p:nvPr>
        </p:nvSpPr>
        <p:spPr>
          <a:xfrm>
            <a:off x="2589212" y="1905000"/>
            <a:ext cx="8915400" cy="4167996"/>
          </a:xfrm>
        </p:spPr>
        <p:txBody>
          <a:bodyPr>
            <a:normAutofit/>
          </a:bodyPr>
          <a:lstStyle/>
          <a:p>
            <a:r>
              <a:rPr lang="en-US" dirty="0" smtClean="0"/>
              <a:t>Step 2:</a:t>
            </a:r>
          </a:p>
          <a:p>
            <a:endParaRPr lang="en-US" dirty="0"/>
          </a:p>
        </p:txBody>
      </p:sp>
      <p:graphicFrame>
        <p:nvGraphicFramePr>
          <p:cNvPr id="5" name="Table 4"/>
          <p:cNvGraphicFramePr>
            <a:graphicFrameLocks noGrp="1"/>
          </p:cNvGraphicFramePr>
          <p:nvPr/>
        </p:nvGraphicFramePr>
        <p:xfrm>
          <a:off x="2655454" y="2606655"/>
          <a:ext cx="8128002" cy="1483360"/>
        </p:xfrm>
        <a:graphic>
          <a:graphicData uri="http://schemas.openxmlformats.org/drawingml/2006/table">
            <a:tbl>
              <a:tblPr firstRow="1" bandRow="1">
                <a:tableStyleId>{5C22544A-7EE6-4342-B048-85BDC9FD1C3A}</a:tableStyleId>
              </a:tblPr>
              <a:tblGrid>
                <a:gridCol w="1559099"/>
                <a:gridCol w="1213658"/>
                <a:gridCol w="1354974"/>
                <a:gridCol w="1413164"/>
                <a:gridCol w="1313411"/>
                <a:gridCol w="1273696"/>
              </a:tblGrid>
              <a:tr h="370840">
                <a:tc>
                  <a:txBody>
                    <a:bodyPr/>
                    <a:lstStyle/>
                    <a:p>
                      <a:r>
                        <a:rPr lang="en-US" dirty="0" smtClean="0"/>
                        <a:t>Payment</a:t>
                      </a:r>
                      <a:endParaRPr lang="en-US" dirty="0"/>
                    </a:p>
                  </a:txBody>
                  <a:tcPr/>
                </a:tc>
                <a:tc>
                  <a:txBody>
                    <a:bodyPr/>
                    <a:lstStyle/>
                    <a:p>
                      <a:pPr algn="ctr"/>
                      <a:r>
                        <a:rPr lang="en-US" dirty="0" smtClean="0"/>
                        <a:t>18-24</a:t>
                      </a:r>
                      <a:endParaRPr lang="en-US" dirty="0"/>
                    </a:p>
                  </a:txBody>
                  <a:tcPr/>
                </a:tc>
                <a:tc>
                  <a:txBody>
                    <a:bodyPr/>
                    <a:lstStyle/>
                    <a:p>
                      <a:pPr algn="ctr"/>
                      <a:r>
                        <a:rPr lang="en-US" dirty="0" smtClean="0"/>
                        <a:t>25-34</a:t>
                      </a:r>
                      <a:endParaRPr lang="en-US" dirty="0"/>
                    </a:p>
                  </a:txBody>
                  <a:tcPr/>
                </a:tc>
                <a:tc>
                  <a:txBody>
                    <a:bodyPr/>
                    <a:lstStyle/>
                    <a:p>
                      <a:pPr algn="ctr"/>
                      <a:r>
                        <a:rPr lang="en-US" dirty="0" smtClean="0"/>
                        <a:t>35-44</a:t>
                      </a:r>
                      <a:endParaRPr lang="en-US" dirty="0"/>
                    </a:p>
                  </a:txBody>
                  <a:tcPr/>
                </a:tc>
                <a:tc>
                  <a:txBody>
                    <a:bodyPr/>
                    <a:lstStyle/>
                    <a:p>
                      <a:pPr algn="ctr"/>
                      <a:r>
                        <a:rPr lang="en-US" dirty="0" smtClean="0"/>
                        <a:t>&gt;=45</a:t>
                      </a:r>
                      <a:endParaRPr lang="en-US" dirty="0"/>
                    </a:p>
                  </a:txBody>
                  <a:tcPr/>
                </a:tc>
                <a:tc>
                  <a:txBody>
                    <a:bodyPr/>
                    <a:lstStyle/>
                    <a:p>
                      <a:pPr algn="ctr"/>
                      <a:r>
                        <a:rPr lang="en-US" dirty="0" smtClean="0"/>
                        <a:t>total</a:t>
                      </a:r>
                      <a:endParaRPr lang="en-US" dirty="0"/>
                    </a:p>
                  </a:txBody>
                  <a:tcPr/>
                </a:tc>
              </a:tr>
              <a:tr h="370840">
                <a:tc>
                  <a:txBody>
                    <a:bodyPr/>
                    <a:lstStyle/>
                    <a:p>
                      <a:r>
                        <a:rPr lang="en-US" dirty="0" smtClean="0"/>
                        <a:t>Plastic</a:t>
                      </a:r>
                      <a:endParaRPr lang="en-US" dirty="0"/>
                    </a:p>
                  </a:txBody>
                  <a:tcPr/>
                </a:tc>
                <a:tc>
                  <a:txBody>
                    <a:bodyPr/>
                    <a:lstStyle/>
                    <a:p>
                      <a:pPr algn="ctr"/>
                      <a:r>
                        <a:rPr lang="en-US" dirty="0" smtClean="0"/>
                        <a:t>21</a:t>
                      </a:r>
                      <a:endParaRPr lang="en-US" dirty="0"/>
                    </a:p>
                  </a:txBody>
                  <a:tcPr/>
                </a:tc>
                <a:tc>
                  <a:txBody>
                    <a:bodyPr/>
                    <a:lstStyle/>
                    <a:p>
                      <a:pPr algn="ctr"/>
                      <a:r>
                        <a:rPr lang="en-US" dirty="0" smtClean="0"/>
                        <a:t>27</a:t>
                      </a:r>
                      <a:endParaRPr lang="en-US" dirty="0"/>
                    </a:p>
                  </a:txBody>
                  <a:tcPr/>
                </a:tc>
                <a:tc>
                  <a:txBody>
                    <a:bodyPr/>
                    <a:lstStyle/>
                    <a:p>
                      <a:pPr algn="ctr"/>
                      <a:r>
                        <a:rPr lang="en-US" dirty="0" smtClean="0"/>
                        <a:t>27</a:t>
                      </a:r>
                      <a:endParaRPr lang="en-US" dirty="0"/>
                    </a:p>
                  </a:txBody>
                  <a:tcPr/>
                </a:tc>
                <a:tc>
                  <a:txBody>
                    <a:bodyPr/>
                    <a:lstStyle/>
                    <a:p>
                      <a:pPr algn="ctr"/>
                      <a:r>
                        <a:rPr lang="en-US" dirty="0" smtClean="0"/>
                        <a:t>36</a:t>
                      </a:r>
                      <a:endParaRPr lang="en-US" dirty="0"/>
                    </a:p>
                  </a:txBody>
                  <a:tcPr/>
                </a:tc>
                <a:tc>
                  <a:txBody>
                    <a:bodyPr/>
                    <a:lstStyle/>
                    <a:p>
                      <a:pPr algn="ctr"/>
                      <a:endParaRPr lang="en-US"/>
                    </a:p>
                  </a:txBody>
                  <a:tcPr/>
                </a:tc>
              </a:tr>
              <a:tr h="370840">
                <a:tc>
                  <a:txBody>
                    <a:bodyPr/>
                    <a:lstStyle/>
                    <a:p>
                      <a:r>
                        <a:rPr lang="en-US" dirty="0" smtClean="0"/>
                        <a:t>Cash/check</a:t>
                      </a:r>
                      <a:endParaRPr lang="en-US" dirty="0"/>
                    </a:p>
                  </a:txBody>
                  <a:tcPr/>
                </a:tc>
                <a:tc>
                  <a:txBody>
                    <a:bodyPr/>
                    <a:lstStyle/>
                    <a:p>
                      <a:pPr algn="ctr"/>
                      <a:r>
                        <a:rPr lang="en-US" dirty="0" smtClean="0"/>
                        <a:t>21</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90</a:t>
                      </a:r>
                      <a:endParaRPr lang="en-US" dirty="0"/>
                    </a:p>
                  </a:txBody>
                  <a:tcPr/>
                </a:tc>
                <a:tc>
                  <a:txBody>
                    <a:bodyPr/>
                    <a:lstStyle/>
                    <a:p>
                      <a:pPr algn="ctr"/>
                      <a:endParaRPr lang="en-US" dirty="0"/>
                    </a:p>
                  </a:txBody>
                  <a:tcPr/>
                </a:tc>
              </a:tr>
              <a:tr h="370840">
                <a:tc>
                  <a:txBody>
                    <a:bodyPr/>
                    <a:lstStyle/>
                    <a:p>
                      <a:r>
                        <a:rPr lang="en-US" dirty="0" smtClean="0"/>
                        <a:t>Total</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r>
            </a:tbl>
          </a:graphicData>
        </a:graphic>
      </p:graphicFrame>
    </p:spTree>
    <p:extLst>
      <p:ext uri="{BB962C8B-B14F-4D97-AF65-F5344CB8AC3E}">
        <p14:creationId xmlns:p14="http://schemas.microsoft.com/office/powerpoint/2010/main" val="3603864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Test for Independence Example</a:t>
            </a:r>
            <a:endParaRPr lang="en-US" dirty="0"/>
          </a:p>
        </p:txBody>
      </p:sp>
      <p:sp>
        <p:nvSpPr>
          <p:cNvPr id="3" name="Content Placeholder 2"/>
          <p:cNvSpPr>
            <a:spLocks noGrp="1"/>
          </p:cNvSpPr>
          <p:nvPr>
            <p:ph idx="1"/>
          </p:nvPr>
        </p:nvSpPr>
        <p:spPr>
          <a:xfrm>
            <a:off x="2589212" y="1905000"/>
            <a:ext cx="8915400" cy="4167996"/>
          </a:xfrm>
        </p:spPr>
        <p:txBody>
          <a:bodyPr>
            <a:normAutofit/>
          </a:bodyPr>
          <a:lstStyle/>
          <a:p>
            <a:r>
              <a:rPr lang="en-US" dirty="0" smtClean="0"/>
              <a:t>Step 3:</a:t>
            </a:r>
          </a:p>
          <a:p>
            <a:endParaRPr lang="en-US" dirty="0"/>
          </a:p>
          <a:p>
            <a:endParaRPr lang="en-US" dirty="0" smtClean="0"/>
          </a:p>
          <a:p>
            <a:endParaRPr lang="en-US" dirty="0"/>
          </a:p>
          <a:p>
            <a:r>
              <a:rPr lang="en-US" dirty="0" smtClean="0"/>
              <a:t>Step 4:</a:t>
            </a:r>
          </a:p>
          <a:p>
            <a:endParaRPr lang="en-US" dirty="0"/>
          </a:p>
          <a:p>
            <a:endParaRPr lang="en-US" dirty="0" smtClean="0"/>
          </a:p>
          <a:p>
            <a:endParaRPr lang="en-US" dirty="0"/>
          </a:p>
          <a:p>
            <a:r>
              <a:rPr lang="en-US" dirty="0" smtClean="0"/>
              <a:t>Step 5:</a:t>
            </a:r>
          </a:p>
          <a:p>
            <a:endParaRPr lang="en-US" dirty="0"/>
          </a:p>
        </p:txBody>
      </p:sp>
    </p:spTree>
    <p:extLst>
      <p:ext uri="{BB962C8B-B14F-4D97-AF65-F5344CB8AC3E}">
        <p14:creationId xmlns:p14="http://schemas.microsoft.com/office/powerpoint/2010/main" val="2109969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2061</TotalTime>
  <Words>780</Words>
  <Application>Microsoft Office PowerPoint</Application>
  <PresentationFormat>Widescreen</PresentationFormat>
  <Paragraphs>221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Roboto</vt:lpstr>
      <vt:lpstr>Arial</vt:lpstr>
      <vt:lpstr>Century Gothic</vt:lpstr>
      <vt:lpstr>Wingdings 3</vt:lpstr>
      <vt:lpstr>Wisp</vt:lpstr>
      <vt:lpstr>Tests of Goodness of Fit and Independence</vt:lpstr>
      <vt:lpstr>Today’s To-Do List</vt:lpstr>
      <vt:lpstr>1. LinkedIn Assignments</vt:lpstr>
      <vt:lpstr>2. LinkedIn Cal State East Bay MS-Business Analytics Group Membership</vt:lpstr>
      <vt:lpstr>3. Big Picture of Hypothesis Tests</vt:lpstr>
      <vt:lpstr>4.1 Test for Independence Example</vt:lpstr>
      <vt:lpstr>4.1 Test for Independence Example</vt:lpstr>
      <vt:lpstr>4.1 Test for Independence Example</vt:lpstr>
      <vt:lpstr>4.1 Test for Independence Example</vt:lpstr>
      <vt:lpstr>4.2 Test for Goodness of Fit Example</vt:lpstr>
      <vt:lpstr>4.2 Test for Goodness of Fit Example</vt:lpstr>
      <vt:lpstr>4.2 Test for Goodness of Fit Example</vt:lpstr>
      <vt:lpstr>4.3 ANOVA Example</vt:lpstr>
      <vt:lpstr>4.3 ANOVA Example</vt:lpstr>
      <vt:lpstr>4.3 ANOVA Example</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 Limit Theorem and Interval Estimate</dc:title>
  <dc:creator>Chongqi Wu</dc:creator>
  <cp:lastModifiedBy>Chongqi Wu</cp:lastModifiedBy>
  <cp:revision>104</cp:revision>
  <dcterms:created xsi:type="dcterms:W3CDTF">2016-08-25T21:49:13Z</dcterms:created>
  <dcterms:modified xsi:type="dcterms:W3CDTF">2017-05-27T00:35:11Z</dcterms:modified>
</cp:coreProperties>
</file>