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256" r:id="rId2"/>
    <p:sldId id="257" r:id="rId3"/>
    <p:sldId id="350" r:id="rId4"/>
    <p:sldId id="435" r:id="rId5"/>
    <p:sldId id="438" r:id="rId6"/>
    <p:sldId id="444" r:id="rId7"/>
    <p:sldId id="448" r:id="rId8"/>
    <p:sldId id="449" r:id="rId9"/>
    <p:sldId id="450" r:id="rId10"/>
    <p:sldId id="451" r:id="rId11"/>
    <p:sldId id="453" r:id="rId12"/>
    <p:sldId id="454" r:id="rId13"/>
    <p:sldId id="455" r:id="rId14"/>
    <p:sldId id="337" r:id="rId15"/>
    <p:sldId id="456" r:id="rId16"/>
    <p:sldId id="461" r:id="rId17"/>
    <p:sldId id="457" r:id="rId18"/>
    <p:sldId id="458" r:id="rId19"/>
    <p:sldId id="459" r:id="rId20"/>
    <p:sldId id="463" r:id="rId21"/>
    <p:sldId id="464" r:id="rId22"/>
    <p:sldId id="465" r:id="rId23"/>
    <p:sldId id="466" r:id="rId24"/>
    <p:sldId id="467" r:id="rId25"/>
    <p:sldId id="468" r:id="rId26"/>
    <p:sldId id="469" r:id="rId27"/>
    <p:sldId id="470" r:id="rId28"/>
    <p:sldId id="471" r:id="rId29"/>
    <p:sldId id="472" r:id="rId30"/>
    <p:sldId id="473" r:id="rId31"/>
  </p:sldIdLst>
  <p:sldSz cx="9144000" cy="6858000" type="screen4x3"/>
  <p:notesSz cx="7077075" cy="9051925"/>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1">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6F695"/>
    <a:srgbClr val="F6C28A"/>
    <a:srgbClr val="FF9933"/>
    <a:srgbClr val="FFB56D"/>
    <a:srgbClr val="FFC891"/>
    <a:srgbClr val="FFFFFF"/>
    <a:srgbClr val="FFD7A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9883" autoAdjust="0"/>
  </p:normalViewPr>
  <p:slideViewPr>
    <p:cSldViewPr>
      <p:cViewPr varScale="1">
        <p:scale>
          <a:sx n="92" d="100"/>
          <a:sy n="92" d="100"/>
        </p:scale>
        <p:origin x="146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4" d="100"/>
        <a:sy n="84" d="100"/>
      </p:scale>
      <p:origin x="0" y="1406"/>
    </p:cViewPr>
  </p:sorterViewPr>
  <p:notesViewPr>
    <p:cSldViewPr>
      <p:cViewPr varScale="1">
        <p:scale>
          <a:sx n="43" d="100"/>
          <a:sy n="43" d="100"/>
        </p:scale>
        <p:origin x="-1522" y="-67"/>
      </p:cViewPr>
      <p:guideLst>
        <p:guide orient="horz" pos="2851"/>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77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71805" y="3287609"/>
            <a:ext cx="6054831" cy="5083851"/>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79" name="Rectangle 3"/>
          <p:cNvSpPr>
            <a:spLocks noGrp="1" noRot="1" noChangeAspect="1" noChangeArrowheads="1" noTextEdit="1"/>
          </p:cNvSpPr>
          <p:nvPr>
            <p:ph type="sldImg" idx="2"/>
          </p:nvPr>
        </p:nvSpPr>
        <p:spPr bwMode="auto">
          <a:xfrm>
            <a:off x="1284288" y="685800"/>
            <a:ext cx="4508500" cy="33813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6483689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3" name="Rectangle 3"/>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i="1" dirty="0"/>
              <a:t>1</a:t>
            </a:r>
          </a:p>
        </p:txBody>
      </p:sp>
      <p:sp>
        <p:nvSpPr>
          <p:cNvPr id="25604" name="Rectangle 4"/>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5" name="Rectangle 5"/>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06" name="Rectangle 6"/>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7" name="Rectangle 7"/>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dirty="0"/>
              <a:t>1</a:t>
            </a:r>
          </a:p>
        </p:txBody>
      </p:sp>
      <p:sp>
        <p:nvSpPr>
          <p:cNvPr id="25608" name="Rectangle 8"/>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9" name="Rectangle 9"/>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10" name="Rectangle 10"/>
          <p:cNvSpPr>
            <a:spLocks noGrp="1" noRot="1" noChangeAspect="1" noChangeArrowheads="1" noTextEdit="1"/>
          </p:cNvSpPr>
          <p:nvPr>
            <p:ph type="sldImg"/>
          </p:nvPr>
        </p:nvSpPr>
        <p:spPr>
          <a:xfrm>
            <a:off x="1284288" y="685800"/>
            <a:ext cx="4508500" cy="3381375"/>
          </a:xfrm>
          <a:ln cap="flat"/>
        </p:spPr>
      </p:sp>
      <p:sp>
        <p:nvSpPr>
          <p:cNvPr id="25611" name="Rectangle 11"/>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6627" name="Rectangle 3"/>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i="1" dirty="0"/>
              <a:t>2</a:t>
            </a:r>
          </a:p>
        </p:txBody>
      </p:sp>
      <p:sp>
        <p:nvSpPr>
          <p:cNvPr id="26628" name="Rectangle 4"/>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6629" name="Rectangle 5"/>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6630" name="Rectangle 6"/>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6631" name="Rectangle 7"/>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dirty="0"/>
              <a:t>2</a:t>
            </a:r>
          </a:p>
        </p:txBody>
      </p:sp>
      <p:sp>
        <p:nvSpPr>
          <p:cNvPr id="26632" name="Rectangle 8"/>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6633" name="Rectangle 9"/>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6634" name="Rectangle 10"/>
          <p:cNvSpPr>
            <a:spLocks noGrp="1" noChangeArrowheads="1"/>
          </p:cNvSpPr>
          <p:nvPr>
            <p:ph type="body" idx="1"/>
          </p:nvPr>
        </p:nvSpPr>
        <p:spPr>
          <a:noFill/>
          <a:ln/>
        </p:spPr>
        <p:txBody>
          <a:bodyPr/>
          <a:lstStyle/>
          <a:p>
            <a:pPr eaLnBrk="1" hangingPunct="1"/>
            <a:endParaRPr lang="en-US" dirty="0"/>
          </a:p>
        </p:txBody>
      </p:sp>
      <p:sp>
        <p:nvSpPr>
          <p:cNvPr id="26635" name="Rectangle 11"/>
          <p:cNvSpPr>
            <a:spLocks noGrp="1" noRot="1" noChangeAspect="1" noChangeArrowheads="1" noTextEdit="1"/>
          </p:cNvSpPr>
          <p:nvPr>
            <p:ph type="sldImg"/>
          </p:nvPr>
        </p:nvSpPr>
        <p:spPr>
          <a:xfrm>
            <a:off x="1284288" y="685800"/>
            <a:ext cx="4508500" cy="3381375"/>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150813"/>
            <a:ext cx="2195513" cy="6249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9388" y="150813"/>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79388" y="150813"/>
            <a:ext cx="8785225" cy="1131887"/>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304800" y="1600200"/>
            <a:ext cx="8610600" cy="4800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endParaRPr lang="en-US"/>
          </a:p>
          <a:p>
            <a:pPr lvl="2"/>
            <a:endParaRPr lang="en-US"/>
          </a:p>
          <a:p>
            <a:pPr lvl="2"/>
            <a:endParaRPr lang="en-US"/>
          </a:p>
          <a:p>
            <a:pPr lvl="2"/>
            <a:endParaRPr lang="en-US"/>
          </a:p>
          <a:p>
            <a:pPr lvl="2"/>
            <a:endParaRPr lang="en-US"/>
          </a:p>
          <a:p>
            <a:pPr lvl="1"/>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p:txBody>
      </p:sp>
      <p:sp>
        <p:nvSpPr>
          <p:cNvPr id="1028" name="Rectangle 4"/>
          <p:cNvSpPr>
            <a:spLocks noChangeArrowheads="1"/>
          </p:cNvSpPr>
          <p:nvPr/>
        </p:nvSpPr>
        <p:spPr bwMode="auto">
          <a:xfrm>
            <a:off x="0" y="1352550"/>
            <a:ext cx="9142413" cy="74613"/>
          </a:xfrm>
          <a:prstGeom prst="rect">
            <a:avLst/>
          </a:prstGeom>
          <a:gradFill rotWithShape="0">
            <a:gsLst>
              <a:gs pos="0">
                <a:srgbClr val="9234DB"/>
              </a:gs>
              <a:gs pos="50000">
                <a:srgbClr val="9234DB">
                  <a:gamma/>
                  <a:shade val="29804"/>
                  <a:invGamma/>
                </a:srgbClr>
              </a:gs>
              <a:gs pos="100000">
                <a:srgbClr val="9234DB"/>
              </a:gs>
            </a:gsLst>
            <a:lin ang="0" scaled="1"/>
          </a:gradFill>
          <a:ln w="9525">
            <a:noFill/>
            <a:miter lim="800000"/>
            <a:headEnd/>
            <a:tailEnd/>
          </a:ln>
          <a:effectLst/>
        </p:spPr>
        <p:txBody>
          <a:bodyPr wrap="none" anchor="ctr"/>
          <a:lstStyle/>
          <a:p>
            <a:pPr>
              <a:defRPr/>
            </a:pPr>
            <a:endParaRPr lang="en-US" dirty="0"/>
          </a:p>
        </p:txBody>
      </p:sp>
      <p:sp>
        <p:nvSpPr>
          <p:cNvPr id="1029" name="Rectangle 5"/>
          <p:cNvSpPr>
            <a:spLocks noChangeArrowheads="1"/>
          </p:cNvSpPr>
          <p:nvPr/>
        </p:nvSpPr>
        <p:spPr bwMode="auto">
          <a:xfrm>
            <a:off x="4495800" y="6586538"/>
            <a:ext cx="4648200"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                                                                   </a:t>
            </a:r>
          </a:p>
        </p:txBody>
      </p:sp>
      <p:sp>
        <p:nvSpPr>
          <p:cNvPr id="1030" name="Rectangle 6"/>
          <p:cNvSpPr>
            <a:spLocks noChangeArrowheads="1"/>
          </p:cNvSpPr>
          <p:nvPr/>
        </p:nvSpPr>
        <p:spPr bwMode="auto">
          <a:xfrm>
            <a:off x="7010400" y="6586538"/>
            <a:ext cx="1901825"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Dr. Z. Radovilsky</a:t>
            </a:r>
          </a:p>
        </p:txBody>
      </p:sp>
      <p:sp>
        <p:nvSpPr>
          <p:cNvPr id="1032" name="Text Box 8"/>
          <p:cNvSpPr txBox="1">
            <a:spLocks noChangeArrowheads="1"/>
          </p:cNvSpPr>
          <p:nvPr userDrawn="1"/>
        </p:nvSpPr>
        <p:spPr bwMode="auto">
          <a:xfrm>
            <a:off x="8458200" y="6613525"/>
            <a:ext cx="457200" cy="244475"/>
          </a:xfrm>
          <a:prstGeom prst="rect">
            <a:avLst/>
          </a:prstGeom>
          <a:noFill/>
          <a:ln w="9525">
            <a:noFill/>
            <a:miter lim="800000"/>
            <a:headEnd type="none" w="sm" len="sm"/>
            <a:tailEnd type="none" w="sm" len="sm"/>
          </a:ln>
          <a:effectLst/>
        </p:spPr>
        <p:txBody>
          <a:bodyPr>
            <a:spAutoFit/>
          </a:bodyPr>
          <a:lstStyle/>
          <a:p>
            <a:pPr>
              <a:spcBef>
                <a:spcPct val="50000"/>
              </a:spcBef>
              <a:defRPr/>
            </a:pPr>
            <a:fld id="{911D01F1-95A5-4607-B9DF-308A24EC4D2B}" type="slidenum">
              <a:rPr lang="en-US" sz="1000"/>
              <a:pPr>
                <a:spcBef>
                  <a:spcPct val="50000"/>
                </a:spcBef>
                <a:defRPr/>
              </a:pPr>
              <a:t>‹#›</a:t>
            </a:fld>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Font typeface="Symbol" pitchFamily="18" charset="2"/>
        <a:buChar char="·"/>
        <a:defRPr sz="2000" b="1">
          <a:solidFill>
            <a:schemeClr val="tx1"/>
          </a:solidFill>
          <a:latin typeface="+mn-lt"/>
        </a:defRPr>
      </a:lvl2pPr>
      <a:lvl3pPr marL="1085850" indent="-228600" algn="l" rtl="0" eaLnBrk="0" fontAlgn="base" hangingPunct="0">
        <a:spcBef>
          <a:spcPct val="20000"/>
        </a:spcBef>
        <a:spcAft>
          <a:spcPct val="0"/>
        </a:spcAft>
        <a:buClr>
          <a:schemeClr val="tx1"/>
        </a:buClr>
        <a:buChar char="»"/>
        <a:defRPr b="1">
          <a:solidFill>
            <a:schemeClr val="tx1"/>
          </a:solidFill>
          <a:latin typeface="+mn-lt"/>
        </a:defRPr>
      </a:lvl3pPr>
      <a:lvl4pPr marL="1428750" indent="-228600" algn="l" rtl="0" eaLnBrk="0" fontAlgn="base" hangingPunct="0">
        <a:spcBef>
          <a:spcPct val="20000"/>
        </a:spcBef>
        <a:spcAft>
          <a:spcPct val="0"/>
        </a:spcAft>
        <a:buClr>
          <a:schemeClr val="accent2"/>
        </a:buClr>
        <a:buSzPct val="62000"/>
        <a:buFont typeface="Monotype Sorts" pitchFamily="2" charset="2"/>
        <a:buChar char="u"/>
        <a:defRPr sz="1600" b="1">
          <a:solidFill>
            <a:schemeClr val="tx1"/>
          </a:solidFill>
          <a:latin typeface="+mn-lt"/>
        </a:defRPr>
      </a:lvl4pPr>
      <a:lvl5pPr marL="1771650" indent="-228600" algn="l" rtl="0" eaLnBrk="0" fontAlgn="base" hangingPunct="0">
        <a:spcBef>
          <a:spcPct val="20000"/>
        </a:spcBef>
        <a:spcAft>
          <a:spcPct val="0"/>
        </a:spcAft>
        <a:buClr>
          <a:schemeClr val="tx1"/>
        </a:buClr>
        <a:buChar char="–"/>
        <a:defRPr sz="1400" b="1">
          <a:solidFill>
            <a:schemeClr val="tx1"/>
          </a:solidFill>
          <a:latin typeface="+mn-lt"/>
        </a:defRPr>
      </a:lvl5pPr>
      <a:lvl6pPr marL="2228850" indent="-228600" algn="l" rtl="0" fontAlgn="base">
        <a:spcBef>
          <a:spcPct val="20000"/>
        </a:spcBef>
        <a:spcAft>
          <a:spcPct val="0"/>
        </a:spcAft>
        <a:buClr>
          <a:schemeClr val="tx1"/>
        </a:buClr>
        <a:buChar char="–"/>
        <a:defRPr sz="1400" b="1">
          <a:solidFill>
            <a:schemeClr val="tx1"/>
          </a:solidFill>
          <a:latin typeface="+mn-lt"/>
        </a:defRPr>
      </a:lvl6pPr>
      <a:lvl7pPr marL="2686050" indent="-228600" algn="l" rtl="0" fontAlgn="base">
        <a:spcBef>
          <a:spcPct val="20000"/>
        </a:spcBef>
        <a:spcAft>
          <a:spcPct val="0"/>
        </a:spcAft>
        <a:buClr>
          <a:schemeClr val="tx1"/>
        </a:buClr>
        <a:buChar char="–"/>
        <a:defRPr sz="1400" b="1">
          <a:solidFill>
            <a:schemeClr val="tx1"/>
          </a:solidFill>
          <a:latin typeface="+mn-lt"/>
        </a:defRPr>
      </a:lvl7pPr>
      <a:lvl8pPr marL="3143250" indent="-228600" algn="l" rtl="0" fontAlgn="base">
        <a:spcBef>
          <a:spcPct val="20000"/>
        </a:spcBef>
        <a:spcAft>
          <a:spcPct val="0"/>
        </a:spcAft>
        <a:buClr>
          <a:schemeClr val="tx1"/>
        </a:buClr>
        <a:buChar char="–"/>
        <a:defRPr sz="1400" b="1">
          <a:solidFill>
            <a:schemeClr val="tx1"/>
          </a:solidFill>
          <a:latin typeface="+mn-lt"/>
        </a:defRPr>
      </a:lvl8pPr>
      <a:lvl9pPr marL="3600450" indent="-228600" algn="l" rtl="0" fontAlgn="base">
        <a:spcBef>
          <a:spcPct val="20000"/>
        </a:spcBef>
        <a:spcAft>
          <a:spcPct val="0"/>
        </a:spcAft>
        <a:buClr>
          <a:schemeClr val="tx1"/>
        </a:buClr>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wmf"/><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8lXerL3DHR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chemeClr val="bg1">
                <a:gamma/>
                <a:shade val="100000"/>
                <a:invGamma/>
              </a:schemeClr>
            </a:gs>
          </a:gsLst>
          <a:lin ang="5400000" scaled="1"/>
        </a:gradFill>
        <a:effectLst/>
      </p:bgPr>
    </p:bg>
    <p:spTree>
      <p:nvGrpSpPr>
        <p:cNvPr id="1" name=""/>
        <p:cNvGrpSpPr/>
        <p:nvPr/>
      </p:nvGrpSpPr>
      <p:grpSpPr>
        <a:xfrm>
          <a:off x="0" y="0"/>
          <a:ext cx="0" cy="0"/>
          <a:chOff x="0" y="0"/>
          <a:chExt cx="0" cy="0"/>
        </a:xfrm>
      </p:grpSpPr>
      <p:pic>
        <p:nvPicPr>
          <p:cNvPr id="9218" name="Picture 195" descr="c:\Program Files\Microsoft Office\Clipart\standard\stddir1\bd07073_.wmf"/>
          <p:cNvPicPr>
            <a:picLocks noChangeAspect="1" noChangeArrowheads="1"/>
          </p:cNvPicPr>
          <p:nvPr/>
        </p:nvPicPr>
        <p:blipFill>
          <a:blip r:embed="rId4" cstate="print"/>
          <a:srcRect/>
          <a:stretch>
            <a:fillRect/>
          </a:stretch>
        </p:blipFill>
        <p:spPr bwMode="auto">
          <a:xfrm>
            <a:off x="1143000" y="5105400"/>
            <a:ext cx="1617663" cy="1374775"/>
          </a:xfrm>
          <a:prstGeom prst="rect">
            <a:avLst/>
          </a:prstGeom>
          <a:noFill/>
          <a:ln w="9525">
            <a:noFill/>
            <a:miter lim="800000"/>
            <a:headEnd/>
            <a:tailEnd/>
          </a:ln>
        </p:spPr>
      </p:pic>
      <p:sp>
        <p:nvSpPr>
          <p:cNvPr id="10" name="Rectangle 9"/>
          <p:cNvSpPr/>
          <p:nvPr/>
        </p:nvSpPr>
        <p:spPr>
          <a:xfrm>
            <a:off x="457200" y="76200"/>
            <a:ext cx="8458200" cy="1815882"/>
          </a:xfrm>
          <a:prstGeom prst="rect">
            <a:avLst/>
          </a:prstGeom>
        </p:spPr>
        <p:txBody>
          <a:bodyPr wrap="square">
            <a:spAutoFit/>
          </a:bodyPr>
          <a:lstStyle/>
          <a:p>
            <a:pPr algn="ctr">
              <a:defRPr/>
            </a:pPr>
            <a:r>
              <a:rPr lang="en-US" sz="2800" b="1" dirty="0">
                <a:solidFill>
                  <a:srgbClr val="FFFFFF"/>
                </a:solidFill>
                <a:effectLst>
                  <a:outerShdw blurRad="38100" dist="38100" dir="2700000" algn="tl">
                    <a:srgbClr val="000000"/>
                  </a:outerShdw>
                </a:effectLst>
              </a:rPr>
              <a:t>California State University, East Bay</a:t>
            </a:r>
            <a:br>
              <a:rPr lang="en-US" sz="2800" b="1" dirty="0">
                <a:solidFill>
                  <a:srgbClr val="FFFFFF"/>
                </a:solidFill>
                <a:effectLst>
                  <a:outerShdw blurRad="38100" dist="38100" dir="2700000" algn="tl">
                    <a:srgbClr val="000000"/>
                  </a:outerShdw>
                </a:effectLst>
              </a:rPr>
            </a:br>
            <a:r>
              <a:rPr lang="en-US" sz="2800" b="1" dirty="0">
                <a:solidFill>
                  <a:srgbClr val="FFFFFF"/>
                </a:solidFill>
                <a:effectLst>
                  <a:outerShdw blurRad="38100" dist="38100" dir="2700000" algn="tl">
                    <a:srgbClr val="000000"/>
                  </a:outerShdw>
                </a:effectLst>
              </a:rPr>
              <a:t>College of Business and Economics</a:t>
            </a:r>
            <a:br>
              <a:rPr lang="en-US" sz="2800" b="1" dirty="0">
                <a:solidFill>
                  <a:srgbClr val="FFFFFF"/>
                </a:solidFill>
                <a:effectLst>
                  <a:outerShdw blurRad="38100" dist="38100" dir="2700000" algn="tl">
                    <a:srgbClr val="000000"/>
                  </a:outerShdw>
                </a:effectLst>
              </a:rPr>
            </a:br>
            <a:endParaRPr lang="en-US" sz="2800" b="1" dirty="0">
              <a:solidFill>
                <a:srgbClr val="FFFFFF"/>
              </a:solidFill>
              <a:effectLst>
                <a:outerShdw blurRad="38100" dist="38100" dir="2700000" algn="tl">
                  <a:srgbClr val="000000"/>
                </a:outerShdw>
              </a:effectLst>
            </a:endParaRPr>
          </a:p>
          <a:p>
            <a:pPr algn="ctr">
              <a:defRPr/>
            </a:pPr>
            <a:r>
              <a:rPr lang="en-US" sz="2800" b="1" i="1" dirty="0">
                <a:solidFill>
                  <a:srgbClr val="FFFFFF"/>
                </a:solidFill>
                <a:effectLst>
                  <a:outerShdw blurRad="38100" dist="38100" dir="2700000" algn="tl">
                    <a:srgbClr val="000000"/>
                  </a:outerShdw>
                </a:effectLst>
              </a:rPr>
              <a:t>MGMT 6165 Prescriptive Analytics</a:t>
            </a:r>
            <a:endParaRPr lang="en-US" sz="3000" b="1" dirty="0"/>
          </a:p>
        </p:txBody>
      </p:sp>
      <p:sp>
        <p:nvSpPr>
          <p:cNvPr id="11" name="Rectangle 10"/>
          <p:cNvSpPr/>
          <p:nvPr/>
        </p:nvSpPr>
        <p:spPr>
          <a:xfrm>
            <a:off x="228600" y="2652117"/>
            <a:ext cx="8686800" cy="1538883"/>
          </a:xfrm>
          <a:prstGeom prst="rect">
            <a:avLst/>
          </a:prstGeom>
        </p:spPr>
        <p:txBody>
          <a:bodyPr>
            <a:spAutoFit/>
          </a:bodyPr>
          <a:lstStyle/>
          <a:p>
            <a:pPr marL="342900" indent="-342900" algn="ctr" eaLnBrk="0" hangingPunct="0">
              <a:defRPr/>
            </a:pPr>
            <a:r>
              <a:rPr lang="en-US" sz="3200" b="1" i="1" dirty="0">
                <a:solidFill>
                  <a:schemeClr val="accent1"/>
                </a:solidFill>
                <a:effectLst>
                  <a:outerShdw blurRad="38100" dist="38100" dir="2700000" algn="tl">
                    <a:srgbClr val="000000"/>
                  </a:outerShdw>
                </a:effectLst>
              </a:rPr>
              <a:t>Introduction to Modeling and Spreadsheet Modeling</a:t>
            </a:r>
          </a:p>
          <a:p>
            <a:pPr marL="342900" indent="-342900" algn="ctr" eaLnBrk="0" hangingPunct="0">
              <a:defRPr/>
            </a:pPr>
            <a:endParaRPr lang="en-US" sz="3000" b="1" i="1" dirty="0">
              <a:solidFill>
                <a:schemeClr val="accent1"/>
              </a:solidFill>
              <a:effectLst>
                <a:outerShdw blurRad="38100" dist="38100" dir="2700000" algn="tl">
                  <a:srgbClr val="000000"/>
                </a:outerShdw>
              </a:effectLst>
            </a:endParaRPr>
          </a:p>
        </p:txBody>
      </p:sp>
      <p:sp>
        <p:nvSpPr>
          <p:cNvPr id="12" name="Rectangle 29"/>
          <p:cNvSpPr>
            <a:spLocks noChangeArrowheads="1"/>
          </p:cNvSpPr>
          <p:nvPr/>
        </p:nvSpPr>
        <p:spPr bwMode="auto">
          <a:xfrm>
            <a:off x="5867400" y="5105400"/>
            <a:ext cx="2884488" cy="523875"/>
          </a:xfrm>
          <a:prstGeom prst="rect">
            <a:avLst/>
          </a:prstGeom>
          <a:noFill/>
          <a:ln w="9525">
            <a:noFill/>
            <a:miter lim="800000"/>
            <a:headEnd type="none" w="sm" len="sm"/>
            <a:tailEnd type="none" w="sm" len="sm"/>
          </a:ln>
          <a:effectLst/>
        </p:spPr>
        <p:txBody>
          <a:bodyPr wrap="none">
            <a:spAutoFit/>
          </a:bodyPr>
          <a:lstStyle/>
          <a:p>
            <a:pPr eaLnBrk="0" hangingPunct="0">
              <a:defRPr/>
            </a:pPr>
            <a:r>
              <a:rPr lang="en-US" sz="2800" b="1" dirty="0">
                <a:solidFill>
                  <a:srgbClr val="FFFFFF"/>
                </a:solidFill>
                <a:effectLst>
                  <a:outerShdw blurRad="38100" dist="38100" dir="2700000" algn="tl">
                    <a:srgbClr val="000000">
                      <a:alpha val="43137"/>
                    </a:srgbClr>
                  </a:outerShdw>
                </a:effectLst>
              </a:rPr>
              <a:t>Dr. Z. Radovilsky</a:t>
            </a:r>
          </a:p>
        </p:txBody>
      </p:sp>
      <p:sp>
        <p:nvSpPr>
          <p:cNvPr id="13" name="Rectangle 190"/>
          <p:cNvSpPr>
            <a:spLocks noChangeArrowheads="1"/>
          </p:cNvSpPr>
          <p:nvPr/>
        </p:nvSpPr>
        <p:spPr bwMode="auto">
          <a:xfrm>
            <a:off x="3048000" y="4221163"/>
            <a:ext cx="3581400" cy="579437"/>
          </a:xfrm>
          <a:prstGeom prst="rect">
            <a:avLst/>
          </a:prstGeom>
          <a:noFill/>
          <a:ln w="9525">
            <a:noFill/>
            <a:miter lim="800000"/>
            <a:headEnd type="none" w="sm" len="sm"/>
            <a:tailEnd type="none" w="sm" len="sm"/>
          </a:ln>
          <a:effectLst/>
        </p:spPr>
        <p:txBody>
          <a:bodyPr>
            <a:spAutoFit/>
          </a:bodyPr>
          <a:lstStyle/>
          <a:p>
            <a:pPr>
              <a:defRPr/>
            </a:pPr>
            <a:r>
              <a:rPr lang="en-US" sz="3200" b="1" i="1" dirty="0">
                <a:solidFill>
                  <a:srgbClr val="FFFFFF"/>
                </a:solidFill>
                <a:effectLst>
                  <a:outerShdw blurRad="38100" dist="38100" dir="2700000" algn="tl">
                    <a:srgbClr val="000000"/>
                  </a:outerShdw>
                </a:effectLst>
              </a:rPr>
              <a:t>Lecture Materials</a:t>
            </a:r>
          </a:p>
        </p:txBody>
      </p:sp>
      <p:pic>
        <p:nvPicPr>
          <p:cNvPr id="9223" name="Picture 196" descr="bd05092_"/>
          <p:cNvPicPr>
            <a:picLocks noChangeAspect="1" noChangeArrowheads="1"/>
          </p:cNvPicPr>
          <p:nvPr/>
        </p:nvPicPr>
        <p:blipFill>
          <a:blip r:embed="rId5" cstate="print"/>
          <a:srcRect/>
          <a:stretch>
            <a:fillRect/>
          </a:stretch>
        </p:blipFill>
        <p:spPr bwMode="auto">
          <a:xfrm>
            <a:off x="152400" y="4114800"/>
            <a:ext cx="1416050" cy="12858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Seven-Step Modeling Process</a:t>
            </a:r>
          </a:p>
        </p:txBody>
      </p:sp>
      <p:sp>
        <p:nvSpPr>
          <p:cNvPr id="3" name="Content Placeholder 2"/>
          <p:cNvSpPr>
            <a:spLocks noGrp="1"/>
          </p:cNvSpPr>
          <p:nvPr>
            <p:ph idx="1"/>
          </p:nvPr>
        </p:nvSpPr>
        <p:spPr>
          <a:xfrm>
            <a:off x="304800" y="1447800"/>
            <a:ext cx="8610600" cy="4800600"/>
          </a:xfrm>
        </p:spPr>
        <p:txBody>
          <a:bodyPr/>
          <a:lstStyle/>
          <a:p>
            <a:r>
              <a:rPr lang="en-US" i="1" dirty="0">
                <a:solidFill>
                  <a:srgbClr val="FF0000"/>
                </a:solidFill>
                <a:effectLst>
                  <a:outerShdw blurRad="38100" dist="38100" dir="2700000" algn="tl">
                    <a:srgbClr val="000000">
                      <a:alpha val="43137"/>
                    </a:srgbClr>
                  </a:outerShdw>
                </a:effectLst>
              </a:rPr>
              <a:t>Step 4: Model Verification</a:t>
            </a:r>
          </a:p>
          <a:p>
            <a:pPr lvl="1"/>
            <a:r>
              <a:rPr lang="en-US" dirty="0"/>
              <a:t>The analyst now tries to determine whether the model developed in the previous step is an accurate representation of reality</a:t>
            </a:r>
          </a:p>
          <a:p>
            <a:pPr lvl="1"/>
            <a:r>
              <a:rPr lang="en-US" dirty="0"/>
              <a:t>The model must pass “plausibility checks.” In this case, various input values and decision variable values are entered into the model to see whether the resulting outputs are plausible</a:t>
            </a:r>
          </a:p>
          <a:p>
            <a:r>
              <a:rPr lang="en-US" i="1" dirty="0">
                <a:solidFill>
                  <a:srgbClr val="FF0000"/>
                </a:solidFill>
                <a:effectLst>
                  <a:outerShdw blurRad="38100" dist="38100" dir="2700000" algn="tl">
                    <a:srgbClr val="000000">
                      <a:alpha val="43137"/>
                    </a:srgbClr>
                  </a:outerShdw>
                </a:effectLst>
              </a:rPr>
              <a:t>Step 5: Optimization and Decision Making</a:t>
            </a:r>
          </a:p>
          <a:p>
            <a:pPr lvl="1"/>
            <a:r>
              <a:rPr lang="en-US" dirty="0"/>
              <a:t>Given a model and a set of possible decisions, the analyst must now choose the decision or strategy that best meets the organization’s objectives</a:t>
            </a:r>
          </a:p>
          <a:p>
            <a:pPr lvl="1"/>
            <a:r>
              <a:rPr lang="en-US" dirty="0"/>
              <a:t>Many optimization models exist, and they will be discussed throughout the book</a:t>
            </a:r>
          </a:p>
          <a:p>
            <a:pPr marL="0" indent="0">
              <a:buNone/>
            </a:pPr>
            <a:endParaRPr lang="en-US" dirty="0"/>
          </a:p>
        </p:txBody>
      </p:sp>
    </p:spTree>
    <p:extLst>
      <p:ext uri="{BB962C8B-B14F-4D97-AF65-F5344CB8AC3E}">
        <p14:creationId xmlns:p14="http://schemas.microsoft.com/office/powerpoint/2010/main" val="190971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Seven-Step Modeling Process</a:t>
            </a:r>
          </a:p>
        </p:txBody>
      </p:sp>
      <p:sp>
        <p:nvSpPr>
          <p:cNvPr id="3" name="Content Placeholder 2"/>
          <p:cNvSpPr>
            <a:spLocks noGrp="1"/>
          </p:cNvSpPr>
          <p:nvPr>
            <p:ph idx="1"/>
          </p:nvPr>
        </p:nvSpPr>
        <p:spPr>
          <a:xfrm>
            <a:off x="303213" y="1371600"/>
            <a:ext cx="8586787" cy="4525963"/>
          </a:xfrm>
        </p:spPr>
        <p:txBody>
          <a:bodyPr/>
          <a:lstStyle/>
          <a:p>
            <a:r>
              <a:rPr lang="en-US" i="1" dirty="0">
                <a:solidFill>
                  <a:srgbClr val="FF0000"/>
                </a:solidFill>
                <a:effectLst>
                  <a:outerShdw blurRad="38100" dist="38100" dir="2700000" algn="tl">
                    <a:srgbClr val="000000">
                      <a:alpha val="43137"/>
                    </a:srgbClr>
                  </a:outerShdw>
                </a:effectLst>
              </a:rPr>
              <a:t>Step 6: Model Communication to Management</a:t>
            </a:r>
          </a:p>
          <a:p>
            <a:pPr lvl="1"/>
            <a:r>
              <a:rPr lang="en-US" dirty="0"/>
              <a:t>The analyst presents the model and the recommendations from the previous steps to the organization</a:t>
            </a:r>
          </a:p>
          <a:p>
            <a:r>
              <a:rPr lang="en-US" i="1" dirty="0">
                <a:solidFill>
                  <a:srgbClr val="FF0000"/>
                </a:solidFill>
                <a:effectLst>
                  <a:outerShdw blurRad="38100" dist="38100" dir="2700000" algn="tl">
                    <a:srgbClr val="000000">
                      <a:alpha val="43137"/>
                    </a:srgbClr>
                  </a:outerShdw>
                </a:effectLst>
              </a:rPr>
              <a:t>Step 7: Model Implementation</a:t>
            </a:r>
          </a:p>
          <a:p>
            <a:pPr lvl="1"/>
            <a:r>
              <a:rPr lang="en-US" dirty="0"/>
              <a:t>If the organization has accepted the validity and usefulness of the study, the analyst then helps to implement its recommendations </a:t>
            </a:r>
          </a:p>
          <a:p>
            <a:pPr lvl="1"/>
            <a:r>
              <a:rPr lang="en-US" dirty="0"/>
              <a:t>The implemented system must be monitored constantly (and updated dynamically as the environment changes) to ensure that the model enables the organization to meet its objectives</a:t>
            </a:r>
          </a:p>
        </p:txBody>
      </p:sp>
    </p:spTree>
    <p:extLst>
      <p:ext uri="{BB962C8B-B14F-4D97-AF65-F5344CB8AC3E}">
        <p14:creationId xmlns:p14="http://schemas.microsoft.com/office/powerpoint/2010/main" val="2364842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 as a Beginning, Not an End</a:t>
            </a:r>
          </a:p>
        </p:txBody>
      </p:sp>
      <p:sp>
        <p:nvSpPr>
          <p:cNvPr id="3" name="Content Placeholder 2"/>
          <p:cNvSpPr>
            <a:spLocks noGrp="1"/>
          </p:cNvSpPr>
          <p:nvPr>
            <p:ph idx="1"/>
          </p:nvPr>
        </p:nvSpPr>
        <p:spPr>
          <a:xfrm>
            <a:off x="303213" y="1428750"/>
            <a:ext cx="8586787" cy="4972050"/>
          </a:xfrm>
        </p:spPr>
        <p:txBody>
          <a:bodyPr/>
          <a:lstStyle/>
          <a:p>
            <a:r>
              <a:rPr lang="en-US" i="1" dirty="0">
                <a:solidFill>
                  <a:srgbClr val="FF0000"/>
                </a:solidFill>
                <a:effectLst>
                  <a:outerShdw blurRad="38100" dist="38100" dir="2700000" algn="tl">
                    <a:srgbClr val="000000">
                      <a:alpha val="43137"/>
                    </a:srgbClr>
                  </a:outerShdw>
                </a:effectLst>
              </a:rPr>
              <a:t>Emphasis is on developing and optimizing models</a:t>
            </a:r>
            <a:r>
              <a:rPr lang="en-US" dirty="0"/>
              <a:t>, steps 3 and 5 of the seven-step modeling process</a:t>
            </a:r>
          </a:p>
          <a:p>
            <a:r>
              <a:rPr lang="en-US" dirty="0"/>
              <a:t>However, </a:t>
            </a:r>
            <a:r>
              <a:rPr lang="en-US" i="1" dirty="0">
                <a:solidFill>
                  <a:srgbClr val="FF0000"/>
                </a:solidFill>
                <a:effectLst>
                  <a:outerShdw blurRad="38100" dist="38100" dir="2700000" algn="tl">
                    <a:srgbClr val="000000">
                      <a:alpha val="43137"/>
                    </a:srgbClr>
                  </a:outerShdw>
                </a:effectLst>
              </a:rPr>
              <a:t>a completed model is really a starting point</a:t>
            </a:r>
          </a:p>
          <a:p>
            <a:pPr lvl="1"/>
            <a:r>
              <a:rPr lang="en-US" dirty="0"/>
              <a:t>After you have a working model of the problem, you can – and you should – use it as a tool for gaining insights</a:t>
            </a:r>
          </a:p>
          <a:p>
            <a:pPr lvl="1"/>
            <a:r>
              <a:rPr lang="en-US" dirty="0"/>
              <a:t>For most models, many what-if questions can be asked</a:t>
            </a:r>
          </a:p>
          <a:p>
            <a:pPr lvl="1"/>
            <a:r>
              <a:rPr lang="en-US" dirty="0"/>
              <a:t>If the model has been developed correctly, it should be capable of answering such what-if questions fairly easily.</a:t>
            </a:r>
          </a:p>
        </p:txBody>
      </p:sp>
    </p:spTree>
    <p:extLst>
      <p:ext uri="{BB962C8B-B14F-4D97-AF65-F5344CB8AC3E}">
        <p14:creationId xmlns:p14="http://schemas.microsoft.com/office/powerpoint/2010/main" val="10921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Models and Modeling in Prescriptive Analytics?</a:t>
            </a:r>
          </a:p>
        </p:txBody>
      </p:sp>
      <p:sp>
        <p:nvSpPr>
          <p:cNvPr id="3" name="Content Placeholder 2"/>
          <p:cNvSpPr>
            <a:spLocks noGrp="1"/>
          </p:cNvSpPr>
          <p:nvPr>
            <p:ph idx="1"/>
          </p:nvPr>
        </p:nvSpPr>
        <p:spPr/>
        <p:txBody>
          <a:bodyPr/>
          <a:lstStyle/>
          <a:p>
            <a:r>
              <a:rPr lang="en-US" sz="2400" dirty="0"/>
              <a:t>The modeling approach an important way to </a:t>
            </a:r>
            <a:r>
              <a:rPr lang="en-US" sz="2400" i="1" dirty="0">
                <a:solidFill>
                  <a:srgbClr val="FF0000"/>
                </a:solidFill>
                <a:effectLst>
                  <a:outerShdw blurRad="38100" dist="38100" dir="2700000" algn="tl">
                    <a:srgbClr val="000000">
                      <a:alpha val="43137"/>
                    </a:srgbClr>
                  </a:outerShdw>
                </a:effectLst>
              </a:rPr>
              <a:t>think about problems in general, not just the specific problems we discuss </a:t>
            </a:r>
            <a:r>
              <a:rPr lang="en-US" sz="2400" dirty="0"/>
              <a:t>This approach forces you to think logically</a:t>
            </a:r>
          </a:p>
          <a:p>
            <a:r>
              <a:rPr lang="en-US" sz="2400" dirty="0"/>
              <a:t>As you work through the many models in this course, your </a:t>
            </a:r>
            <a:r>
              <a:rPr lang="en-US" sz="2400" i="1" dirty="0">
                <a:solidFill>
                  <a:srgbClr val="FF0000"/>
                </a:solidFill>
                <a:effectLst>
                  <a:outerShdw blurRad="38100" dist="38100" dir="2700000" algn="tl">
                    <a:srgbClr val="000000">
                      <a:alpha val="43137"/>
                    </a:srgbClr>
                  </a:outerShdw>
                </a:effectLst>
              </a:rPr>
              <a:t>quantitative skills will be sharpened significantly</a:t>
            </a:r>
          </a:p>
          <a:p>
            <a:r>
              <a:rPr lang="en-US" sz="2400" dirty="0"/>
              <a:t>No matter what your spreadsheet abilities are when you enter this course, by the time you are finished, you will be a </a:t>
            </a:r>
            <a:r>
              <a:rPr lang="en-US" sz="2400" i="1" dirty="0">
                <a:solidFill>
                  <a:srgbClr val="FF0000"/>
                </a:solidFill>
                <a:effectLst>
                  <a:outerShdw blurRad="38100" dist="38100" dir="2700000" algn="tl">
                    <a:srgbClr val="000000">
                      <a:alpha val="43137"/>
                    </a:srgbClr>
                  </a:outerShdw>
                </a:effectLst>
              </a:rPr>
              <a:t>proficient spreadsheet user</a:t>
            </a:r>
          </a:p>
          <a:p>
            <a:r>
              <a:rPr lang="en-US" sz="2400" i="1" dirty="0">
                <a:solidFill>
                  <a:srgbClr val="FF0000"/>
                </a:solidFill>
                <a:effectLst>
                  <a:outerShdw blurRad="38100" dist="38100" dir="2700000" algn="tl">
                    <a:srgbClr val="000000">
                      <a:alpha val="43137"/>
                    </a:srgbClr>
                  </a:outerShdw>
                </a:effectLst>
              </a:rPr>
              <a:t>Quantitative modeling helps you develop your intuition</a:t>
            </a:r>
            <a:r>
              <a:rPr lang="en-US" sz="2400" dirty="0"/>
              <a:t>, and it also indicates where intuition alone sometimes fails</a:t>
            </a:r>
          </a:p>
        </p:txBody>
      </p:sp>
    </p:spTree>
    <p:extLst>
      <p:ext uri="{BB962C8B-B14F-4D97-AF65-F5344CB8AC3E}">
        <p14:creationId xmlns:p14="http://schemas.microsoft.com/office/powerpoint/2010/main" val="289242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en-US" dirty="0"/>
              <a:t>Why Use Excel?</a:t>
            </a:r>
          </a:p>
        </p:txBody>
      </p:sp>
      <p:sp>
        <p:nvSpPr>
          <p:cNvPr id="16387" name="Rectangle 1027"/>
          <p:cNvSpPr>
            <a:spLocks noGrp="1" noChangeArrowheads="1"/>
          </p:cNvSpPr>
          <p:nvPr>
            <p:ph type="body" idx="1"/>
          </p:nvPr>
        </p:nvSpPr>
        <p:spPr>
          <a:xfrm>
            <a:off x="228600" y="1447800"/>
            <a:ext cx="8686800" cy="5257800"/>
          </a:xfrm>
        </p:spPr>
        <p:txBody>
          <a:bodyPr/>
          <a:lstStyle/>
          <a:p>
            <a:pPr eaLnBrk="1" hangingPunct="1">
              <a:lnSpc>
                <a:spcPct val="90000"/>
              </a:lnSpc>
              <a:defRPr/>
            </a:pPr>
            <a:r>
              <a:rPr lang="en-US" dirty="0"/>
              <a:t>Today, computers and software are critical parts of successful implementation of decision science including data analysis and decision modeling</a:t>
            </a:r>
            <a:endParaRPr lang="en-US" i="1" dirty="0">
              <a:solidFill>
                <a:schemeClr val="accent1"/>
              </a:solidFill>
              <a:cs typeface="Times New Roman" pitchFamily="18" charset="0"/>
            </a:endParaRPr>
          </a:p>
          <a:p>
            <a:pPr eaLnBrk="1" hangingPunct="1">
              <a:lnSpc>
                <a:spcPct val="90000"/>
              </a:lnSpc>
              <a:defRPr/>
            </a:pPr>
            <a:r>
              <a:rPr lang="en-US" i="1" dirty="0">
                <a:solidFill>
                  <a:schemeClr val="accent1"/>
                </a:solidFill>
                <a:effectLst>
                  <a:outerShdw blurRad="38100" dist="38100" dir="2700000" algn="tl">
                    <a:srgbClr val="000000">
                      <a:alpha val="43137"/>
                    </a:srgbClr>
                  </a:outerShdw>
                </a:effectLst>
                <a:cs typeface="Times New Roman" pitchFamily="18" charset="0"/>
              </a:rPr>
              <a:t>Excel</a:t>
            </a:r>
            <a:r>
              <a:rPr lang="en-US" i="1" dirty="0">
                <a:solidFill>
                  <a:schemeClr val="accent1"/>
                </a:solidFill>
                <a:cs typeface="Times New Roman" pitchFamily="18" charset="0"/>
              </a:rPr>
              <a:t> </a:t>
            </a:r>
            <a:r>
              <a:rPr lang="en-US" dirty="0">
                <a:cs typeface="Times New Roman" pitchFamily="18" charset="0"/>
              </a:rPr>
              <a:t>has all necessary capabilities to perform data analytics and spreadsheet modeling</a:t>
            </a:r>
          </a:p>
          <a:p>
            <a:pPr lvl="1" eaLnBrk="1" hangingPunct="1">
              <a:lnSpc>
                <a:spcPct val="90000"/>
              </a:lnSpc>
              <a:defRPr/>
            </a:pPr>
            <a:r>
              <a:rPr lang="en-US" dirty="0">
                <a:cs typeface="Times New Roman" pitchFamily="18" charset="0"/>
              </a:rPr>
              <a:t>Most quantitative models could be directly applied as spreadsheet tools</a:t>
            </a:r>
          </a:p>
          <a:p>
            <a:pPr lvl="1" eaLnBrk="1" hangingPunct="1">
              <a:lnSpc>
                <a:spcPct val="90000"/>
              </a:lnSpc>
              <a:defRPr/>
            </a:pPr>
            <a:r>
              <a:rPr lang="en-US" dirty="0">
                <a:cs typeface="Times New Roman" pitchFamily="18" charset="0"/>
              </a:rPr>
              <a:t>Excel has extensive possibilities in drawing charts and graphs, which are quite useful in quantitative data analytics </a:t>
            </a:r>
          </a:p>
          <a:p>
            <a:pPr lvl="1" eaLnBrk="1" hangingPunct="1">
              <a:lnSpc>
                <a:spcPct val="90000"/>
              </a:lnSpc>
              <a:defRPr/>
            </a:pPr>
            <a:r>
              <a:rPr lang="en-US" dirty="0">
                <a:cs typeface="Times New Roman" pitchFamily="18" charset="0"/>
              </a:rPr>
              <a:t>Excel can be effectively used to input, store, and manipulate data required for analysis. You can easily import data from other sources</a:t>
            </a:r>
          </a:p>
          <a:p>
            <a:pPr lvl="1" eaLnBrk="1" hangingPunct="1">
              <a:lnSpc>
                <a:spcPct val="90000"/>
              </a:lnSpc>
              <a:defRPr/>
            </a:pPr>
            <a:r>
              <a:rPr lang="en-US" dirty="0">
                <a:cs typeface="Times New Roman" pitchFamily="18" charset="0"/>
              </a:rPr>
              <a:t>Users are usually well exposed to Excel </a:t>
            </a:r>
          </a:p>
          <a:p>
            <a:pPr lvl="2" eaLnBrk="1" hangingPunct="1">
              <a:lnSpc>
                <a:spcPct val="90000"/>
              </a:lnSpc>
              <a:defRPr/>
            </a:pPr>
            <a:r>
              <a:rPr lang="en-US" dirty="0">
                <a:cs typeface="Times New Roman" pitchFamily="18" charset="0"/>
              </a:rPr>
              <a:t>You don't need to spend hours learning a new complicated software. You can do it on Excel in a matter of minutes</a:t>
            </a:r>
          </a:p>
          <a:p>
            <a:pPr eaLnBrk="1" hangingPunct="1">
              <a:lnSpc>
                <a:spcPct val="90000"/>
              </a:lnSpc>
              <a:defRPr/>
            </a:pPr>
            <a:r>
              <a:rPr lang="en-US" dirty="0">
                <a:cs typeface="Times New Roman" pitchFamily="18" charset="0"/>
              </a:rPr>
              <a:t>Excel tutorial online for beginner to advance level:</a:t>
            </a:r>
          </a:p>
          <a:p>
            <a:pPr lvl="1" eaLnBrk="1" hangingPunct="1">
              <a:lnSpc>
                <a:spcPct val="90000"/>
              </a:lnSpc>
              <a:defRPr/>
            </a:pPr>
            <a:r>
              <a:rPr lang="en-US" dirty="0">
                <a:cs typeface="Times New Roman" pitchFamily="18" charset="0"/>
                <a:hlinkClick r:id="rId2"/>
              </a:rPr>
              <a:t>https://www.youtube.com/watch?v=8lXerL3DHRw</a:t>
            </a:r>
            <a:r>
              <a:rPr lang="en-US" dirty="0">
                <a:cs typeface="Times New Roman"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Spreadsheet Modeling</a:t>
            </a:r>
          </a:p>
        </p:txBody>
      </p:sp>
      <p:sp>
        <p:nvSpPr>
          <p:cNvPr id="3" name="Content Placeholder 2"/>
          <p:cNvSpPr>
            <a:spLocks noGrp="1"/>
          </p:cNvSpPr>
          <p:nvPr>
            <p:ph idx="1"/>
          </p:nvPr>
        </p:nvSpPr>
        <p:spPr>
          <a:xfrm>
            <a:off x="152400" y="1600200"/>
            <a:ext cx="8763000" cy="4800600"/>
          </a:xfrm>
        </p:spPr>
        <p:txBody>
          <a:bodyPr/>
          <a:lstStyle/>
          <a:p>
            <a:r>
              <a:rPr lang="en-US" sz="2400" dirty="0"/>
              <a:t>Most quantitative models, including spreadsheet models, involve inputs, decision variables, and outputs </a:t>
            </a:r>
          </a:p>
          <a:p>
            <a:pPr lvl="1"/>
            <a:r>
              <a:rPr lang="en-US" dirty="0"/>
              <a:t>The </a:t>
            </a:r>
            <a:r>
              <a:rPr lang="en-US" b="1" i="1" dirty="0">
                <a:solidFill>
                  <a:srgbClr val="FF0000"/>
                </a:solidFill>
                <a:effectLst>
                  <a:outerShdw blurRad="38100" dist="38100" dir="2700000" algn="tl">
                    <a:srgbClr val="000000">
                      <a:alpha val="43137"/>
                    </a:srgbClr>
                  </a:outerShdw>
                </a:effectLst>
              </a:rPr>
              <a:t>inputs</a:t>
            </a:r>
            <a:r>
              <a:rPr lang="en-US" dirty="0">
                <a:solidFill>
                  <a:srgbClr val="FF0000"/>
                </a:solidFill>
                <a:effectLst>
                  <a:outerShdw blurRad="38100" dist="38100" dir="2700000" algn="tl">
                    <a:srgbClr val="000000">
                      <a:alpha val="43137"/>
                    </a:srgbClr>
                  </a:outerShdw>
                </a:effectLst>
              </a:rPr>
              <a:t> </a:t>
            </a:r>
            <a:r>
              <a:rPr lang="en-US" dirty="0"/>
              <a:t>have given fixed values, at least for the purposes of the model</a:t>
            </a:r>
          </a:p>
          <a:p>
            <a:pPr lvl="1"/>
            <a:r>
              <a:rPr lang="en-US" dirty="0"/>
              <a:t>The </a:t>
            </a:r>
            <a:r>
              <a:rPr lang="en-US" b="1" i="1" dirty="0">
                <a:solidFill>
                  <a:srgbClr val="FF0000"/>
                </a:solidFill>
                <a:effectLst>
                  <a:outerShdw blurRad="38100" dist="38100" dir="2700000" algn="tl">
                    <a:srgbClr val="000000">
                      <a:alpha val="43137"/>
                    </a:srgbClr>
                  </a:outerShdw>
                </a:effectLst>
              </a:rPr>
              <a:t>decision variables</a:t>
            </a:r>
            <a:r>
              <a:rPr lang="en-US" b="1" i="1" dirty="0"/>
              <a:t> </a:t>
            </a:r>
            <a:r>
              <a:rPr lang="en-US" dirty="0"/>
              <a:t>are those a decision maker controls </a:t>
            </a:r>
          </a:p>
          <a:p>
            <a:pPr lvl="1"/>
            <a:r>
              <a:rPr lang="en-US" dirty="0"/>
              <a:t>The </a:t>
            </a:r>
            <a:r>
              <a:rPr lang="en-US" b="1" i="1" dirty="0">
                <a:solidFill>
                  <a:srgbClr val="FF0000"/>
                </a:solidFill>
                <a:effectLst>
                  <a:outerShdw blurRad="38100" dist="38100" dir="2700000" algn="tl">
                    <a:srgbClr val="000000">
                      <a:alpha val="43137"/>
                    </a:srgbClr>
                  </a:outerShdw>
                </a:effectLst>
              </a:rPr>
              <a:t>outputs</a:t>
            </a:r>
            <a:r>
              <a:rPr lang="en-US" dirty="0"/>
              <a:t> are the ultimate values of interest; they are determined by the inputs and the decision variables</a:t>
            </a:r>
          </a:p>
          <a:p>
            <a:r>
              <a:rPr lang="en-US" sz="2400" dirty="0"/>
              <a:t>Spreadsheet modeling is the process of </a:t>
            </a:r>
          </a:p>
          <a:p>
            <a:pPr lvl="1"/>
            <a:r>
              <a:rPr lang="en-US" i="1" dirty="0">
                <a:solidFill>
                  <a:srgbClr val="FF0000"/>
                </a:solidFill>
                <a:effectLst>
                  <a:outerShdw blurRad="38100" dist="38100" dir="2700000" algn="tl">
                    <a:srgbClr val="000000">
                      <a:alpha val="43137"/>
                    </a:srgbClr>
                  </a:outerShdw>
                </a:effectLst>
              </a:rPr>
              <a:t>E</a:t>
            </a:r>
            <a:r>
              <a:rPr lang="en-US" sz="2000" i="1" dirty="0">
                <a:solidFill>
                  <a:srgbClr val="FF0000"/>
                </a:solidFill>
                <a:effectLst>
                  <a:outerShdw blurRad="38100" dist="38100" dir="2700000" algn="tl">
                    <a:srgbClr val="000000">
                      <a:alpha val="43137"/>
                    </a:srgbClr>
                  </a:outerShdw>
                </a:effectLst>
              </a:rPr>
              <a:t>ntering the inputs </a:t>
            </a:r>
            <a:r>
              <a:rPr lang="en-US" sz="2000" dirty="0"/>
              <a:t>and decision variables into a spreadsheet </a:t>
            </a:r>
          </a:p>
          <a:p>
            <a:pPr lvl="1"/>
            <a:r>
              <a:rPr lang="en-US" i="1" dirty="0">
                <a:solidFill>
                  <a:srgbClr val="FF0000"/>
                </a:solidFill>
                <a:effectLst>
                  <a:outerShdw blurRad="38100" dist="38100" dir="2700000" algn="tl">
                    <a:srgbClr val="000000">
                      <a:alpha val="43137"/>
                    </a:srgbClr>
                  </a:outerShdw>
                </a:effectLst>
              </a:rPr>
              <a:t>R</a:t>
            </a:r>
            <a:r>
              <a:rPr lang="en-US" sz="2000" i="1" dirty="0">
                <a:solidFill>
                  <a:srgbClr val="FF0000"/>
                </a:solidFill>
                <a:effectLst>
                  <a:outerShdw blurRad="38100" dist="38100" dir="2700000" algn="tl">
                    <a:srgbClr val="000000">
                      <a:alpha val="43137"/>
                    </a:srgbClr>
                  </a:outerShdw>
                </a:effectLst>
              </a:rPr>
              <a:t>elating them appropriately</a:t>
            </a:r>
            <a:r>
              <a:rPr lang="en-US" sz="2000" dirty="0"/>
              <a:t>, by means of formulas</a:t>
            </a:r>
            <a:endParaRPr lang="en-US" dirty="0"/>
          </a:p>
          <a:p>
            <a:pPr lvl="1"/>
            <a:r>
              <a:rPr lang="en-US" i="1" dirty="0">
                <a:solidFill>
                  <a:srgbClr val="FF0000"/>
                </a:solidFill>
                <a:effectLst>
                  <a:outerShdw blurRad="38100" dist="38100" dir="2700000" algn="tl">
                    <a:srgbClr val="000000">
                      <a:alpha val="43137"/>
                    </a:srgbClr>
                  </a:outerShdw>
                </a:effectLst>
              </a:rPr>
              <a:t>O</a:t>
            </a:r>
            <a:r>
              <a:rPr lang="en-US" sz="2000" i="1" dirty="0">
                <a:solidFill>
                  <a:srgbClr val="FF0000"/>
                </a:solidFill>
                <a:effectLst>
                  <a:outerShdw blurRad="38100" dist="38100" dir="2700000" algn="tl">
                    <a:srgbClr val="000000">
                      <a:alpha val="43137"/>
                    </a:srgbClr>
                  </a:outerShdw>
                </a:effectLst>
              </a:rPr>
              <a:t>btaining the outputs</a:t>
            </a:r>
          </a:p>
        </p:txBody>
      </p:sp>
    </p:spTree>
    <p:extLst>
      <p:ext uri="{BB962C8B-B14F-4D97-AF65-F5344CB8AC3E}">
        <p14:creationId xmlns:p14="http://schemas.microsoft.com/office/powerpoint/2010/main" val="1823027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Projecting the Costs of Bookshelves at Woodworks</a:t>
            </a:r>
          </a:p>
        </p:txBody>
      </p:sp>
      <p:sp>
        <p:nvSpPr>
          <p:cNvPr id="3" name="Content Placeholder 2"/>
          <p:cNvSpPr>
            <a:spLocks noGrp="1"/>
          </p:cNvSpPr>
          <p:nvPr>
            <p:ph idx="1"/>
          </p:nvPr>
        </p:nvSpPr>
        <p:spPr>
          <a:xfrm>
            <a:off x="304800" y="1600200"/>
            <a:ext cx="8610600" cy="4953000"/>
          </a:xfrm>
        </p:spPr>
        <p:txBody>
          <a:bodyPr/>
          <a:lstStyle/>
          <a:p>
            <a:r>
              <a:rPr lang="en-US" sz="1400" dirty="0"/>
              <a:t>The Woodworks Company produces a variety of custom-designed wood furniture for its customers. One favorite item is a bookshelf, made from entire cherry and oak. The company knows that wood prices and labor costs are likely to increase in the future. The table below shows the number of board-feet and labor hours required for a bookshelf, the current costs per book-foot and labor hour, and the anticipated annual increases in these costs. </a:t>
            </a:r>
          </a:p>
          <a:p>
            <a:r>
              <a:rPr lang="en-US" sz="1400" dirty="0"/>
              <a:t>Build a spreadsheet model that enables the company to experiment with the growth rate in wood and labor costs so that a manager can see, both numerically and graphically, how the costs of the bookshelves vary in the next few years.</a:t>
            </a:r>
          </a:p>
          <a:p>
            <a:endParaRPr lang="en-US" sz="1400" dirty="0"/>
          </a:p>
          <a:p>
            <a:endParaRPr lang="en-US" sz="1400" dirty="0"/>
          </a:p>
          <a:p>
            <a:endParaRPr lang="en-US" sz="1400" dirty="0"/>
          </a:p>
          <a:p>
            <a:endParaRPr lang="en-US" sz="1400" dirty="0"/>
          </a:p>
          <a:p>
            <a:endParaRPr lang="en-US" sz="1400" dirty="0"/>
          </a:p>
          <a:p>
            <a:endParaRPr lang="en-US" sz="1400" dirty="0"/>
          </a:p>
          <a:p>
            <a:pPr marL="0" indent="0">
              <a:buNone/>
            </a:pPr>
            <a:endParaRPr lang="en-US" sz="1400" dirty="0"/>
          </a:p>
          <a:p>
            <a:pPr marL="0" indent="0">
              <a:buNone/>
            </a:pPr>
            <a:endParaRPr lang="en-US" sz="1400" dirty="0"/>
          </a:p>
          <a:p>
            <a:r>
              <a:rPr lang="en-US" sz="1400" dirty="0"/>
              <a:t>Objectives:</a:t>
            </a:r>
          </a:p>
          <a:p>
            <a:pPr lvl="1"/>
            <a:r>
              <a:rPr lang="en-US" sz="1400" dirty="0"/>
              <a:t>Build a model that allows Woodworks to see, numerically and graphically, how its costs of manufacturing bookshelves increase in the future</a:t>
            </a:r>
          </a:p>
          <a:p>
            <a:pPr lvl="1"/>
            <a:r>
              <a:rPr lang="en-US" sz="1400" dirty="0"/>
              <a:t>Allow the company to answer “what-if” questions with this model </a:t>
            </a:r>
          </a:p>
          <a:p>
            <a:pPr marL="0" indent="0">
              <a:buNone/>
            </a:pPr>
            <a:endParaRPr lang="en-US" sz="1200" dirty="0"/>
          </a:p>
          <a:p>
            <a:pPr marL="0" indent="0">
              <a:buNone/>
            </a:pP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3106400869"/>
              </p:ext>
            </p:extLst>
          </p:nvPr>
        </p:nvGraphicFramePr>
        <p:xfrm>
          <a:off x="2133600" y="3505200"/>
          <a:ext cx="5334000" cy="1718310"/>
        </p:xfrm>
        <a:graphic>
          <a:graphicData uri="http://schemas.openxmlformats.org/drawingml/2006/table">
            <a:tbl>
              <a:tblPr firstRow="1" bandRow="1">
                <a:tableStyleId>{5C22544A-7EE6-4342-B048-85BDC9FD1C3A}</a:tableStyleId>
              </a:tblPr>
              <a:tblGrid>
                <a:gridCol w="2586182">
                  <a:extLst>
                    <a:ext uri="{9D8B030D-6E8A-4147-A177-3AD203B41FA5}">
                      <a16:colId xmlns:a16="http://schemas.microsoft.com/office/drawing/2014/main" val="20000"/>
                    </a:ext>
                  </a:extLst>
                </a:gridCol>
                <a:gridCol w="1010227">
                  <a:extLst>
                    <a:ext uri="{9D8B030D-6E8A-4147-A177-3AD203B41FA5}">
                      <a16:colId xmlns:a16="http://schemas.microsoft.com/office/drawing/2014/main" val="20001"/>
                    </a:ext>
                  </a:extLst>
                </a:gridCol>
                <a:gridCol w="1010227">
                  <a:extLst>
                    <a:ext uri="{9D8B030D-6E8A-4147-A177-3AD203B41FA5}">
                      <a16:colId xmlns:a16="http://schemas.microsoft.com/office/drawing/2014/main" val="20002"/>
                    </a:ext>
                  </a:extLst>
                </a:gridCol>
                <a:gridCol w="727364">
                  <a:extLst>
                    <a:ext uri="{9D8B030D-6E8A-4147-A177-3AD203B41FA5}">
                      <a16:colId xmlns:a16="http://schemas.microsoft.com/office/drawing/2014/main" val="20003"/>
                    </a:ext>
                  </a:extLst>
                </a:gridCol>
              </a:tblGrid>
              <a:tr h="400050">
                <a:tc>
                  <a:txBody>
                    <a:bodyPr/>
                    <a:lstStyle/>
                    <a:p>
                      <a:pPr algn="ctr"/>
                      <a:r>
                        <a:rPr lang="en-US" sz="1400" dirty="0"/>
                        <a:t>Resource</a:t>
                      </a:r>
                    </a:p>
                  </a:txBody>
                  <a:tcPr/>
                </a:tc>
                <a:tc>
                  <a:txBody>
                    <a:bodyPr/>
                    <a:lstStyle/>
                    <a:p>
                      <a:pPr algn="ctr"/>
                      <a:r>
                        <a:rPr lang="en-US" sz="1400" dirty="0"/>
                        <a:t>Cherry, board-ft.</a:t>
                      </a:r>
                    </a:p>
                  </a:txBody>
                  <a:tcPr/>
                </a:tc>
                <a:tc>
                  <a:txBody>
                    <a:bodyPr/>
                    <a:lstStyle/>
                    <a:p>
                      <a:pPr algn="ctr"/>
                      <a:r>
                        <a:rPr lang="en-US" sz="1400" dirty="0"/>
                        <a:t>Oak, board-ft.</a:t>
                      </a:r>
                    </a:p>
                  </a:txBody>
                  <a:tcPr/>
                </a:tc>
                <a:tc>
                  <a:txBody>
                    <a:bodyPr/>
                    <a:lstStyle/>
                    <a:p>
                      <a:pPr algn="ctr"/>
                      <a:r>
                        <a:rPr lang="en-US" sz="1400" dirty="0"/>
                        <a:t>Labor, hrs. </a:t>
                      </a:r>
                    </a:p>
                  </a:txBody>
                  <a:tcPr/>
                </a:tc>
                <a:extLst>
                  <a:ext uri="{0D108BD9-81ED-4DB2-BD59-A6C34878D82A}">
                    <a16:rowId xmlns:a16="http://schemas.microsoft.com/office/drawing/2014/main" val="10000"/>
                  </a:ext>
                </a:extLst>
              </a:tr>
              <a:tr h="400050">
                <a:tc>
                  <a:txBody>
                    <a:bodyPr/>
                    <a:lstStyle/>
                    <a:p>
                      <a:r>
                        <a:rPr lang="en-US" sz="1400" dirty="0"/>
                        <a:t>Required per bookshelf</a:t>
                      </a:r>
                    </a:p>
                  </a:txBody>
                  <a:tcPr/>
                </a:tc>
                <a:tc>
                  <a:txBody>
                    <a:bodyPr/>
                    <a:lstStyle/>
                    <a:p>
                      <a:pPr algn="ctr"/>
                      <a:r>
                        <a:rPr lang="en-US" sz="1400" dirty="0"/>
                        <a:t>30</a:t>
                      </a:r>
                    </a:p>
                  </a:txBody>
                  <a:tcPr/>
                </a:tc>
                <a:tc>
                  <a:txBody>
                    <a:bodyPr/>
                    <a:lstStyle/>
                    <a:p>
                      <a:pPr algn="ctr"/>
                      <a:r>
                        <a:rPr lang="en-US" sz="1400" dirty="0"/>
                        <a:t>30</a:t>
                      </a:r>
                    </a:p>
                  </a:txBody>
                  <a:tcPr/>
                </a:tc>
                <a:tc>
                  <a:txBody>
                    <a:bodyPr/>
                    <a:lstStyle/>
                    <a:p>
                      <a:pPr algn="ctr"/>
                      <a:r>
                        <a:rPr lang="en-US" sz="1400" dirty="0"/>
                        <a:t>16</a:t>
                      </a:r>
                    </a:p>
                  </a:txBody>
                  <a:tcPr/>
                </a:tc>
                <a:extLst>
                  <a:ext uri="{0D108BD9-81ED-4DB2-BD59-A6C34878D82A}">
                    <a16:rowId xmlns:a16="http://schemas.microsoft.com/office/drawing/2014/main" val="10001"/>
                  </a:ext>
                </a:extLst>
              </a:tr>
              <a:tr h="400050">
                <a:tc>
                  <a:txBody>
                    <a:bodyPr/>
                    <a:lstStyle/>
                    <a:p>
                      <a:r>
                        <a:rPr lang="en-US" sz="1400" dirty="0"/>
                        <a:t>Current</a:t>
                      </a:r>
                      <a:r>
                        <a:rPr lang="en-US" sz="1400" baseline="0" dirty="0"/>
                        <a:t> unit cost</a:t>
                      </a:r>
                      <a:endParaRPr lang="en-US" sz="1400" dirty="0"/>
                    </a:p>
                  </a:txBody>
                  <a:tcPr/>
                </a:tc>
                <a:tc>
                  <a:txBody>
                    <a:bodyPr/>
                    <a:lstStyle/>
                    <a:p>
                      <a:pPr algn="ctr"/>
                      <a:r>
                        <a:rPr lang="en-US" sz="1400" dirty="0"/>
                        <a:t>$5.50</a:t>
                      </a:r>
                    </a:p>
                  </a:txBody>
                  <a:tcPr/>
                </a:tc>
                <a:tc>
                  <a:txBody>
                    <a:bodyPr/>
                    <a:lstStyle/>
                    <a:p>
                      <a:pPr algn="ctr"/>
                      <a:r>
                        <a:rPr lang="en-US" sz="1400" dirty="0"/>
                        <a:t>$4.30</a:t>
                      </a:r>
                    </a:p>
                  </a:txBody>
                  <a:tcPr/>
                </a:tc>
                <a:tc>
                  <a:txBody>
                    <a:bodyPr/>
                    <a:lstStyle/>
                    <a:p>
                      <a:pPr algn="ctr"/>
                      <a:r>
                        <a:rPr lang="en-US" sz="1400" dirty="0"/>
                        <a:t>$18.50</a:t>
                      </a:r>
                    </a:p>
                  </a:txBody>
                  <a:tcPr/>
                </a:tc>
                <a:extLst>
                  <a:ext uri="{0D108BD9-81ED-4DB2-BD59-A6C34878D82A}">
                    <a16:rowId xmlns:a16="http://schemas.microsoft.com/office/drawing/2014/main" val="10002"/>
                  </a:ext>
                </a:extLst>
              </a:tr>
              <a:tr h="400050">
                <a:tc>
                  <a:txBody>
                    <a:bodyPr/>
                    <a:lstStyle/>
                    <a:p>
                      <a:r>
                        <a:rPr lang="en-US" sz="1400" dirty="0"/>
                        <a:t>Anticipated annual cost increase</a:t>
                      </a:r>
                    </a:p>
                  </a:txBody>
                  <a:tcPr/>
                </a:tc>
                <a:tc>
                  <a:txBody>
                    <a:bodyPr/>
                    <a:lstStyle/>
                    <a:p>
                      <a:pPr algn="ctr"/>
                      <a:r>
                        <a:rPr lang="en-US" sz="1400" dirty="0"/>
                        <a:t>2.4%</a:t>
                      </a:r>
                    </a:p>
                  </a:txBody>
                  <a:tcPr/>
                </a:tc>
                <a:tc>
                  <a:txBody>
                    <a:bodyPr/>
                    <a:lstStyle/>
                    <a:p>
                      <a:pPr algn="ctr"/>
                      <a:r>
                        <a:rPr lang="en-US" sz="1400" dirty="0"/>
                        <a:t>1.7%</a:t>
                      </a:r>
                    </a:p>
                  </a:txBody>
                  <a:tcPr/>
                </a:tc>
                <a:tc>
                  <a:txBody>
                    <a:bodyPr/>
                    <a:lstStyle/>
                    <a:p>
                      <a:pPr algn="ctr"/>
                      <a:r>
                        <a:rPr lang="en-US" sz="1400" dirty="0"/>
                        <a:t>1.5%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27959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Best Practices of Spreadsheet Modeling</a:t>
            </a:r>
          </a:p>
        </p:txBody>
      </p:sp>
      <p:sp>
        <p:nvSpPr>
          <p:cNvPr id="3" name="Content Placeholder 2"/>
          <p:cNvSpPr>
            <a:spLocks noGrp="1"/>
          </p:cNvSpPr>
          <p:nvPr>
            <p:ph idx="1"/>
          </p:nvPr>
        </p:nvSpPr>
        <p:spPr/>
        <p:txBody>
          <a:bodyPr/>
          <a:lstStyle/>
          <a:p>
            <a:r>
              <a:rPr lang="en-US" dirty="0"/>
              <a:t>After the outputs are obtained, you can proceed in several directions</a:t>
            </a:r>
          </a:p>
          <a:p>
            <a:pPr lvl="1"/>
            <a:r>
              <a:rPr lang="en-US" sz="2400" dirty="0"/>
              <a:t>You might want to perform a </a:t>
            </a:r>
            <a:r>
              <a:rPr lang="en-US" sz="2400" i="1" dirty="0">
                <a:solidFill>
                  <a:srgbClr val="FF0000"/>
                </a:solidFill>
                <a:effectLst>
                  <a:outerShdw blurRad="38100" dist="38100" dir="2700000" algn="tl">
                    <a:srgbClr val="000000">
                      <a:alpha val="43137"/>
                    </a:srgbClr>
                  </a:outerShdw>
                </a:effectLst>
              </a:rPr>
              <a:t>sensitivity analysis </a:t>
            </a:r>
            <a:r>
              <a:rPr lang="en-US" sz="2400" dirty="0"/>
              <a:t>to see how one or more outputs change as selected inputs or decision variables change</a:t>
            </a:r>
          </a:p>
          <a:p>
            <a:pPr lvl="1"/>
            <a:r>
              <a:rPr lang="en-US" sz="2400" dirty="0"/>
              <a:t>You might want to </a:t>
            </a:r>
            <a:r>
              <a:rPr lang="en-US" sz="2400" i="1" dirty="0">
                <a:solidFill>
                  <a:srgbClr val="FF0000"/>
                </a:solidFill>
                <a:effectLst>
                  <a:outerShdw blurRad="38100" dist="38100" dir="2700000" algn="tl">
                    <a:srgbClr val="000000">
                      <a:alpha val="43137"/>
                    </a:srgbClr>
                  </a:outerShdw>
                </a:effectLst>
              </a:rPr>
              <a:t>find the values of the decision </a:t>
            </a:r>
            <a:r>
              <a:rPr lang="en-US" sz="2400" dirty="0"/>
              <a:t>variable(s) that </a:t>
            </a:r>
            <a:r>
              <a:rPr lang="en-US" sz="2400" i="1" dirty="0">
                <a:solidFill>
                  <a:srgbClr val="FF0000"/>
                </a:solidFill>
                <a:effectLst>
                  <a:outerShdw blurRad="38100" dist="38100" dir="2700000" algn="tl">
                    <a:srgbClr val="000000">
                      <a:alpha val="43137"/>
                    </a:srgbClr>
                  </a:outerShdw>
                </a:effectLst>
              </a:rPr>
              <a:t>minimize or maximize a particular output</a:t>
            </a:r>
            <a:r>
              <a:rPr lang="en-US" sz="2400" dirty="0"/>
              <a:t>, possibly subject to certain constraints</a:t>
            </a:r>
          </a:p>
          <a:p>
            <a:pPr lvl="1"/>
            <a:r>
              <a:rPr lang="en-US" sz="2400" dirty="0"/>
              <a:t>You might also want to </a:t>
            </a:r>
            <a:r>
              <a:rPr lang="en-US" sz="2400" i="1" dirty="0">
                <a:solidFill>
                  <a:srgbClr val="FF0000"/>
                </a:solidFill>
                <a:effectLst>
                  <a:outerShdw blurRad="38100" dist="38100" dir="2700000" algn="tl">
                    <a:srgbClr val="000000">
                      <a:alpha val="43137"/>
                    </a:srgbClr>
                  </a:outerShdw>
                </a:effectLst>
              </a:rPr>
              <a:t>create charts </a:t>
            </a:r>
            <a:r>
              <a:rPr lang="en-US" sz="2400" dirty="0"/>
              <a:t>that show graphically how certain parameters of the model are related</a:t>
            </a:r>
          </a:p>
          <a:p>
            <a:pPr marL="457200" lvl="1" indent="0">
              <a:buNone/>
            </a:pPr>
            <a:endParaRPr lang="en-US" sz="2300" dirty="0"/>
          </a:p>
        </p:txBody>
      </p:sp>
    </p:spTree>
    <p:extLst>
      <p:ext uri="{BB962C8B-B14F-4D97-AF65-F5344CB8AC3E}">
        <p14:creationId xmlns:p14="http://schemas.microsoft.com/office/powerpoint/2010/main" val="850747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Best Practices of Spreadsheet Modeling</a:t>
            </a:r>
          </a:p>
        </p:txBody>
      </p:sp>
      <p:sp>
        <p:nvSpPr>
          <p:cNvPr id="3" name="Content Placeholder 2"/>
          <p:cNvSpPr>
            <a:spLocks noGrp="1"/>
          </p:cNvSpPr>
          <p:nvPr>
            <p:ph idx="1"/>
          </p:nvPr>
        </p:nvSpPr>
        <p:spPr/>
        <p:txBody>
          <a:bodyPr/>
          <a:lstStyle/>
          <a:p>
            <a:r>
              <a:rPr lang="en-US" dirty="0"/>
              <a:t>You should construct your models with readability in mind, especially if the models are shared with others</a:t>
            </a:r>
          </a:p>
          <a:p>
            <a:r>
              <a:rPr lang="en-US" dirty="0"/>
              <a:t>Features that improve </a:t>
            </a:r>
            <a:r>
              <a:rPr lang="en-US" i="1" dirty="0">
                <a:solidFill>
                  <a:srgbClr val="FF0000"/>
                </a:solidFill>
                <a:effectLst>
                  <a:outerShdw blurRad="38100" dist="38100" dir="2700000" algn="tl">
                    <a:srgbClr val="000000">
                      <a:alpha val="43137"/>
                    </a:srgbClr>
                  </a:outerShdw>
                </a:effectLst>
              </a:rPr>
              <a:t>readability</a:t>
            </a:r>
            <a:r>
              <a:rPr lang="en-US" dirty="0"/>
              <a:t> include:</a:t>
            </a:r>
          </a:p>
          <a:p>
            <a:pPr lvl="1"/>
            <a:r>
              <a:rPr lang="en-US" sz="2400" dirty="0"/>
              <a:t>A </a:t>
            </a:r>
            <a:r>
              <a:rPr lang="en-US" sz="2400" i="1" dirty="0">
                <a:solidFill>
                  <a:srgbClr val="FF0000"/>
                </a:solidFill>
                <a:effectLst>
                  <a:outerShdw blurRad="38100" dist="38100" dir="2700000" algn="tl">
                    <a:srgbClr val="000000">
                      <a:alpha val="43137"/>
                    </a:srgbClr>
                  </a:outerShdw>
                </a:effectLst>
              </a:rPr>
              <a:t>clear, logical layout</a:t>
            </a:r>
            <a:r>
              <a:rPr lang="en-US" sz="2400" dirty="0"/>
              <a:t> to the overall model</a:t>
            </a:r>
          </a:p>
          <a:p>
            <a:pPr lvl="1"/>
            <a:r>
              <a:rPr lang="en-US" sz="2400" i="1" dirty="0">
                <a:solidFill>
                  <a:srgbClr val="FF0000"/>
                </a:solidFill>
                <a:effectLst>
                  <a:outerShdw blurRad="38100" dist="38100" dir="2700000" algn="tl">
                    <a:srgbClr val="000000">
                      <a:alpha val="43137"/>
                    </a:srgbClr>
                  </a:outerShdw>
                </a:effectLst>
              </a:rPr>
              <a:t>Separation of different parts of a model</a:t>
            </a:r>
            <a:r>
              <a:rPr lang="en-US" sz="2400" dirty="0"/>
              <a:t>, possibly across multiple worksheets</a:t>
            </a:r>
          </a:p>
          <a:p>
            <a:pPr lvl="1"/>
            <a:r>
              <a:rPr lang="en-US" sz="2400" dirty="0"/>
              <a:t>Clear </a:t>
            </a:r>
            <a:r>
              <a:rPr lang="en-US" sz="2400" i="1" dirty="0">
                <a:solidFill>
                  <a:srgbClr val="FF0000"/>
                </a:solidFill>
                <a:effectLst>
                  <a:outerShdw blurRad="38100" dist="38100" dir="2700000" algn="tl">
                    <a:srgbClr val="000000">
                      <a:alpha val="43137"/>
                    </a:srgbClr>
                  </a:outerShdw>
                </a:effectLst>
              </a:rPr>
              <a:t>headings for different sections of the model and for all inputs</a:t>
            </a:r>
            <a:r>
              <a:rPr lang="en-US" sz="2400" dirty="0"/>
              <a:t>, decision variables, and outputs</a:t>
            </a:r>
          </a:p>
          <a:p>
            <a:pPr lvl="1"/>
            <a:r>
              <a:rPr lang="en-US" sz="2400" i="1" dirty="0">
                <a:solidFill>
                  <a:srgbClr val="FF0000"/>
                </a:solidFill>
                <a:effectLst>
                  <a:outerShdw blurRad="38100" dist="38100" dir="2700000" algn="tl">
                    <a:srgbClr val="000000">
                      <a:alpha val="43137"/>
                    </a:srgbClr>
                  </a:outerShdw>
                </a:effectLst>
              </a:rPr>
              <a:t>Use of range names </a:t>
            </a:r>
            <a:r>
              <a:rPr lang="en-US" sz="2400" b="0" dirty="0">
                <a:solidFill>
                  <a:srgbClr val="FF0000"/>
                </a:solidFill>
              </a:rPr>
              <a:t> </a:t>
            </a:r>
            <a:r>
              <a:rPr lang="en-US" sz="2400" dirty="0"/>
              <a:t>(optional in some models)</a:t>
            </a:r>
            <a:endParaRPr lang="en-US" sz="2400" i="1" dirty="0">
              <a:effectLst>
                <a:outerShdw blurRad="38100" dist="38100" dir="2700000" algn="tl">
                  <a:srgbClr val="000000">
                    <a:alpha val="43137"/>
                  </a:srgbClr>
                </a:outerShdw>
              </a:effectLst>
            </a:endParaRPr>
          </a:p>
          <a:p>
            <a:pPr marL="457200" lvl="1" indent="0">
              <a:buNone/>
            </a:pPr>
            <a:endParaRPr lang="en-US" dirty="0"/>
          </a:p>
        </p:txBody>
      </p:sp>
    </p:spTree>
    <p:extLst>
      <p:ext uri="{BB962C8B-B14F-4D97-AF65-F5344CB8AC3E}">
        <p14:creationId xmlns:p14="http://schemas.microsoft.com/office/powerpoint/2010/main" val="3261097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Best Practices of Spreadsheet Modeling</a:t>
            </a:r>
          </a:p>
        </p:txBody>
      </p:sp>
      <p:sp>
        <p:nvSpPr>
          <p:cNvPr id="3" name="Content Placeholder 2"/>
          <p:cNvSpPr>
            <a:spLocks noGrp="1"/>
          </p:cNvSpPr>
          <p:nvPr>
            <p:ph idx="1"/>
          </p:nvPr>
        </p:nvSpPr>
        <p:spPr/>
        <p:txBody>
          <a:bodyPr/>
          <a:lstStyle/>
          <a:p>
            <a:r>
              <a:rPr lang="en-US" sz="2400" dirty="0"/>
              <a:t>Readability features continued:</a:t>
            </a:r>
          </a:p>
          <a:p>
            <a:pPr lvl="1"/>
            <a:r>
              <a:rPr lang="en-US" dirty="0"/>
              <a:t>Use of </a:t>
            </a:r>
            <a:r>
              <a:rPr lang="en-US" i="1" dirty="0">
                <a:solidFill>
                  <a:srgbClr val="FF0000"/>
                </a:solidFill>
                <a:effectLst>
                  <a:outerShdw blurRad="38100" dist="38100" dir="2700000" algn="tl">
                    <a:srgbClr val="000000">
                      <a:alpha val="43137"/>
                    </a:srgbClr>
                  </a:outerShdw>
                </a:effectLst>
              </a:rPr>
              <a:t>boldface, italics, larger font size, coloring, indentation</a:t>
            </a:r>
            <a:r>
              <a:rPr lang="en-US" dirty="0"/>
              <a:t>, and other formatting features</a:t>
            </a:r>
          </a:p>
          <a:p>
            <a:pPr lvl="1"/>
            <a:r>
              <a:rPr lang="en-US" dirty="0"/>
              <a:t>Use of </a:t>
            </a:r>
            <a:r>
              <a:rPr lang="en-US" i="1" dirty="0">
                <a:solidFill>
                  <a:srgbClr val="FF0000"/>
                </a:solidFill>
                <a:effectLst>
                  <a:outerShdw blurRad="38100" dist="38100" dir="2700000" algn="tl">
                    <a:srgbClr val="000000">
                      <a:alpha val="43137"/>
                    </a:srgbClr>
                  </a:outerShdw>
                </a:effectLst>
              </a:rPr>
              <a:t>cell comments</a:t>
            </a:r>
          </a:p>
          <a:p>
            <a:pPr lvl="1"/>
            <a:r>
              <a:rPr lang="en-US" dirty="0"/>
              <a:t>Use of </a:t>
            </a:r>
            <a:r>
              <a:rPr lang="en-US" i="1" dirty="0">
                <a:solidFill>
                  <a:srgbClr val="FF0000"/>
                </a:solidFill>
                <a:effectLst>
                  <a:outerShdw blurRad="38100" dist="38100" dir="2700000" algn="tl">
                    <a:srgbClr val="000000">
                      <a:alpha val="43137"/>
                    </a:srgbClr>
                  </a:outerShdw>
                </a:effectLst>
              </a:rPr>
              <a:t>text boxes </a:t>
            </a:r>
            <a:r>
              <a:rPr lang="en-US" dirty="0"/>
              <a:t>for assumptions and explanations</a:t>
            </a:r>
          </a:p>
          <a:p>
            <a:r>
              <a:rPr lang="en-US" sz="2400" dirty="0"/>
              <a:t>The formulas and logic in any spreadsheet model must be correct</a:t>
            </a:r>
          </a:p>
          <a:p>
            <a:r>
              <a:rPr lang="en-US" sz="2400" dirty="0"/>
              <a:t>Much of the power of spreadsheets derives from their flexibility</a:t>
            </a:r>
          </a:p>
          <a:p>
            <a:r>
              <a:rPr lang="en-US" sz="2400" dirty="0"/>
              <a:t>Plan ahead before diving in, and if your plan doesn’t look good after you start filling in the spreadsheet, revise your plan</a:t>
            </a:r>
          </a:p>
          <a:p>
            <a:pPr lvl="1"/>
            <a:endParaRPr lang="en-US" dirty="0"/>
          </a:p>
        </p:txBody>
      </p:sp>
    </p:spTree>
    <p:extLst>
      <p:ext uri="{BB962C8B-B14F-4D97-AF65-F5344CB8AC3E}">
        <p14:creationId xmlns:p14="http://schemas.microsoft.com/office/powerpoint/2010/main" val="157516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10244"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5" name="Rectangle 5"/>
          <p:cNvSpPr>
            <a:spLocks noChangeArrowheads="1"/>
          </p:cNvSpPr>
          <p:nvPr/>
        </p:nvSpPr>
        <p:spPr bwMode="auto">
          <a:xfrm>
            <a:off x="7237413" y="6399213"/>
            <a:ext cx="1905000" cy="457200"/>
          </a:xfrm>
          <a:prstGeom prst="rect">
            <a:avLst/>
          </a:prstGeom>
          <a:noFill/>
          <a:ln w="9525">
            <a:noFill/>
            <a:miter lim="800000"/>
            <a:headEnd/>
            <a:tailEnd/>
          </a:ln>
        </p:spPr>
        <p:txBody>
          <a:bodyPr wrap="none" lIns="90488" tIns="44450" rIns="90488" bIns="44450" anchor="ctr"/>
          <a:lstStyle/>
          <a:p>
            <a:pPr algn="r" eaLnBrk="0" hangingPunct="0"/>
            <a:endParaRPr lang="en-US" sz="1000" dirty="0"/>
          </a:p>
        </p:txBody>
      </p:sp>
      <p:sp>
        <p:nvSpPr>
          <p:cNvPr id="10246"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10247" name="Rectangle 7"/>
          <p:cNvSpPr>
            <a:spLocks noGrp="1" noChangeArrowheads="1"/>
          </p:cNvSpPr>
          <p:nvPr>
            <p:ph type="title"/>
          </p:nvPr>
        </p:nvSpPr>
        <p:spPr>
          <a:xfrm>
            <a:off x="179388" y="227013"/>
            <a:ext cx="8785225" cy="1131887"/>
          </a:xfrm>
          <a:noFill/>
        </p:spPr>
        <p:txBody>
          <a:bodyPr/>
          <a:lstStyle/>
          <a:p>
            <a:r>
              <a:rPr lang="en-US" i="1" dirty="0">
                <a:solidFill>
                  <a:schemeClr val="accent1"/>
                </a:solidFill>
              </a:rPr>
              <a:t>Learning Objectives</a:t>
            </a:r>
          </a:p>
        </p:txBody>
      </p:sp>
      <p:sp>
        <p:nvSpPr>
          <p:cNvPr id="10248" name="Rectangle 8"/>
          <p:cNvSpPr>
            <a:spLocks noGrp="1" noChangeArrowheads="1"/>
          </p:cNvSpPr>
          <p:nvPr>
            <p:ph type="body" idx="1"/>
          </p:nvPr>
        </p:nvSpPr>
        <p:spPr>
          <a:xfrm>
            <a:off x="228600" y="1447800"/>
            <a:ext cx="8610600" cy="4953000"/>
          </a:xfrm>
          <a:noFill/>
        </p:spPr>
        <p:txBody>
          <a:bodyPr/>
          <a:lstStyle/>
          <a:p>
            <a:pPr marL="365760" indent="-365760">
              <a:spcBef>
                <a:spcPts val="0"/>
              </a:spcBef>
              <a:spcAft>
                <a:spcPts val="600"/>
              </a:spcAft>
            </a:pPr>
            <a:r>
              <a:rPr lang="en-US" dirty="0">
                <a:cs typeface="Times New Roman" pitchFamily="18" charset="0"/>
              </a:rPr>
              <a:t>Explain descriptive and prescriptive (optimization) analytical approaches</a:t>
            </a:r>
          </a:p>
          <a:p>
            <a:pPr marL="365760" indent="-365760">
              <a:spcBef>
                <a:spcPts val="0"/>
              </a:spcBef>
              <a:spcAft>
                <a:spcPts val="600"/>
              </a:spcAft>
            </a:pPr>
            <a:r>
              <a:rPr lang="en-US" dirty="0">
                <a:cs typeface="Times New Roman" pitchFamily="18" charset="0"/>
              </a:rPr>
              <a:t>Define </a:t>
            </a:r>
            <a:r>
              <a:rPr lang="en-US" i="1" dirty="0">
                <a:cs typeface="Times New Roman" pitchFamily="18" charset="0"/>
              </a:rPr>
              <a:t>optimization </a:t>
            </a:r>
            <a:r>
              <a:rPr lang="en-US" dirty="0">
                <a:cs typeface="Times New Roman" pitchFamily="18" charset="0"/>
              </a:rPr>
              <a:t>models and modeling</a:t>
            </a:r>
          </a:p>
          <a:p>
            <a:pPr marL="365760" indent="-365760">
              <a:spcBef>
                <a:spcPts val="0"/>
              </a:spcBef>
              <a:spcAft>
                <a:spcPts val="600"/>
              </a:spcAft>
            </a:pPr>
            <a:r>
              <a:rPr lang="en-US" dirty="0">
                <a:cs typeface="Times New Roman" pitchFamily="18" charset="0"/>
              </a:rPr>
              <a:t>Explain the seven-step modeling process</a:t>
            </a:r>
          </a:p>
          <a:p>
            <a:pPr marL="365760" indent="-365760">
              <a:spcBef>
                <a:spcPts val="0"/>
              </a:spcBef>
              <a:spcAft>
                <a:spcPts val="600"/>
              </a:spcAft>
            </a:pPr>
            <a:r>
              <a:rPr lang="en-US" dirty="0">
                <a:cs typeface="Times New Roman" pitchFamily="18" charset="0"/>
              </a:rPr>
              <a:t>Develop and solve business applications using spreadsheet modeling with Excel</a:t>
            </a:r>
          </a:p>
          <a:p>
            <a:pPr>
              <a:lnSpc>
                <a:spcPct val="50000"/>
              </a:lnSpc>
              <a:spcAft>
                <a:spcPct val="20000"/>
              </a:spcAft>
              <a:buFont typeface="Wingdings" pitchFamily="2" charset="2"/>
              <a:buNone/>
            </a:pPr>
            <a:r>
              <a:rPr lang="en-US" sz="1800" dirty="0">
                <a:cs typeface="Times New Roman" pitchFamily="18" charset="0"/>
              </a:rPr>
              <a:t> </a:t>
            </a:r>
          </a:p>
        </p:txBody>
      </p:sp>
      <p:pic>
        <p:nvPicPr>
          <p:cNvPr id="10249" name="Picture 2057" descr="AG00059_"/>
          <p:cNvPicPr>
            <a:picLocks noChangeAspect="1" noChangeArrowheads="1" noCrop="1"/>
          </p:cNvPicPr>
          <p:nvPr/>
        </p:nvPicPr>
        <p:blipFill>
          <a:blip r:embed="rId3" cstate="print"/>
          <a:srcRect/>
          <a:stretch>
            <a:fillRect/>
          </a:stretch>
        </p:blipFill>
        <p:spPr bwMode="auto">
          <a:xfrm>
            <a:off x="7699027" y="5334000"/>
            <a:ext cx="1443385" cy="1264076"/>
          </a:xfrm>
          <a:prstGeom prst="rect">
            <a:avLst/>
          </a:prstGeom>
          <a:noFill/>
          <a:ln w="9525">
            <a:noFill/>
            <a:miter lim="800000"/>
            <a:headEnd/>
            <a:tailEnd/>
          </a:ln>
        </p:spPr>
      </p:pic>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dirty="0"/>
              <a:t>Decision Models – Outsourcing Example</a:t>
            </a:r>
          </a:p>
        </p:txBody>
      </p:sp>
      <p:sp>
        <p:nvSpPr>
          <p:cNvPr id="16386" name="Content Placeholder 2"/>
          <p:cNvSpPr>
            <a:spLocks noGrp="1"/>
          </p:cNvSpPr>
          <p:nvPr>
            <p:ph idx="1"/>
          </p:nvPr>
        </p:nvSpPr>
        <p:spPr>
          <a:xfrm>
            <a:off x="152400" y="1447800"/>
            <a:ext cx="8686800" cy="5257800"/>
          </a:xfrm>
        </p:spPr>
        <p:txBody>
          <a:bodyPr/>
          <a:lstStyle/>
          <a:p>
            <a:pPr eaLnBrk="1" hangingPunct="1"/>
            <a:r>
              <a:rPr lang="en-US" altLang="en-US" dirty="0"/>
              <a:t>Suppose that a manufacturer can produce a part for $125/unit with a fixed cost of $50,000. The alternative is to outsource production to a supplier at a unit cost of $175</a:t>
            </a:r>
          </a:p>
          <a:p>
            <a:pPr eaLnBrk="1" hangingPunct="1"/>
            <a:r>
              <a:rPr lang="en-US" altLang="en-US" dirty="0"/>
              <a:t>The decision depends on the anticipated volume of demand</a:t>
            </a:r>
          </a:p>
          <a:p>
            <a:pPr lvl="1" eaLnBrk="1" hangingPunct="1"/>
            <a:r>
              <a:rPr lang="en-US" altLang="en-US" sz="2400" dirty="0"/>
              <a:t>For higher volume it is better to manufacture in-house</a:t>
            </a:r>
          </a:p>
          <a:p>
            <a:pPr lvl="1" eaLnBrk="1" hangingPunct="1"/>
            <a:r>
              <a:rPr lang="en-US" altLang="en-US" sz="2400" dirty="0"/>
              <a:t>For smaller  volume, it will be more economical to outsource</a:t>
            </a:r>
          </a:p>
          <a:p>
            <a:pPr marL="0" indent="0" eaLnBrk="1" hangingPunct="1">
              <a:buNone/>
            </a:pPr>
            <a:endParaRPr lang="en-US" altLang="en-US" sz="1600" dirty="0"/>
          </a:p>
          <a:p>
            <a:pPr marL="457200" lvl="1" indent="0" eaLnBrk="1" hangingPunct="1">
              <a:buNone/>
            </a:pPr>
            <a:r>
              <a:rPr lang="en-US" altLang="en-US" sz="1200" dirty="0"/>
              <a:t> </a:t>
            </a:r>
          </a:p>
          <a:p>
            <a:pPr eaLnBrk="1" hangingPunct="1"/>
            <a:endParaRPr lang="en-US" altLang="en-US" sz="2400" dirty="0"/>
          </a:p>
        </p:txBody>
      </p:sp>
    </p:spTree>
    <p:extLst>
      <p:ext uri="{BB962C8B-B14F-4D97-AF65-F5344CB8AC3E}">
        <p14:creationId xmlns:p14="http://schemas.microsoft.com/office/powerpoint/2010/main" val="3843973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Outsourcing Example: Model Development</a:t>
            </a:r>
          </a:p>
        </p:txBody>
      </p:sp>
      <p:sp>
        <p:nvSpPr>
          <p:cNvPr id="3" name="Content Placeholder 2"/>
          <p:cNvSpPr>
            <a:spLocks noGrp="1"/>
          </p:cNvSpPr>
          <p:nvPr>
            <p:ph idx="1"/>
          </p:nvPr>
        </p:nvSpPr>
        <p:spPr>
          <a:xfrm>
            <a:off x="304800" y="1524000"/>
            <a:ext cx="8610600" cy="4800600"/>
          </a:xfrm>
        </p:spPr>
        <p:txBody>
          <a:bodyPr/>
          <a:lstStyle/>
          <a:p>
            <a:pPr eaLnBrk="1" hangingPunct="1">
              <a:defRPr/>
            </a:pPr>
            <a:r>
              <a:rPr lang="en-US" dirty="0"/>
              <a:t>Model components</a:t>
            </a:r>
          </a:p>
          <a:p>
            <a:pPr lvl="1" eaLnBrk="1" hangingPunct="1">
              <a:defRPr/>
            </a:pPr>
            <a:r>
              <a:rPr lang="en-US" i="1" dirty="0"/>
              <a:t>F</a:t>
            </a:r>
            <a:r>
              <a:rPr lang="en-US" dirty="0"/>
              <a:t> = fixed cost of in-house manufacturing</a:t>
            </a:r>
          </a:p>
          <a:p>
            <a:pPr lvl="1" eaLnBrk="1" hangingPunct="1">
              <a:defRPr/>
            </a:pPr>
            <a:r>
              <a:rPr lang="en-US" i="1" dirty="0"/>
              <a:t>v</a:t>
            </a:r>
            <a:r>
              <a:rPr lang="en-US" dirty="0"/>
              <a:t> = unit variable cost of in-house manufacturing</a:t>
            </a:r>
          </a:p>
          <a:p>
            <a:pPr lvl="1" eaLnBrk="1" hangingPunct="1">
              <a:defRPr/>
            </a:pPr>
            <a:r>
              <a:rPr lang="en-US" i="1" dirty="0"/>
              <a:t>c</a:t>
            </a:r>
            <a:r>
              <a:rPr lang="en-US" dirty="0"/>
              <a:t> = unit cost of outsourcing</a:t>
            </a:r>
          </a:p>
          <a:p>
            <a:pPr lvl="1" eaLnBrk="1" hangingPunct="1">
              <a:defRPr/>
            </a:pPr>
            <a:r>
              <a:rPr lang="en-US" i="1" dirty="0"/>
              <a:t>D</a:t>
            </a:r>
            <a:r>
              <a:rPr lang="en-US" dirty="0"/>
              <a:t> = demand volume</a:t>
            </a:r>
          </a:p>
          <a:p>
            <a:pPr eaLnBrk="1" hangingPunct="1">
              <a:defRPr/>
            </a:pPr>
            <a:r>
              <a:rPr lang="en-US" dirty="0"/>
              <a:t>Total manufacturing cost:</a:t>
            </a:r>
            <a:r>
              <a:rPr lang="en-US" i="1" dirty="0"/>
              <a:t> </a:t>
            </a:r>
          </a:p>
          <a:p>
            <a:pPr lvl="1" eaLnBrk="1" hangingPunct="1">
              <a:defRPr/>
            </a:pPr>
            <a:r>
              <a:rPr lang="en-US" i="1" dirty="0"/>
              <a:t>TMC = F + v*D</a:t>
            </a:r>
          </a:p>
          <a:p>
            <a:pPr eaLnBrk="1" hangingPunct="1">
              <a:defRPr/>
            </a:pPr>
            <a:r>
              <a:rPr lang="en-US" dirty="0"/>
              <a:t>Total outsourcing cost: </a:t>
            </a:r>
          </a:p>
          <a:p>
            <a:pPr lvl="1" eaLnBrk="1" hangingPunct="1">
              <a:defRPr/>
            </a:pPr>
            <a:r>
              <a:rPr lang="en-US" i="1" dirty="0"/>
              <a:t>TOC = c*D</a:t>
            </a:r>
          </a:p>
          <a:p>
            <a:pPr eaLnBrk="1" hangingPunct="1">
              <a:defRPr/>
            </a:pPr>
            <a:r>
              <a:rPr lang="en-US" i="1" dirty="0"/>
              <a:t> Break-even demand point</a:t>
            </a:r>
          </a:p>
          <a:p>
            <a:pPr lvl="1" eaLnBrk="1" hangingPunct="1">
              <a:defRPr/>
            </a:pPr>
            <a:r>
              <a:rPr lang="en-US" i="1" dirty="0"/>
              <a:t>D = F/(c-v)</a:t>
            </a:r>
          </a:p>
          <a:p>
            <a:pPr eaLnBrk="1" hangingPunct="1">
              <a:defRPr/>
            </a:pPr>
            <a:endParaRPr lang="en-US" i="1" dirty="0"/>
          </a:p>
          <a:p>
            <a:pPr eaLnBrk="1" hangingPunct="1">
              <a:defRPr/>
            </a:pPr>
            <a:endParaRPr lang="en-US" sz="2000" i="1" dirty="0"/>
          </a:p>
          <a:p>
            <a:pPr marL="0" indent="0">
              <a:buNone/>
            </a:pPr>
            <a:endParaRPr lang="en-US" dirty="0"/>
          </a:p>
        </p:txBody>
      </p:sp>
    </p:spTree>
    <p:extLst>
      <p:ext uri="{BB962C8B-B14F-4D97-AF65-F5344CB8AC3E}">
        <p14:creationId xmlns:p14="http://schemas.microsoft.com/office/powerpoint/2010/main" val="2020833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tLang="en-US" dirty="0"/>
              <a:t>Outsourcing Model: Excel Demonstration </a:t>
            </a:r>
          </a:p>
        </p:txBody>
      </p:sp>
      <p:sp>
        <p:nvSpPr>
          <p:cNvPr id="3" name="Content Placeholder 2"/>
          <p:cNvSpPr>
            <a:spLocks noGrp="1"/>
          </p:cNvSpPr>
          <p:nvPr>
            <p:ph idx="1"/>
          </p:nvPr>
        </p:nvSpPr>
        <p:spPr>
          <a:xfrm>
            <a:off x="304800" y="1600200"/>
            <a:ext cx="8610600" cy="5181600"/>
          </a:xfrm>
        </p:spPr>
        <p:txBody>
          <a:bodyPr/>
          <a:lstStyle/>
          <a:p>
            <a:pPr marL="0" indent="0" eaLnBrk="1" hangingPunct="1">
              <a:buNone/>
              <a:defRPr/>
            </a:pPr>
            <a:endParaRPr lang="en-US" sz="2400" dirty="0">
              <a:ea typeface="+mn-ea"/>
            </a:endParaRPr>
          </a:p>
          <a:p>
            <a:pPr marL="0" indent="0" eaLnBrk="1" hangingPunct="1">
              <a:buNone/>
              <a:defRPr/>
            </a:pPr>
            <a:endParaRPr lang="en-US" sz="2400" dirty="0">
              <a:ea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51620"/>
            <a:ext cx="3962400" cy="444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76400"/>
            <a:ext cx="4645025" cy="444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89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altLang="en-US" dirty="0"/>
              <a:t>Model Analysis</a:t>
            </a:r>
          </a:p>
        </p:txBody>
      </p:sp>
      <p:sp>
        <p:nvSpPr>
          <p:cNvPr id="20482" name="Rectangle 3"/>
          <p:cNvSpPr>
            <a:spLocks noGrp="1" noChangeArrowheads="1"/>
          </p:cNvSpPr>
          <p:nvPr>
            <p:ph type="body" idx="1"/>
          </p:nvPr>
        </p:nvSpPr>
        <p:spPr>
          <a:xfrm>
            <a:off x="228600" y="1524000"/>
            <a:ext cx="8610600" cy="4800600"/>
          </a:xfrm>
        </p:spPr>
        <p:txBody>
          <a:bodyPr/>
          <a:lstStyle/>
          <a:p>
            <a:pPr eaLnBrk="1" hangingPunct="1"/>
            <a:r>
              <a:rPr lang="en-US" altLang="en-US" sz="2800" i="1" dirty="0">
                <a:solidFill>
                  <a:srgbClr val="FF0000"/>
                </a:solidFill>
                <a:effectLst>
                  <a:outerShdw blurRad="38100" dist="38100" dir="2700000" algn="tl">
                    <a:srgbClr val="000000">
                      <a:alpha val="43137"/>
                    </a:srgbClr>
                  </a:outerShdw>
                </a:effectLst>
              </a:rPr>
              <a:t>What-If Analysis </a:t>
            </a:r>
            <a:r>
              <a:rPr lang="en-US" altLang="en-US" sz="2800" dirty="0"/>
              <a:t>– evaluate how specific combinations of model inputs that reflect key model assumptions affect model outputs</a:t>
            </a:r>
          </a:p>
          <a:p>
            <a:pPr lvl="1" eaLnBrk="1" hangingPunct="1"/>
            <a:r>
              <a:rPr lang="en-US" altLang="en-US" sz="2400" dirty="0"/>
              <a:t>Often called </a:t>
            </a:r>
            <a:r>
              <a:rPr lang="en-US" altLang="en-US" sz="2400" i="1" dirty="0">
                <a:solidFill>
                  <a:srgbClr val="FF0000"/>
                </a:solidFill>
                <a:effectLst>
                  <a:outerShdw blurRad="38100" dist="38100" dir="2700000" algn="tl">
                    <a:srgbClr val="000000">
                      <a:alpha val="43137"/>
                    </a:srgbClr>
                  </a:outerShdw>
                </a:effectLst>
              </a:rPr>
              <a:t>sensitivity analysis</a:t>
            </a:r>
          </a:p>
          <a:p>
            <a:pPr eaLnBrk="1" hangingPunct="1"/>
            <a:r>
              <a:rPr lang="en-US" altLang="en-US" sz="2800" dirty="0"/>
              <a:t>Excel tools</a:t>
            </a:r>
          </a:p>
          <a:p>
            <a:pPr lvl="1" eaLnBrk="1" hangingPunct="1"/>
            <a:r>
              <a:rPr lang="en-US" altLang="en-US" sz="2800" i="1" dirty="0">
                <a:solidFill>
                  <a:srgbClr val="FF0000"/>
                </a:solidFill>
                <a:effectLst>
                  <a:outerShdw blurRad="38100" dist="38100" dir="2700000" algn="tl">
                    <a:srgbClr val="000000">
                      <a:alpha val="43137"/>
                    </a:srgbClr>
                  </a:outerShdw>
                </a:effectLst>
              </a:rPr>
              <a:t>Data tables</a:t>
            </a:r>
          </a:p>
          <a:p>
            <a:pPr lvl="1" eaLnBrk="1" hangingPunct="1"/>
            <a:r>
              <a:rPr lang="en-US" altLang="en-US" sz="2800" i="1" dirty="0">
                <a:solidFill>
                  <a:srgbClr val="FF0000"/>
                </a:solidFill>
                <a:effectLst>
                  <a:outerShdw blurRad="38100" dist="38100" dir="2700000" algn="tl">
                    <a:srgbClr val="000000">
                      <a:alpha val="43137"/>
                    </a:srgbClr>
                  </a:outerShdw>
                </a:effectLst>
              </a:rPr>
              <a:t>Scenario manager</a:t>
            </a:r>
          </a:p>
          <a:p>
            <a:pPr lvl="1" eaLnBrk="1" hangingPunct="1"/>
            <a:r>
              <a:rPr lang="en-US" altLang="en-US" sz="2800" i="1" dirty="0">
                <a:solidFill>
                  <a:srgbClr val="FF0000"/>
                </a:solidFill>
                <a:effectLst>
                  <a:outerShdw blurRad="38100" dist="38100" dir="2700000" algn="tl">
                    <a:srgbClr val="000000">
                      <a:alpha val="43137"/>
                    </a:srgbClr>
                  </a:outerShdw>
                </a:effectLst>
              </a:rPr>
              <a:t>Goal seek</a:t>
            </a:r>
          </a:p>
        </p:txBody>
      </p:sp>
    </p:spTree>
    <p:extLst>
      <p:ext uri="{BB962C8B-B14F-4D97-AF65-F5344CB8AC3E}">
        <p14:creationId xmlns:p14="http://schemas.microsoft.com/office/powerpoint/2010/main" val="914793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en-US" dirty="0"/>
              <a:t>Data Tables</a:t>
            </a:r>
          </a:p>
        </p:txBody>
      </p:sp>
      <p:sp>
        <p:nvSpPr>
          <p:cNvPr id="21506" name="Rectangle 3"/>
          <p:cNvSpPr>
            <a:spLocks noGrp="1" noChangeArrowheads="1"/>
          </p:cNvSpPr>
          <p:nvPr>
            <p:ph type="body" idx="1"/>
          </p:nvPr>
        </p:nvSpPr>
        <p:spPr>
          <a:xfrm>
            <a:off x="304800" y="1447800"/>
            <a:ext cx="8610600" cy="4800600"/>
          </a:xfrm>
        </p:spPr>
        <p:txBody>
          <a:bodyPr/>
          <a:lstStyle/>
          <a:p>
            <a:pPr eaLnBrk="1" hangingPunct="1"/>
            <a:r>
              <a:rPr lang="en-US" altLang="en-US" sz="2800" dirty="0"/>
              <a:t>Summarizes the impact of one or two inputs on a specified output</a:t>
            </a:r>
          </a:p>
          <a:p>
            <a:pPr eaLnBrk="1" hangingPunct="1"/>
            <a:r>
              <a:rPr lang="en-US" altLang="en-US" sz="2800" dirty="0"/>
              <a:t>Excel tools</a:t>
            </a:r>
          </a:p>
          <a:p>
            <a:pPr lvl="1" eaLnBrk="1" hangingPunct="1"/>
            <a:r>
              <a:rPr lang="en-US" altLang="en-US" sz="2800" i="1" dirty="0">
                <a:solidFill>
                  <a:srgbClr val="FF0000"/>
                </a:solidFill>
                <a:effectLst>
                  <a:outerShdw blurRad="38100" dist="38100" dir="2700000" algn="tl">
                    <a:srgbClr val="000000">
                      <a:alpha val="43137"/>
                    </a:srgbClr>
                  </a:outerShdw>
                </a:effectLst>
              </a:rPr>
              <a:t>One-way</a:t>
            </a:r>
            <a:r>
              <a:rPr lang="en-US" altLang="en-US" sz="2800" dirty="0"/>
              <a:t> data tables</a:t>
            </a:r>
          </a:p>
          <a:p>
            <a:pPr lvl="1" eaLnBrk="1" hangingPunct="1"/>
            <a:r>
              <a:rPr lang="en-US" altLang="en-US" sz="2800" i="1" dirty="0">
                <a:solidFill>
                  <a:srgbClr val="FF0000"/>
                </a:solidFill>
                <a:effectLst>
                  <a:outerShdw blurRad="38100" dist="38100" dir="2700000" algn="tl">
                    <a:srgbClr val="000000">
                      <a:alpha val="43137"/>
                    </a:srgbClr>
                  </a:outerShdw>
                </a:effectLst>
              </a:rPr>
              <a:t>Two-way</a:t>
            </a:r>
            <a:r>
              <a:rPr lang="en-US" altLang="en-US" sz="2800" dirty="0"/>
              <a:t> data tables</a:t>
            </a:r>
          </a:p>
        </p:txBody>
      </p:sp>
    </p:spTree>
    <p:extLst>
      <p:ext uri="{BB962C8B-B14F-4D97-AF65-F5344CB8AC3E}">
        <p14:creationId xmlns:p14="http://schemas.microsoft.com/office/powerpoint/2010/main" val="516056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tLang="en-US" dirty="0"/>
              <a:t>One-Way Data Table</a:t>
            </a:r>
          </a:p>
        </p:txBody>
      </p:sp>
      <p:pic>
        <p:nvPicPr>
          <p:cNvPr id="22531" name="Picture 1" descr="Figure 9.4 One Way Data Table.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77866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1807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en-US" dirty="0"/>
              <a:t>Two-Way Data Table</a:t>
            </a:r>
          </a:p>
        </p:txBody>
      </p:sp>
      <p:pic>
        <p:nvPicPr>
          <p:cNvPr id="23556" name="Picture 1" descr="Figure 9.5 Two Way Data Table.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5820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Manager</a:t>
            </a:r>
          </a:p>
        </p:txBody>
      </p:sp>
      <p:sp>
        <p:nvSpPr>
          <p:cNvPr id="3" name="Content Placeholder 2"/>
          <p:cNvSpPr>
            <a:spLocks noGrp="1"/>
          </p:cNvSpPr>
          <p:nvPr>
            <p:ph idx="1"/>
          </p:nvPr>
        </p:nvSpPr>
        <p:spPr>
          <a:xfrm>
            <a:off x="228600" y="1524000"/>
            <a:ext cx="8610600" cy="4800600"/>
          </a:xfrm>
        </p:spPr>
        <p:txBody>
          <a:bodyPr/>
          <a:lstStyle/>
          <a:p>
            <a:r>
              <a:rPr lang="en-US" dirty="0"/>
              <a:t>The Excel’s </a:t>
            </a:r>
            <a:r>
              <a:rPr lang="en-US" i="1" dirty="0">
                <a:solidFill>
                  <a:srgbClr val="FF0000"/>
                </a:solidFill>
                <a:effectLst>
                  <a:outerShdw blurRad="38100" dist="38100" dir="2700000" algn="tl">
                    <a:srgbClr val="000000">
                      <a:alpha val="43137"/>
                    </a:srgbClr>
                  </a:outerShdw>
                </a:effectLst>
              </a:rPr>
              <a:t>Scenario Manager </a:t>
            </a:r>
            <a:r>
              <a:rPr lang="en-US" dirty="0"/>
              <a:t>tool allows to create scenarios – sets of values that are saved and can be substituted automatically on your worksheet</a:t>
            </a:r>
          </a:p>
          <a:p>
            <a:r>
              <a:rPr lang="en-US" dirty="0"/>
              <a:t>Scenarios are useful for conducting What-if analyses with more than two variables which data tables cannot handle</a:t>
            </a:r>
          </a:p>
          <a:p>
            <a:r>
              <a:rPr lang="en-US" dirty="0"/>
              <a:t>The Scenario Manager can handle up to 32 variables  </a:t>
            </a:r>
          </a:p>
        </p:txBody>
      </p:sp>
    </p:spTree>
    <p:extLst>
      <p:ext uri="{BB962C8B-B14F-4D97-AF65-F5344CB8AC3E}">
        <p14:creationId xmlns:p14="http://schemas.microsoft.com/office/powerpoint/2010/main" val="1492927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dirty="0"/>
              <a:t>Scenario Manager Outsourcing Example </a:t>
            </a:r>
          </a:p>
        </p:txBody>
      </p:sp>
      <p:pic>
        <p:nvPicPr>
          <p:cNvPr id="24579" name="Picture 1" descr="Figure 9.6 Scenario Summary for Outsourcing Model.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108325"/>
            <a:ext cx="64770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76327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5619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tLang="en-US" i="1" dirty="0"/>
              <a:t>Goal Seek</a:t>
            </a:r>
          </a:p>
        </p:txBody>
      </p:sp>
      <p:sp>
        <p:nvSpPr>
          <p:cNvPr id="25602" name="Content Placeholder 2"/>
          <p:cNvSpPr>
            <a:spLocks noGrp="1"/>
          </p:cNvSpPr>
          <p:nvPr>
            <p:ph idx="1"/>
          </p:nvPr>
        </p:nvSpPr>
        <p:spPr>
          <a:xfrm>
            <a:off x="76200" y="1600200"/>
            <a:ext cx="3124200" cy="4114800"/>
          </a:xfrm>
        </p:spPr>
        <p:txBody>
          <a:bodyPr/>
          <a:lstStyle/>
          <a:p>
            <a:pPr eaLnBrk="1" hangingPunct="1"/>
            <a:r>
              <a:rPr lang="en-US" altLang="en-US" sz="2400" dirty="0"/>
              <a:t>Find the value of an input that produces a known result within a spreadsheet</a:t>
            </a:r>
          </a:p>
          <a:p>
            <a:pPr eaLnBrk="1" hangingPunct="1"/>
            <a:r>
              <a:rPr lang="en-US" altLang="en-US" sz="2400" dirty="0"/>
              <a:t>Example: find the breakeven point in the outsourcing decision model</a:t>
            </a:r>
          </a:p>
        </p:txBody>
      </p:sp>
      <p:pic>
        <p:nvPicPr>
          <p:cNvPr id="25603" name="Picture 2" descr="C:\Documents and Settings\evansjr\My Documents\Current Book Revisions\SDA 4E\SDA 4E FINAL FILES\SDA 4E Screen Captures\SDA4E Captures Ch 9\Fig 9.10 goal seek dialo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850" y="1785937"/>
            <a:ext cx="2571750"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604" name="Straight Arrow Connector 6"/>
          <p:cNvCxnSpPr>
            <a:cxnSpLocks noChangeShapeType="1"/>
          </p:cNvCxnSpPr>
          <p:nvPr/>
        </p:nvCxnSpPr>
        <p:spPr bwMode="auto">
          <a:xfrm flipV="1">
            <a:off x="6324600" y="2895600"/>
            <a:ext cx="1752600" cy="10668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5605" name="Straight Arrow Connector 8"/>
          <p:cNvCxnSpPr>
            <a:cxnSpLocks noChangeShapeType="1"/>
          </p:cNvCxnSpPr>
          <p:nvPr/>
        </p:nvCxnSpPr>
        <p:spPr bwMode="auto">
          <a:xfrm flipV="1">
            <a:off x="6248400" y="2362200"/>
            <a:ext cx="1638300" cy="21336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5606" name="TextBox 9"/>
          <p:cNvSpPr txBox="1">
            <a:spLocks noChangeArrowheads="1"/>
          </p:cNvSpPr>
          <p:nvPr/>
        </p:nvSpPr>
        <p:spPr bwMode="auto">
          <a:xfrm>
            <a:off x="6858000" y="4267200"/>
            <a:ext cx="2057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r>
              <a:rPr lang="en-US" altLang="en-US" dirty="0"/>
              <a:t>Set cell is B18; </a:t>
            </a:r>
          </a:p>
          <a:p>
            <a:pPr eaLnBrk="1" hangingPunct="1"/>
            <a:r>
              <a:rPr lang="en-US" altLang="en-US" dirty="0"/>
              <a:t>To value = 0; </a:t>
            </a:r>
          </a:p>
          <a:p>
            <a:pPr eaLnBrk="1" hangingPunct="1"/>
            <a:r>
              <a:rPr lang="en-US" altLang="en-US" dirty="0"/>
              <a:t>By changing cell is B14 </a:t>
            </a:r>
          </a:p>
        </p:txBody>
      </p:sp>
      <p:pic>
        <p:nvPicPr>
          <p:cNvPr id="25608" name="Picture 1" descr="Figure 9.2 Outsourcing Decsion Model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3425" y="1752600"/>
            <a:ext cx="30511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562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Why Data Analytics and Decision Modeling?</a:t>
            </a:r>
          </a:p>
        </p:txBody>
      </p:sp>
      <p:sp>
        <p:nvSpPr>
          <p:cNvPr id="14339" name="Rectangle 3"/>
          <p:cNvSpPr>
            <a:spLocks noGrp="1" noChangeArrowheads="1"/>
          </p:cNvSpPr>
          <p:nvPr>
            <p:ph type="body" idx="1"/>
          </p:nvPr>
        </p:nvSpPr>
        <p:spPr>
          <a:xfrm>
            <a:off x="228600" y="1447800"/>
            <a:ext cx="8610600" cy="5334000"/>
          </a:xfrm>
        </p:spPr>
        <p:txBody>
          <a:bodyPr/>
          <a:lstStyle/>
          <a:p>
            <a:pPr eaLnBrk="1" hangingPunct="1">
              <a:lnSpc>
                <a:spcPct val="90000"/>
              </a:lnSpc>
              <a:defRPr/>
            </a:pPr>
            <a:r>
              <a:rPr lang="en-US" i="1" dirty="0">
                <a:solidFill>
                  <a:srgbClr val="FF0000"/>
                </a:solidFill>
                <a:effectLst>
                  <a:outerShdw blurRad="38100" dist="38100" dir="2700000" algn="tl">
                    <a:srgbClr val="000000">
                      <a:alpha val="43137"/>
                    </a:srgbClr>
                  </a:outerShdw>
                </a:effectLst>
              </a:rPr>
              <a:t>We are living in the age of information technology</a:t>
            </a:r>
            <a:r>
              <a:rPr lang="en-US" dirty="0"/>
              <a:t>, which enables companies, among other things, to:</a:t>
            </a:r>
          </a:p>
          <a:p>
            <a:pPr lvl="1" eaLnBrk="1" hangingPunct="1">
              <a:lnSpc>
                <a:spcPct val="90000"/>
              </a:lnSpc>
              <a:defRPr/>
            </a:pPr>
            <a:r>
              <a:rPr lang="en-US" dirty="0"/>
              <a:t>Collect huge amounts of data and make this collection easy</a:t>
            </a:r>
          </a:p>
          <a:p>
            <a:pPr lvl="1" eaLnBrk="1" hangingPunct="1">
              <a:lnSpc>
                <a:spcPct val="90000"/>
              </a:lnSpc>
              <a:defRPr/>
            </a:pPr>
            <a:r>
              <a:rPr lang="en-US" dirty="0"/>
              <a:t>Give many more people the power and responsibility to analyze data and make decisions on the basis of quantitative analysis</a:t>
            </a:r>
          </a:p>
          <a:p>
            <a:pPr lvl="1" eaLnBrk="1" hangingPunct="1">
              <a:lnSpc>
                <a:spcPct val="90000"/>
              </a:lnSpc>
              <a:defRPr/>
            </a:pPr>
            <a:r>
              <a:rPr lang="en-US" dirty="0"/>
              <a:t>Big data analytics</a:t>
            </a:r>
          </a:p>
          <a:p>
            <a:pPr eaLnBrk="1" hangingPunct="1">
              <a:lnSpc>
                <a:spcPct val="90000"/>
              </a:lnSpc>
              <a:defRPr/>
            </a:pPr>
            <a:r>
              <a:rPr lang="en-US" i="1" dirty="0">
                <a:solidFill>
                  <a:srgbClr val="FF0000"/>
                </a:solidFill>
                <a:effectLst>
                  <a:outerShdw blurRad="38100" dist="38100" dir="2700000" algn="tl">
                    <a:srgbClr val="000000">
                      <a:alpha val="43137"/>
                    </a:srgbClr>
                  </a:outerShdw>
                </a:effectLst>
              </a:rPr>
              <a:t>Virtually everyone now has a desktop or laptop computer </a:t>
            </a:r>
            <a:r>
              <a:rPr lang="en-US" dirty="0"/>
              <a:t>in their disposal</a:t>
            </a:r>
          </a:p>
          <a:p>
            <a:pPr lvl="1" eaLnBrk="1" hangingPunct="1">
              <a:lnSpc>
                <a:spcPct val="90000"/>
              </a:lnSpc>
              <a:defRPr/>
            </a:pPr>
            <a:r>
              <a:rPr lang="en-US" dirty="0"/>
              <a:t>Many have been trained in easy-to-use software, specifically spreadsheet and database software</a:t>
            </a:r>
          </a:p>
          <a:p>
            <a:pPr eaLnBrk="1" hangingPunct="1">
              <a:lnSpc>
                <a:spcPct val="90000"/>
              </a:lnSpc>
              <a:defRPr/>
            </a:pPr>
            <a:r>
              <a:rPr lang="en-US" i="1" dirty="0">
                <a:solidFill>
                  <a:srgbClr val="FF0000"/>
                </a:solidFill>
                <a:effectLst>
                  <a:outerShdw blurRad="38100" dist="38100" dir="2700000" algn="tl">
                    <a:srgbClr val="000000">
                      <a:alpha val="43137"/>
                    </a:srgbClr>
                  </a:outerShdw>
                </a:effectLst>
              </a:rPr>
              <a:t>By using data analytics and quantitative models, companies can uncover the important information </a:t>
            </a:r>
            <a:r>
              <a:rPr lang="en-US" dirty="0"/>
              <a:t>in the data and then act on this information</a:t>
            </a:r>
          </a:p>
          <a:p>
            <a:pPr lvl="1" eaLnBrk="1" hangingPunct="1">
              <a:lnSpc>
                <a:spcPct val="90000"/>
              </a:lnSpc>
              <a:defRPr/>
            </a:pPr>
            <a:r>
              <a:rPr lang="en-US" dirty="0"/>
              <a:t>Descriptive, Predictive, and Prescriptive (Optimization) Analytics</a:t>
            </a:r>
          </a:p>
          <a:p>
            <a:pPr eaLnBrk="1" hangingPunct="1">
              <a:lnSpc>
                <a:spcPct val="90000"/>
              </a:lnSpc>
              <a:defRPr/>
            </a:pPr>
            <a:r>
              <a:rPr lang="en-US" i="1" dirty="0">
                <a:solidFill>
                  <a:srgbClr val="FF0000"/>
                </a:solidFill>
                <a:effectLst>
                  <a:outerShdw blurRad="38100" dist="38100" dir="2700000" algn="tl">
                    <a:srgbClr val="000000">
                      <a:alpha val="43137"/>
                    </a:srgbClr>
                  </a:outerShdw>
                </a:effectLst>
              </a:rPr>
              <a:t>Companies are able to gain advantages over their competitors</a:t>
            </a:r>
          </a:p>
          <a:p>
            <a:pPr lvl="1" eaLnBrk="1" hangingPunct="1">
              <a:lnSpc>
                <a:spcPct val="90000"/>
              </a:lnSpc>
              <a:defRPr/>
            </a:pPr>
            <a:endParaRPr lang="en-US" dirty="0"/>
          </a:p>
          <a:p>
            <a:pPr eaLnBrk="1" hangingPunct="1">
              <a:lnSpc>
                <a:spcPct val="90000"/>
              </a:lnSpc>
              <a:buFont typeface="Wingdings" pitchFamily="2" charset="2"/>
              <a:buNone/>
              <a:defRPr/>
            </a:pPr>
            <a:endParaRPr lang="en-US" dirty="0"/>
          </a:p>
          <a:p>
            <a:pPr lvl="1" eaLnBrk="1" hangingPunct="1">
              <a:lnSpc>
                <a:spcPct val="90000"/>
              </a:lnSpc>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with Quantity Discounts and Demand Uncertainty</a:t>
            </a:r>
          </a:p>
        </p:txBody>
      </p:sp>
      <p:sp>
        <p:nvSpPr>
          <p:cNvPr id="3" name="Content Placeholder 2"/>
          <p:cNvSpPr>
            <a:spLocks noGrp="1"/>
          </p:cNvSpPr>
          <p:nvPr>
            <p:ph idx="1"/>
          </p:nvPr>
        </p:nvSpPr>
        <p:spPr/>
        <p:txBody>
          <a:bodyPr/>
          <a:lstStyle/>
          <a:p>
            <a:r>
              <a:rPr lang="en-US" sz="1400" dirty="0"/>
              <a:t>Sam’s Bookstore, with many locations across the United States, places orders for all of the latest books and then distributes them  to its individual bookstores. Sam’s needs a model to help it order the appropriate number of any title. For example, Sam’s plans to order a popular new hardback novel, which it will sell for $30. It can purchase any number of this book from the publisher, but due to quantity discounts, the unit cost for all books it orders depends on the number ordered. Specifically, if the number ordered is less  than 1,000, the unit cost is $24. After each 1000, the unit cost drops: to $23 for at least 1,000 copies, to $22.25 for at least 2,000 copies; to $21.75 for at least for at least 3,000 copies; and to $21.30 (the lowest possible unit cost) for at least 4,000 copies. For example, if Sam orders 2,500 books, the total cost is $22.25*2500=$55,625. Sam is very uncertain about the demand for this book – it estimates it to be anywhere from 500 to 4,500. Also, as with most handback novels, this one will eventually come out in paperback. Therefore, if Sam’s has any hardbacks left when the paperback comes out, it will put them on sale for $10, at which price it believes all leftovers will be sold. </a:t>
            </a:r>
          </a:p>
          <a:p>
            <a:r>
              <a:rPr lang="en-US" sz="1400" dirty="0"/>
              <a:t>How many copies of this hardback novel should Sam’s order from the publisher? </a:t>
            </a:r>
          </a:p>
          <a:p>
            <a:r>
              <a:rPr lang="en-US" sz="1400" dirty="0"/>
              <a:t>Objectives:</a:t>
            </a:r>
          </a:p>
          <a:p>
            <a:pPr lvl="1"/>
            <a:r>
              <a:rPr lang="en-US" sz="1400" dirty="0"/>
              <a:t>Create a model to determine the company’s profit, given fixed value of demand and the order quantity</a:t>
            </a:r>
          </a:p>
          <a:p>
            <a:pPr lvl="1"/>
            <a:r>
              <a:rPr lang="en-US" sz="1400" dirty="0"/>
              <a:t>Model demand uncertainty</a:t>
            </a:r>
          </a:p>
          <a:p>
            <a:pPr lvl="1"/>
            <a:r>
              <a:rPr lang="en-US" sz="1400" dirty="0"/>
              <a:t>Choose the expected profit-maximizing quantity</a:t>
            </a:r>
          </a:p>
        </p:txBody>
      </p:sp>
    </p:spTree>
    <p:extLst>
      <p:ext uri="{BB962C8B-B14F-4D97-AF65-F5344CB8AC3E}">
        <p14:creationId xmlns:p14="http://schemas.microsoft.com/office/powerpoint/2010/main" val="1899090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Model</a:t>
            </a:r>
          </a:p>
        </p:txBody>
      </p:sp>
      <p:sp>
        <p:nvSpPr>
          <p:cNvPr id="3" name="Content Placeholder 2"/>
          <p:cNvSpPr>
            <a:spLocks noGrp="1"/>
          </p:cNvSpPr>
          <p:nvPr>
            <p:ph idx="1"/>
          </p:nvPr>
        </p:nvSpPr>
        <p:spPr>
          <a:xfrm>
            <a:off x="152400" y="1447800"/>
            <a:ext cx="8839200" cy="5410200"/>
          </a:xfrm>
        </p:spPr>
        <p:txBody>
          <a:bodyPr/>
          <a:lstStyle/>
          <a:p>
            <a:r>
              <a:rPr lang="en-US" dirty="0"/>
              <a:t>A </a:t>
            </a:r>
            <a:r>
              <a:rPr lang="en-US" b="1" i="1" dirty="0">
                <a:solidFill>
                  <a:srgbClr val="FF0000"/>
                </a:solidFill>
                <a:effectLst>
                  <a:outerShdw blurRad="38100" dist="38100" dir="2700000" algn="tl">
                    <a:srgbClr val="000000">
                      <a:alpha val="43137"/>
                    </a:srgbClr>
                  </a:outerShdw>
                </a:effectLst>
              </a:rPr>
              <a:t>quantitative model </a:t>
            </a:r>
            <a:r>
              <a:rPr lang="en-US" dirty="0"/>
              <a:t>is a quantitative (mathematical) representation, or idealization, of a real problem</a:t>
            </a:r>
          </a:p>
          <a:p>
            <a:pPr lvl="1"/>
            <a:r>
              <a:rPr lang="en-US" dirty="0"/>
              <a:t>It is a key to virtually every management science application</a:t>
            </a:r>
          </a:p>
          <a:p>
            <a:pPr lvl="1"/>
            <a:r>
              <a:rPr lang="en-US" dirty="0"/>
              <a:t>It can be phrased in terms of mathematical expressions (equations and inequalities) or a series of interrelated cells in a spreadsheet</a:t>
            </a:r>
          </a:p>
          <a:p>
            <a:r>
              <a:rPr lang="en-US" dirty="0"/>
              <a:t>The </a:t>
            </a:r>
            <a:r>
              <a:rPr lang="en-US" i="1" dirty="0"/>
              <a:t>purpose</a:t>
            </a:r>
            <a:r>
              <a:rPr lang="en-US" dirty="0"/>
              <a:t> of a quantitative model is to represent the essence of a problem in a concise form, providing several advantages</a:t>
            </a:r>
          </a:p>
          <a:p>
            <a:pPr lvl="1"/>
            <a:r>
              <a:rPr lang="en-US" dirty="0"/>
              <a:t>Enables managers to understand the problem better</a:t>
            </a:r>
          </a:p>
          <a:p>
            <a:pPr lvl="1"/>
            <a:r>
              <a:rPr lang="en-US" dirty="0"/>
              <a:t>Helps to define the scope of the problem, the possible solutions, and the data requirements</a:t>
            </a:r>
          </a:p>
          <a:p>
            <a:pPr lvl="1"/>
            <a:r>
              <a:rPr lang="en-US" dirty="0"/>
              <a:t>Allows analysts to employ a variety of the </a:t>
            </a:r>
            <a:r>
              <a:rPr lang="en-US"/>
              <a:t>mathematical solutions</a:t>
            </a:r>
            <a:endParaRPr lang="en-US" dirty="0"/>
          </a:p>
          <a:p>
            <a:pPr lvl="1"/>
            <a:r>
              <a:rPr lang="en-US" dirty="0"/>
              <a:t>The modeling process, if done correctly, often helps to “sell” the solutions to the people who must work with the system</a:t>
            </a:r>
          </a:p>
        </p:txBody>
      </p:sp>
    </p:spTree>
    <p:extLst>
      <p:ext uri="{BB962C8B-B14F-4D97-AF65-F5344CB8AC3E}">
        <p14:creationId xmlns:p14="http://schemas.microsoft.com/office/powerpoint/2010/main" val="174793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Types		</a:t>
            </a:r>
          </a:p>
        </p:txBody>
      </p:sp>
      <p:sp>
        <p:nvSpPr>
          <p:cNvPr id="3" name="Content Placeholder 2"/>
          <p:cNvSpPr>
            <a:spLocks noGrp="1"/>
          </p:cNvSpPr>
          <p:nvPr>
            <p:ph idx="1"/>
          </p:nvPr>
        </p:nvSpPr>
        <p:spPr>
          <a:xfrm>
            <a:off x="228600" y="1447800"/>
            <a:ext cx="8686800" cy="5181600"/>
          </a:xfrm>
        </p:spPr>
        <p:txBody>
          <a:bodyPr/>
          <a:lstStyle/>
          <a:p>
            <a:r>
              <a:rPr lang="en-US" sz="2200" b="1" i="1" dirty="0">
                <a:solidFill>
                  <a:srgbClr val="FF0000"/>
                </a:solidFill>
                <a:effectLst>
                  <a:outerShdw blurRad="38100" dist="38100" dir="2700000" algn="tl">
                    <a:srgbClr val="000000">
                      <a:alpha val="43137"/>
                    </a:srgbClr>
                  </a:outerShdw>
                </a:effectLst>
              </a:rPr>
              <a:t>Descriptive models</a:t>
            </a:r>
            <a:r>
              <a:rPr lang="en-US" sz="2200" dirty="0"/>
              <a:t>: models that simply describe a business situation</a:t>
            </a:r>
          </a:p>
          <a:p>
            <a:r>
              <a:rPr lang="en-US" sz="2200" b="1" i="1" dirty="0">
                <a:solidFill>
                  <a:srgbClr val="FF0000"/>
                </a:solidFill>
                <a:effectLst>
                  <a:outerShdw blurRad="38100" dist="38100" dir="2700000" algn="tl">
                    <a:srgbClr val="000000">
                      <a:alpha val="43137"/>
                    </a:srgbClr>
                  </a:outerShdw>
                </a:effectLst>
              </a:rPr>
              <a:t>Predictive models</a:t>
            </a:r>
            <a:r>
              <a:rPr lang="en-US" sz="2200" b="1" i="1" dirty="0"/>
              <a:t>: </a:t>
            </a:r>
            <a:r>
              <a:rPr lang="en-US" sz="2200" b="1" dirty="0"/>
              <a:t>models that predict forecast the future value or future business direction </a:t>
            </a:r>
          </a:p>
          <a:p>
            <a:r>
              <a:rPr lang="en-US" sz="2200" b="1" i="1" dirty="0">
                <a:solidFill>
                  <a:srgbClr val="FF0000"/>
                </a:solidFill>
                <a:effectLst>
                  <a:outerShdw blurRad="38100" dist="38100" dir="2700000" algn="tl">
                    <a:srgbClr val="000000">
                      <a:alpha val="43137"/>
                    </a:srgbClr>
                  </a:outerShdw>
                </a:effectLst>
              </a:rPr>
              <a:t>Prescriptive (optimization) models</a:t>
            </a:r>
            <a:r>
              <a:rPr lang="en-US" sz="2200" dirty="0"/>
              <a:t>: models that suggest a desirable course of action, usually an optimal (best) course of action  </a:t>
            </a:r>
          </a:p>
          <a:p>
            <a:r>
              <a:rPr lang="en-US" sz="2200" dirty="0"/>
              <a:t>Example</a:t>
            </a:r>
          </a:p>
          <a:p>
            <a:pPr lvl="1"/>
            <a:r>
              <a:rPr lang="en-US" dirty="0"/>
              <a:t>Waiting line: Convenience store with a single cash register</a:t>
            </a:r>
          </a:p>
          <a:p>
            <a:pPr lvl="1"/>
            <a:r>
              <a:rPr lang="en-US" dirty="0"/>
              <a:t>The manager suspects that excessive waiting times in lines to the register hurt the business</a:t>
            </a:r>
          </a:p>
          <a:p>
            <a:pPr lvl="1"/>
            <a:r>
              <a:rPr lang="en-US" dirty="0"/>
              <a:t>The manager or invited data analyst  builds a quantitative model, i.e., descriptive model, to help understand the problem, and suggest improvements to the current situation</a:t>
            </a:r>
          </a:p>
          <a:p>
            <a:pPr lvl="1"/>
            <a:r>
              <a:rPr lang="en-US" dirty="0"/>
              <a:t>The data analyst can convert this descriptive model into an optimization model to identify the optimal (best) solution</a:t>
            </a:r>
          </a:p>
          <a:p>
            <a:pPr lvl="1"/>
            <a:endParaRPr lang="en-US" dirty="0"/>
          </a:p>
        </p:txBody>
      </p:sp>
    </p:spTree>
    <p:extLst>
      <p:ext uri="{BB962C8B-B14F-4D97-AF65-F5344CB8AC3E}">
        <p14:creationId xmlns:p14="http://schemas.microsoft.com/office/powerpoint/2010/main" val="187822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Investment Portfolio Selection</a:t>
            </a:r>
          </a:p>
        </p:txBody>
      </p:sp>
      <p:sp>
        <p:nvSpPr>
          <p:cNvPr id="77827" name="Rectangle 3"/>
          <p:cNvSpPr>
            <a:spLocks noGrp="1" noChangeArrowheads="1"/>
          </p:cNvSpPr>
          <p:nvPr>
            <p:ph type="body" idx="1"/>
          </p:nvPr>
        </p:nvSpPr>
        <p:spPr>
          <a:xfrm>
            <a:off x="152400" y="1371600"/>
            <a:ext cx="8839200" cy="5410200"/>
          </a:xfrm>
        </p:spPr>
        <p:txBody>
          <a:bodyPr/>
          <a:lstStyle/>
          <a:p>
            <a:pPr>
              <a:lnSpc>
                <a:spcPct val="90000"/>
              </a:lnSpc>
            </a:pPr>
            <a:r>
              <a:rPr lang="en-US" sz="1400" dirty="0">
                <a:latin typeface="+mj-lt"/>
                <a:cs typeface="Times New Roman" pitchFamily="18" charset="0"/>
              </a:rPr>
              <a:t>First Investment Co. is located in San Francisco. First Investment has obtained $120 million by converting industrial bonds to cash and is now looking for other investment opportunities for this money. Considering the company's current investments, the firm's senior financial analyst recommends that all new investments should be made in the wireless technology companies (Wireless System and Mobile First),  service organizations (Dell Comp Service and Huber Tech Service), or in government bonds. Specifically, the analyst has identified five investment opportunities and projected their annual rates of return:</a:t>
            </a:r>
          </a:p>
          <a:p>
            <a:pPr algn="just">
              <a:lnSpc>
                <a:spcPct val="90000"/>
              </a:lnSpc>
              <a:buFont typeface="Wingdings" pitchFamily="2" charset="2"/>
              <a:buNone/>
            </a:pPr>
            <a:r>
              <a:rPr lang="en-US" sz="1200" dirty="0">
                <a:latin typeface="TmsRmn 12pt" charset="0"/>
                <a:cs typeface="Times New Roman" pitchFamily="18" charset="0"/>
              </a:rPr>
              <a:t> </a:t>
            </a:r>
            <a:r>
              <a:rPr lang="en-US" sz="1200" dirty="0">
                <a:latin typeface="Courier New" pitchFamily="49" charset="0"/>
                <a:cs typeface="Times New Roman" pitchFamily="18" charset="0"/>
              </a:rPr>
              <a:t>	</a:t>
            </a:r>
            <a:r>
              <a:rPr lang="en-US" sz="1400" dirty="0">
                <a:latin typeface="+mj-lt"/>
                <a:cs typeface="Times New Roman" pitchFamily="18" charset="0"/>
              </a:rPr>
              <a:t>		_____________________________________</a:t>
            </a:r>
          </a:p>
          <a:p>
            <a:pPr algn="just">
              <a:lnSpc>
                <a:spcPct val="90000"/>
              </a:lnSpc>
              <a:buFont typeface="Wingdings" pitchFamily="2" charset="2"/>
              <a:buNone/>
            </a:pPr>
            <a:r>
              <a:rPr lang="en-US" sz="1400" dirty="0">
                <a:latin typeface="+mj-lt"/>
                <a:cs typeface="Times New Roman" pitchFamily="18" charset="0"/>
              </a:rPr>
              <a:t>					        Projected Rate </a:t>
            </a:r>
          </a:p>
          <a:p>
            <a:pPr algn="just">
              <a:lnSpc>
                <a:spcPct val="90000"/>
              </a:lnSpc>
              <a:buFont typeface="Wingdings" pitchFamily="2" charset="2"/>
              <a:buNone/>
            </a:pPr>
            <a:r>
              <a:rPr lang="en-US" sz="1400" dirty="0">
                <a:latin typeface="+mj-lt"/>
                <a:cs typeface="Times New Roman" pitchFamily="18" charset="0"/>
              </a:rPr>
              <a:t>			Investment	        	        of Return (%)</a:t>
            </a:r>
          </a:p>
          <a:p>
            <a:pPr algn="just">
              <a:lnSpc>
                <a:spcPct val="90000"/>
              </a:lnSpc>
              <a:buFont typeface="Wingdings" pitchFamily="2" charset="2"/>
              <a:buNone/>
            </a:pPr>
            <a:r>
              <a:rPr lang="en-US" sz="1400" dirty="0">
                <a:latin typeface="+mj-lt"/>
                <a:cs typeface="Times New Roman" pitchFamily="18" charset="0"/>
              </a:rPr>
              <a:t>			_____________________________________</a:t>
            </a:r>
          </a:p>
          <a:p>
            <a:pPr algn="just">
              <a:lnSpc>
                <a:spcPct val="90000"/>
              </a:lnSpc>
              <a:buFont typeface="Wingdings" pitchFamily="2" charset="2"/>
              <a:buNone/>
            </a:pPr>
            <a:r>
              <a:rPr lang="en-US" sz="1400" dirty="0">
                <a:latin typeface="+mj-lt"/>
                <a:cs typeface="Times New Roman" pitchFamily="18" charset="0"/>
              </a:rPr>
              <a:t>			Wireless System	                 6.3</a:t>
            </a:r>
          </a:p>
          <a:p>
            <a:pPr algn="just">
              <a:lnSpc>
                <a:spcPct val="90000"/>
              </a:lnSpc>
              <a:buFont typeface="Wingdings" pitchFamily="2" charset="2"/>
              <a:buNone/>
            </a:pPr>
            <a:r>
              <a:rPr lang="en-US" sz="1400" dirty="0">
                <a:latin typeface="+mj-lt"/>
                <a:cs typeface="Times New Roman" pitchFamily="18" charset="0"/>
              </a:rPr>
              <a:t>			Mobile First                                   10.3</a:t>
            </a:r>
          </a:p>
          <a:p>
            <a:pPr algn="just">
              <a:lnSpc>
                <a:spcPct val="90000"/>
              </a:lnSpc>
              <a:buFont typeface="Wingdings" pitchFamily="2" charset="2"/>
              <a:buNone/>
            </a:pPr>
            <a:r>
              <a:rPr lang="en-US" sz="1400" dirty="0">
                <a:latin typeface="+mj-lt"/>
                <a:cs typeface="Times New Roman" pitchFamily="18" charset="0"/>
              </a:rPr>
              <a:t>			Dell Comp Service	                 6.9</a:t>
            </a:r>
          </a:p>
          <a:p>
            <a:pPr algn="just">
              <a:lnSpc>
                <a:spcPct val="90000"/>
              </a:lnSpc>
              <a:buFont typeface="Wingdings" pitchFamily="2" charset="2"/>
              <a:buNone/>
            </a:pPr>
            <a:r>
              <a:rPr lang="en-US" sz="1400" dirty="0">
                <a:latin typeface="+mj-lt"/>
                <a:cs typeface="Times New Roman" pitchFamily="18" charset="0"/>
              </a:rPr>
              <a:t>			Huber Tech Service	                 7.5</a:t>
            </a:r>
          </a:p>
          <a:p>
            <a:pPr algn="just">
              <a:lnSpc>
                <a:spcPct val="90000"/>
              </a:lnSpc>
              <a:buFont typeface="Wingdings" pitchFamily="2" charset="2"/>
              <a:buNone/>
            </a:pPr>
            <a:r>
              <a:rPr lang="en-US" sz="1400" dirty="0">
                <a:latin typeface="+mj-lt"/>
                <a:cs typeface="Times New Roman" pitchFamily="18" charset="0"/>
              </a:rPr>
              <a:t>			Government Bonds	                 4.5</a:t>
            </a:r>
          </a:p>
          <a:p>
            <a:pPr algn="just">
              <a:lnSpc>
                <a:spcPct val="90000"/>
              </a:lnSpc>
              <a:buFont typeface="Wingdings" pitchFamily="2" charset="2"/>
              <a:buNone/>
            </a:pPr>
            <a:r>
              <a:rPr lang="en-US" sz="1400" dirty="0">
                <a:latin typeface="+mj-lt"/>
                <a:cs typeface="Times New Roman" pitchFamily="18" charset="0"/>
              </a:rPr>
              <a:t>			_____________________________________</a:t>
            </a:r>
            <a:endParaRPr lang="en-US" sz="1200" dirty="0">
              <a:latin typeface="Courier New" pitchFamily="49" charset="0"/>
              <a:cs typeface="Times New Roman" pitchFamily="18" charset="0"/>
            </a:endParaRPr>
          </a:p>
          <a:p>
            <a:pPr algn="just">
              <a:lnSpc>
                <a:spcPct val="90000"/>
              </a:lnSpc>
            </a:pPr>
            <a:r>
              <a:rPr lang="en-US" sz="1400" dirty="0">
                <a:latin typeface="+mj-lt"/>
                <a:cs typeface="Times New Roman" pitchFamily="18" charset="0"/>
              </a:rPr>
              <a:t>Management of First Investment Co. has imposed the following investment guidelines:</a:t>
            </a:r>
          </a:p>
          <a:p>
            <a:pPr lvl="1" algn="just">
              <a:lnSpc>
                <a:spcPct val="90000"/>
              </a:lnSpc>
            </a:pPr>
            <a:r>
              <a:rPr lang="en-US" sz="1400" dirty="0">
                <a:latin typeface="+mj-lt"/>
                <a:cs typeface="Times New Roman" pitchFamily="18" charset="0"/>
              </a:rPr>
              <a:t>Neither industry (wireless technology or service) should receive more than $60 million of the total investment. </a:t>
            </a:r>
          </a:p>
          <a:p>
            <a:pPr lvl="1" algn="just">
              <a:lnSpc>
                <a:spcPct val="90000"/>
              </a:lnSpc>
            </a:pPr>
            <a:r>
              <a:rPr lang="en-US" sz="1400" dirty="0">
                <a:latin typeface="+mj-lt"/>
                <a:cs typeface="Times New Roman" pitchFamily="18" charset="0"/>
              </a:rPr>
              <a:t>Government bonds should be at least 25% of the wireless industry and  service investments.</a:t>
            </a:r>
          </a:p>
          <a:p>
            <a:pPr lvl="1" algn="just">
              <a:lnSpc>
                <a:spcPct val="90000"/>
              </a:lnSpc>
            </a:pPr>
            <a:r>
              <a:rPr lang="en-US" sz="1400" dirty="0">
                <a:latin typeface="+mj-lt"/>
                <a:cs typeface="Times New Roman" pitchFamily="18" charset="0"/>
              </a:rPr>
              <a:t>The investment in Mobile First, a high-return but high-risk investment, cannot be more than 60% of the total wireless industry investment.</a:t>
            </a:r>
          </a:p>
          <a:p>
            <a:pPr algn="just">
              <a:lnSpc>
                <a:spcPct val="90000"/>
              </a:lnSpc>
            </a:pPr>
            <a:r>
              <a:rPr lang="en-US" sz="1400" dirty="0">
                <a:latin typeface="+mj-lt"/>
                <a:cs typeface="Times New Roman" pitchFamily="18" charset="0"/>
              </a:rPr>
              <a:t>What portfolio recommendations (investments and amounts) should be made for the available $120 million? </a:t>
            </a:r>
          </a:p>
          <a:p>
            <a:pPr algn="just">
              <a:lnSpc>
                <a:spcPct val="90000"/>
              </a:lnSpc>
              <a:buFont typeface="Wingdings" pitchFamily="2" charset="2"/>
              <a:buNone/>
            </a:pPr>
            <a:endParaRPr lang="en-US" sz="1200" dirty="0">
              <a:latin typeface="Courier New" pitchFamily="49" charset="0"/>
              <a:cs typeface="Times New Roman" pitchFamily="18" charset="0"/>
            </a:endParaRPr>
          </a:p>
        </p:txBody>
      </p:sp>
    </p:spTree>
    <p:extLst>
      <p:ext uri="{BB962C8B-B14F-4D97-AF65-F5344CB8AC3E}">
        <p14:creationId xmlns:p14="http://schemas.microsoft.com/office/powerpoint/2010/main" val="37952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Seven-Step Modeling Process</a:t>
            </a:r>
          </a:p>
        </p:txBody>
      </p:sp>
      <p:pic>
        <p:nvPicPr>
          <p:cNvPr id="368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514600"/>
            <a:ext cx="8028471" cy="222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12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Seven-Step Modeling Process</a:t>
            </a:r>
          </a:p>
        </p:txBody>
      </p:sp>
      <p:sp>
        <p:nvSpPr>
          <p:cNvPr id="3" name="Content Placeholder 2"/>
          <p:cNvSpPr>
            <a:spLocks noGrp="1"/>
          </p:cNvSpPr>
          <p:nvPr>
            <p:ph idx="1"/>
          </p:nvPr>
        </p:nvSpPr>
        <p:spPr>
          <a:xfrm>
            <a:off x="76200" y="1447800"/>
            <a:ext cx="8686800" cy="5257800"/>
          </a:xfrm>
        </p:spPr>
        <p:txBody>
          <a:bodyPr/>
          <a:lstStyle/>
          <a:p>
            <a:r>
              <a:rPr lang="en-US" i="1" dirty="0">
                <a:solidFill>
                  <a:srgbClr val="FF0000"/>
                </a:solidFill>
                <a:effectLst>
                  <a:outerShdw blurRad="38100" dist="38100" dir="2700000" algn="tl">
                    <a:srgbClr val="000000">
                      <a:alpha val="43137"/>
                    </a:srgbClr>
                  </a:outerShdw>
                </a:effectLst>
              </a:rPr>
              <a:t>Step 1: Problem Definition</a:t>
            </a:r>
          </a:p>
          <a:p>
            <a:pPr lvl="1"/>
            <a:r>
              <a:rPr lang="en-US" dirty="0"/>
              <a:t>The analyst first defines the organization’s problem</a:t>
            </a:r>
          </a:p>
          <a:p>
            <a:pPr lvl="1"/>
            <a:r>
              <a:rPr lang="en-US" dirty="0"/>
              <a:t>Defining the problem includes specifying the organization’s objectives and the parts of the organization that must be studied before the problem can be solved</a:t>
            </a:r>
          </a:p>
          <a:p>
            <a:r>
              <a:rPr lang="en-US" i="1" dirty="0">
                <a:solidFill>
                  <a:srgbClr val="FF0000"/>
                </a:solidFill>
                <a:effectLst>
                  <a:outerShdw blurRad="38100" dist="38100" dir="2700000" algn="tl">
                    <a:srgbClr val="000000">
                      <a:alpha val="43137"/>
                    </a:srgbClr>
                  </a:outerShdw>
                </a:effectLst>
              </a:rPr>
              <a:t>Step 2: Data Collection</a:t>
            </a:r>
          </a:p>
          <a:p>
            <a:pPr lvl="1"/>
            <a:r>
              <a:rPr lang="en-US" dirty="0"/>
              <a:t>After defining the problem, the analyst collects data to estimate the value of parameters that affect the organization’s problem</a:t>
            </a:r>
          </a:p>
          <a:p>
            <a:endParaRPr lang="en-US" dirty="0"/>
          </a:p>
        </p:txBody>
      </p:sp>
    </p:spTree>
    <p:extLst>
      <p:ext uri="{BB962C8B-B14F-4D97-AF65-F5344CB8AC3E}">
        <p14:creationId xmlns:p14="http://schemas.microsoft.com/office/powerpoint/2010/main" val="69801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Seven-Step Modeling Process</a:t>
            </a:r>
          </a:p>
        </p:txBody>
      </p:sp>
      <p:sp>
        <p:nvSpPr>
          <p:cNvPr id="3" name="Content Placeholder 2"/>
          <p:cNvSpPr>
            <a:spLocks noGrp="1"/>
          </p:cNvSpPr>
          <p:nvPr>
            <p:ph idx="1"/>
          </p:nvPr>
        </p:nvSpPr>
        <p:spPr>
          <a:xfrm>
            <a:off x="304800" y="1447800"/>
            <a:ext cx="8610600" cy="4800600"/>
          </a:xfrm>
        </p:spPr>
        <p:txBody>
          <a:bodyPr/>
          <a:lstStyle/>
          <a:p>
            <a:r>
              <a:rPr lang="en-US" i="1" dirty="0">
                <a:solidFill>
                  <a:srgbClr val="FF0000"/>
                </a:solidFill>
                <a:effectLst>
                  <a:outerShdw blurRad="38100" dist="38100" dir="2700000" algn="tl">
                    <a:srgbClr val="000000">
                      <a:alpha val="43137"/>
                    </a:srgbClr>
                  </a:outerShdw>
                </a:effectLst>
              </a:rPr>
              <a:t>Step 3: Model Development</a:t>
            </a:r>
          </a:p>
          <a:p>
            <a:pPr lvl="1"/>
            <a:r>
              <a:rPr lang="en-US" dirty="0"/>
              <a:t>In the third step, the analyst develops a model of the problem</a:t>
            </a:r>
          </a:p>
          <a:p>
            <a:pPr lvl="1"/>
            <a:r>
              <a:rPr lang="en-US" dirty="0"/>
              <a:t>Some of these are deterministic optimization models, where all of the problem inputs are assumed to be known and the goal is to determine values of decision variables that maximize or minimize an objective </a:t>
            </a:r>
          </a:p>
          <a:p>
            <a:pPr lvl="1"/>
            <a:r>
              <a:rPr lang="en-US" dirty="0"/>
              <a:t>Others are simulation models, where some of the inputs are modeled with probability distributions. </a:t>
            </a:r>
          </a:p>
          <a:p>
            <a:pPr lvl="1"/>
            <a:r>
              <a:rPr lang="en-US" dirty="0"/>
              <a:t>Occasionally, the models are so complex mathematically that no simple formulas can be used to relate inputs to outputs</a:t>
            </a:r>
          </a:p>
        </p:txBody>
      </p:sp>
    </p:spTree>
    <p:extLst>
      <p:ext uri="{BB962C8B-B14F-4D97-AF65-F5344CB8AC3E}">
        <p14:creationId xmlns:p14="http://schemas.microsoft.com/office/powerpoint/2010/main" val="1342647101"/>
      </p:ext>
    </p:extLst>
  </p:cSld>
  <p:clrMapOvr>
    <a:masterClrMapping/>
  </p:clrMapOvr>
</p:sld>
</file>

<file path=ppt/theme/theme1.xml><?xml version="1.0" encoding="utf-8"?>
<a:theme xmlns:a="http://schemas.openxmlformats.org/drawingml/2006/main" name="Ch1">
  <a:themeElements>
    <a:clrScheme name="">
      <a:dk1>
        <a:srgbClr val="000000"/>
      </a:dk1>
      <a:lt1>
        <a:srgbClr val="FFFFFF"/>
      </a:lt1>
      <a:dk2>
        <a:srgbClr val="081D58"/>
      </a:dk2>
      <a:lt2>
        <a:srgbClr val="9234DB"/>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h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h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48B3D"/>
    </a:lt1>
    <a:dk2>
      <a:srgbClr val="081D58"/>
    </a:dk2>
    <a:lt2>
      <a:srgbClr val="9234DB"/>
    </a:lt2>
    <a:accent1>
      <a:srgbClr val="FC0128"/>
    </a:accent1>
    <a:accent2>
      <a:srgbClr val="063DE8"/>
    </a:accent2>
    <a:accent3>
      <a:srgbClr val="F8C4AF"/>
    </a:accent3>
    <a:accent4>
      <a:srgbClr val="000000"/>
    </a:accent4>
    <a:accent5>
      <a:srgbClr val="FDAAAC"/>
    </a:accent5>
    <a:accent6>
      <a:srgbClr val="0536D2"/>
    </a:accent6>
    <a:hlink>
      <a:srgbClr val="00DFCA"/>
    </a:hlink>
    <a:folHlink>
      <a:srgbClr val="EAEC5E"/>
    </a:folHlink>
  </a:clrScheme>
</a:themeOverride>
</file>

<file path=docProps/app.xml><?xml version="1.0" encoding="utf-8"?>
<Properties xmlns="http://schemas.openxmlformats.org/officeDocument/2006/extended-properties" xmlns:vt="http://schemas.openxmlformats.org/officeDocument/2006/docPropsVTypes">
  <Template>D:\McGraw Hill Powerpoint Slides\Ch1.ppt</Template>
  <TotalTime>274515859</TotalTime>
  <Pages>18</Pages>
  <Words>2299</Words>
  <Application>Microsoft Office PowerPoint</Application>
  <PresentationFormat>On-screen Show (4:3)</PresentationFormat>
  <Paragraphs>220</Paragraphs>
  <Slides>30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MS PGothic</vt:lpstr>
      <vt:lpstr>Book Antiqua</vt:lpstr>
      <vt:lpstr>Courier New</vt:lpstr>
      <vt:lpstr>Monotype Sorts</vt:lpstr>
      <vt:lpstr>Symbol</vt:lpstr>
      <vt:lpstr>Tahoma</vt:lpstr>
      <vt:lpstr>Times New Roman</vt:lpstr>
      <vt:lpstr>TmsRmn 12pt</vt:lpstr>
      <vt:lpstr>Wingdings</vt:lpstr>
      <vt:lpstr>Ch1</vt:lpstr>
      <vt:lpstr>PowerPoint Presentation</vt:lpstr>
      <vt:lpstr>Learning Objectives</vt:lpstr>
      <vt:lpstr>Why Data Analytics and Decision Modeling?</vt:lpstr>
      <vt:lpstr>Quantitative Model</vt:lpstr>
      <vt:lpstr>Model Types  </vt:lpstr>
      <vt:lpstr>Investment Portfolio Selection</vt:lpstr>
      <vt:lpstr>The Seven-Step Modeling Process</vt:lpstr>
      <vt:lpstr>The Seven-Step Modeling Process</vt:lpstr>
      <vt:lpstr>The Seven-Step Modeling Process</vt:lpstr>
      <vt:lpstr>The Seven-Step Modeling Process</vt:lpstr>
      <vt:lpstr>The Seven-Step Modeling Process</vt:lpstr>
      <vt:lpstr>The Model as a Beginning, Not an End</vt:lpstr>
      <vt:lpstr>Why Study Models and Modeling in Prescriptive Analytics?</vt:lpstr>
      <vt:lpstr>Why Use Excel?</vt:lpstr>
      <vt:lpstr>Basic Spreadsheet Modeling</vt:lpstr>
      <vt:lpstr>Projecting the Costs of Bookshelves at Woodworks</vt:lpstr>
      <vt:lpstr>Concepts and Best Practices of Spreadsheet Modeling</vt:lpstr>
      <vt:lpstr>Concepts and Best Practices of Spreadsheet Modeling</vt:lpstr>
      <vt:lpstr>Concepts and Best Practices of Spreadsheet Modeling</vt:lpstr>
      <vt:lpstr>Decision Models – Outsourcing Example</vt:lpstr>
      <vt:lpstr>Outsourcing Example: Model Development</vt:lpstr>
      <vt:lpstr>Outsourcing Model: Excel Demonstration </vt:lpstr>
      <vt:lpstr>Model Analysis</vt:lpstr>
      <vt:lpstr>Data Tables</vt:lpstr>
      <vt:lpstr>One-Way Data Table</vt:lpstr>
      <vt:lpstr>Two-Way Data Table</vt:lpstr>
      <vt:lpstr>Scenario Manager</vt:lpstr>
      <vt:lpstr>Scenario Manager Outsourcing Example </vt:lpstr>
      <vt:lpstr>Goal Seek</vt:lpstr>
      <vt:lpstr>Ordering with Quantity Discounts and Demand Uncertainty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Operations Management: Manufacturing and  Services</dc:title>
  <dc:creator>ZDR</dc:creator>
  <cp:lastModifiedBy>Zinovy Radovilsky</cp:lastModifiedBy>
  <cp:revision>261</cp:revision>
  <cp:lastPrinted>2014-01-11T05:09:46Z</cp:lastPrinted>
  <dcterms:created xsi:type="dcterms:W3CDTF">1997-10-07T17:24:18Z</dcterms:created>
  <dcterms:modified xsi:type="dcterms:W3CDTF">2017-09-20T16:01:08Z</dcterms:modified>
</cp:coreProperties>
</file>