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77" r:id="rId3"/>
    <p:sldId id="278" r:id="rId4"/>
    <p:sldId id="260" r:id="rId5"/>
    <p:sldId id="262" r:id="rId6"/>
    <p:sldId id="259" r:id="rId7"/>
    <p:sldId id="263" r:id="rId8"/>
    <p:sldId id="265" r:id="rId9"/>
    <p:sldId id="266" r:id="rId10"/>
    <p:sldId id="264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6C889-DCE7-43D1-B3C8-BB9DF22714D5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D520F-3A93-427D-A77E-D8FDCD2A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64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520F-3A93-427D-A77E-D8FDCD2A2C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6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3AE0-DB24-48DD-B031-7842BA3ECB7D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3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E6E-CF6E-4ECE-BFC5-E94EF4C917E6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6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EF9B-26AD-4207-BC64-4B0DB9B756F1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276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9ACE-8020-40FC-8BE2-9687127E200A}" type="datetime1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09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F950-8CA2-493C-973E-A336F20BB91F}" type="datetime1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697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C583-2EDE-4E4D-94E4-51A53BB4197E}" type="datetime1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7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8B12-A998-4AEF-BBCA-5AEAFF4F890D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16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DE74-0D28-4A50-9BF4-142456E3BF55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93D9-1D96-4296-8881-2C4C278138FA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4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9C00-3178-496D-8256-942E19D867A8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FA3A-D816-44B6-9353-3200F59E1A7D}" type="datetime1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0B23-128F-4B77-88EB-833127CEBF5B}" type="datetime1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F48-21CE-4E09-944E-F8AE3231224F}" type="datetime1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9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81B1-6F7C-4937-BD6F-B2A458A6C0C4}" type="datetime1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B3BE-1149-41A3-A927-A28AFB185BEC}" type="datetime1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8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48EC-8576-4923-B11B-7D4B5B89FA3C}" type="datetime1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20FA-31D1-4A4F-953E-636CB8B34AC4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8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Distribution and Central Limit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president of </a:t>
                </a:r>
                <a:r>
                  <a:rPr lang="en-US" dirty="0" err="1"/>
                  <a:t>Doerman</a:t>
                </a:r>
                <a:r>
                  <a:rPr lang="en-US" dirty="0"/>
                  <a:t> Distributors, Inc., believes that 30% of the firm’s orders come from first-time customers. A random sample of 100 orders will be used to estimate the </a:t>
                </a:r>
                <a:r>
                  <a:rPr lang="en-US" dirty="0" smtClean="0"/>
                  <a:t>proportion </a:t>
                </a:r>
                <a:r>
                  <a:rPr lang="en-US" dirty="0"/>
                  <a:t>of first-time customers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Assume that the president is correct and p </a:t>
                </a:r>
                <a:r>
                  <a:rPr lang="en-US" dirty="0" smtClean="0"/>
                  <a:t>= </a:t>
                </a:r>
                <a:r>
                  <a:rPr lang="en-US" dirty="0"/>
                  <a:t>.30. What is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for this study</a:t>
                </a:r>
                <a:r>
                  <a:rPr lang="en-US" dirty="0" smtClean="0"/>
                  <a:t>?</a:t>
                </a:r>
              </a:p>
              <a:p>
                <a:r>
                  <a:rPr lang="en-US" dirty="0"/>
                  <a:t>What is the probability that the sample proportion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will be between .20 and .40</a:t>
                </a:r>
                <a:r>
                  <a:rPr lang="en-US" dirty="0" smtClean="0"/>
                  <a:t>?</a:t>
                </a:r>
              </a:p>
              <a:p>
                <a:r>
                  <a:rPr lang="en-US" dirty="0"/>
                  <a:t>What is the probability that the sample proportion will be between .25 and .35?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1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(Good) Point Estimators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Unbiased: the expected value of the sample statistic is equal to the population parameter.</a:t>
            </a:r>
          </a:p>
          <a:p>
            <a:r>
              <a:rPr lang="en-US" dirty="0" smtClean="0"/>
              <a:t>Efficiency: the point estimator with smaller standard error is said to have greater relative efficiency.</a:t>
            </a:r>
          </a:p>
          <a:p>
            <a:r>
              <a:rPr lang="en-US" dirty="0" smtClean="0"/>
              <a:t>Consistency: a point estimator is consistent if the values of the point estimator tend to become closer to the population parameter as the sample size increases.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Sampling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Stratified Random Sampling: </a:t>
            </a:r>
          </a:p>
          <a:p>
            <a:pPr lvl="1"/>
            <a:r>
              <a:rPr lang="en-US" dirty="0" smtClean="0"/>
              <a:t>The elements in the population are first divided into groups called strata, such that each element in the population belongs to one and only one stratum.</a:t>
            </a:r>
          </a:p>
          <a:p>
            <a:pPr lvl="1"/>
            <a:r>
              <a:rPr lang="en-US" dirty="0" smtClean="0"/>
              <a:t>A simple random sample is taken from each stratum.</a:t>
            </a:r>
            <a:endParaRPr lang="en-US" dirty="0"/>
          </a:p>
          <a:p>
            <a:r>
              <a:rPr lang="en-US" dirty="0" smtClean="0"/>
              <a:t>Cluster Sampling</a:t>
            </a:r>
          </a:p>
          <a:p>
            <a:pPr lvl="1"/>
            <a:r>
              <a:rPr lang="en-US" dirty="0"/>
              <a:t>The elements in the population are first divided into groups called </a:t>
            </a:r>
            <a:r>
              <a:rPr lang="en-US" dirty="0" smtClean="0"/>
              <a:t>clusters, </a:t>
            </a:r>
            <a:r>
              <a:rPr lang="en-US" dirty="0"/>
              <a:t>such that each element in the population belongs to one and only one </a:t>
            </a:r>
            <a:r>
              <a:rPr lang="en-US" dirty="0" smtClean="0"/>
              <a:t>cluster</a:t>
            </a:r>
          </a:p>
          <a:p>
            <a:pPr lvl="1"/>
            <a:r>
              <a:rPr lang="en-US" dirty="0" smtClean="0"/>
              <a:t>A simple random sample of the clusters is taken. All elements in randomly selected clusters form the sample.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Sampling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50080"/>
          </a:xfrm>
        </p:spPr>
        <p:txBody>
          <a:bodyPr>
            <a:normAutofit/>
          </a:bodyPr>
          <a:lstStyle/>
          <a:p>
            <a:r>
              <a:rPr lang="en-US" dirty="0" smtClean="0"/>
              <a:t>Systematic Sampling</a:t>
            </a:r>
          </a:p>
          <a:p>
            <a:r>
              <a:rPr lang="en-US" dirty="0" smtClean="0"/>
              <a:t>Convenience Sampling (a non-probability sampling)</a:t>
            </a:r>
          </a:p>
          <a:p>
            <a:r>
              <a:rPr lang="en-US" dirty="0" smtClean="0"/>
              <a:t>Judgment Sampling: person most knowledgeable on the subject selects elements that s/he feels are most representative of the population.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and Sample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Element: the entity on which data are collected.</a:t>
                </a:r>
              </a:p>
              <a:p>
                <a:r>
                  <a:rPr lang="en-US" dirty="0" smtClean="0"/>
                  <a:t>Population: the collection of </a:t>
                </a:r>
                <a:r>
                  <a:rPr lang="en-US" b="1" dirty="0" smtClean="0"/>
                  <a:t>ALL</a:t>
                </a:r>
                <a:r>
                  <a:rPr lang="en-US" dirty="0" smtClean="0"/>
                  <a:t> the elements of interest.</a:t>
                </a:r>
              </a:p>
              <a:p>
                <a:pPr lvl="1"/>
                <a:r>
                  <a:rPr lang="en-US" dirty="0" smtClean="0"/>
                  <a:t>Population parameters: numerical characteristics of a population</a:t>
                </a:r>
              </a:p>
              <a:p>
                <a:pPr lvl="1"/>
                <a:r>
                  <a:rPr lang="en-US" dirty="0" smtClean="0"/>
                  <a:t>Population mean: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Population standard deviation: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Sample: a subset of the population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simple random sample of size n from a finite population of size N is a sample selected such that each possible sample of size n has the same probability of being selected.</a:t>
                </a:r>
              </a:p>
              <a:p>
                <a:pPr lvl="1"/>
                <a:r>
                  <a:rPr lang="en-US" dirty="0" smtClean="0"/>
                  <a:t>Sampling without replacement: combination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Sampling with replacement</a:t>
                </a:r>
                <a:endParaRPr lang="en-US" dirty="0"/>
              </a:p>
              <a:p>
                <a:r>
                  <a:rPr lang="en-US" dirty="0" smtClean="0"/>
                  <a:t>A random sample of size n from an infinite population is a sample selected such that the following conditions are satisfied.</a:t>
                </a:r>
              </a:p>
              <a:p>
                <a:pPr lvl="1"/>
                <a:r>
                  <a:rPr lang="en-US" dirty="0" smtClean="0"/>
                  <a:t>Each element selected comes from the same population</a:t>
                </a:r>
              </a:p>
              <a:p>
                <a:pPr lvl="1"/>
                <a:r>
                  <a:rPr lang="en-US" dirty="0" smtClean="0"/>
                  <a:t>Each element is selected independently.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Sample statistics: a characteristic that is computed to estimate the value of a population parameter. </a:t>
                </a:r>
                <a:endParaRPr lang="en-US" dirty="0"/>
              </a:p>
              <a:p>
                <a:r>
                  <a:rPr lang="en-US" dirty="0" smtClean="0"/>
                  <a:t>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 as the point estimator of the population mean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Sample standard deviation s as the </a:t>
                </a:r>
                <a:r>
                  <a:rPr lang="en-US" dirty="0"/>
                  <a:t>point estimator of the population standard deviation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Sample </a:t>
                </a:r>
                <a:r>
                  <a:rPr lang="en-US" dirty="0" smtClean="0"/>
                  <a:t>proportion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as the point estimator of the population </a:t>
                </a:r>
                <a:r>
                  <a:rPr lang="en-US" dirty="0" smtClean="0"/>
                  <a:t>proportion p.</a:t>
                </a:r>
              </a:p>
              <a:p>
                <a:r>
                  <a:rPr lang="en-US" dirty="0" smtClean="0"/>
                  <a:t>The numerical value obtained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, s, or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is called the point estimate.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30276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is a RV. Its distribution is called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, which is the probability distribution of all possible values of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: the expected value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 smtClean="0"/>
                  <a:t>: the mean of (the sampling distribution of)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. 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 smtClean="0"/>
                  <a:t> are the same.</a:t>
                </a:r>
              </a:p>
              <a:p>
                <a:r>
                  <a:rPr lang="en-US" dirty="0" smtClean="0"/>
                  <a:t>A key result: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The </a:t>
                </a:r>
                <a:r>
                  <a:rPr lang="en-US" dirty="0"/>
                  <a:t>mean of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 is equal to the population mean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 smtClean="0"/>
                  <a:t>: the standard deviation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; or the standard deviation of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; or standard error (of the mean).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for a finite population with size N. (finite population correction factor)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for a infinite population or a finite population with n/N &lt;= 5%.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302760"/>
              </a:xfrm>
              <a:blipFill rotWithShape="0">
                <a:blip r:embed="rId3"/>
                <a:stretch>
                  <a:fillRect l="-479" t="-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1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: Central Limit Theorem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52" t="-7109" r="-2052" b="-10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any</a:t>
                </a:r>
                <a:r>
                  <a:rPr lang="en-US" dirty="0" smtClean="0"/>
                  <a:t> population distribution with mean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and standard deviation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, the sampling distribution of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 is approximately normal with mean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and standard deviation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 smtClean="0"/>
                  <a:t>, and the approximation improves as sample size n increases.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is known, then everything is much easier. But in many cases,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is unknown.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 annual cost of automobile insurance is $939. Assume that the standard deviation is σ </a:t>
            </a:r>
            <a:r>
              <a:rPr lang="en-US" dirty="0" smtClean="0"/>
              <a:t>= </a:t>
            </a:r>
            <a:r>
              <a:rPr lang="en-US" dirty="0"/>
              <a:t>$245</a:t>
            </a:r>
            <a:r>
              <a:rPr lang="en-US" dirty="0" smtClean="0"/>
              <a:t>.</a:t>
            </a:r>
          </a:p>
          <a:p>
            <a:r>
              <a:rPr lang="en-US" dirty="0"/>
              <a:t>What is the probability that a simple random sample of automobile insurance policies will have a sample mean within $25 of the population mean for each of the following sample sizes: 30, 50, 100, and 400</a:t>
            </a:r>
            <a:r>
              <a:rPr lang="en-US" dirty="0" smtClean="0"/>
              <a:t>?</a:t>
            </a:r>
          </a:p>
          <a:p>
            <a:r>
              <a:rPr lang="en-US" dirty="0"/>
              <a:t>What is the advantage of a larger sample size when attempting to estimate the </a:t>
            </a:r>
            <a:r>
              <a:rPr lang="en-US" dirty="0" smtClean="0"/>
              <a:t>population </a:t>
            </a:r>
            <a:r>
              <a:rPr lang="en-US" dirty="0"/>
              <a:t>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98320"/>
                <a:ext cx="8915400" cy="457200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is also a RV. Its distribution is called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, which is the probability distribution of all possible values of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: the expected value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 key result: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The </a:t>
                </a:r>
                <a:r>
                  <a:rPr lang="en-US" dirty="0"/>
                  <a:t>mean of </a:t>
                </a:r>
                <a:r>
                  <a:rPr lang="en-US" dirty="0" smtClean="0"/>
                  <a:t>(the </a:t>
                </a:r>
                <a:r>
                  <a:rPr lang="en-US" dirty="0"/>
                  <a:t>sampling distribution </a:t>
                </a:r>
                <a:r>
                  <a:rPr lang="en-US" dirty="0" smtClean="0"/>
                  <a:t>of)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 smtClean="0"/>
                  <a:t> is equal to the population proportion p.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 smtClean="0"/>
                  <a:t>: the standard deviation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 smtClean="0"/>
                  <a:t>; or the standard deviation of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 smtClean="0"/>
                  <a:t>; or standard error (of the proportion).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 for a finite population with size 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for a infinite population or a finite population with n/N &lt;= 5%.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Why? Population essentially follows a Bernoulli distribution. You shall be able to compute its standard deviation.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98320"/>
                <a:ext cx="8915400" cy="4572000"/>
              </a:xfrm>
              <a:blipFill rotWithShape="0">
                <a:blip r:embed="rId3"/>
                <a:stretch>
                  <a:fillRect l="-479" t="-1333" r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 smtClean="0"/>
                  <a:t> can be approximated by a normal distribution whenever </a:t>
                </a:r>
                <a:r>
                  <a:rPr lang="en-US" dirty="0" err="1" smtClean="0"/>
                  <a:t>np</a:t>
                </a:r>
                <a:r>
                  <a:rPr lang="en-US" dirty="0" smtClean="0"/>
                  <a:t>&gt;=5 and n(1-p)&gt;= 5.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Sample size n should be sufficiently large.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79" t="-806" r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0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1521</TotalTime>
  <Words>497</Words>
  <Application>Microsoft Office PowerPoint</Application>
  <PresentationFormat>Widescreen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Wingdings</vt:lpstr>
      <vt:lpstr>Wingdings 3</vt:lpstr>
      <vt:lpstr>Wisp</vt:lpstr>
      <vt:lpstr>Sampling Distribution and Central Limit Theorem</vt:lpstr>
      <vt:lpstr>Population and Sample</vt:lpstr>
      <vt:lpstr>Sampling</vt:lpstr>
      <vt:lpstr>Point Estimation</vt:lpstr>
      <vt:lpstr>Sampling Distribution of X ̅</vt:lpstr>
      <vt:lpstr>Sampling Distribution of X ̅: Central Limit Theorem</vt:lpstr>
      <vt:lpstr>Example</vt:lpstr>
      <vt:lpstr>Sampling Distribution of p ̅</vt:lpstr>
      <vt:lpstr>Sampling Distribution of p ̅</vt:lpstr>
      <vt:lpstr>Example</vt:lpstr>
      <vt:lpstr>Properties of (Good) Point Estimators</vt:lpstr>
      <vt:lpstr>Other Sampling Methods</vt:lpstr>
      <vt:lpstr>Other Sampling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Limit Theorem and Interval Estimate</dc:title>
  <dc:creator>Chongqi Wu</dc:creator>
  <cp:lastModifiedBy>Chongqi Wu</cp:lastModifiedBy>
  <cp:revision>40</cp:revision>
  <dcterms:created xsi:type="dcterms:W3CDTF">2016-08-25T21:49:13Z</dcterms:created>
  <dcterms:modified xsi:type="dcterms:W3CDTF">2017-04-14T20:10:21Z</dcterms:modified>
</cp:coreProperties>
</file>