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9"/>
  </p:notesMasterIdLst>
  <p:sldIdLst>
    <p:sldId id="262" r:id="rId2"/>
    <p:sldId id="257" r:id="rId3"/>
    <p:sldId id="266" r:id="rId4"/>
    <p:sldId id="287" r:id="rId5"/>
    <p:sldId id="288" r:id="rId6"/>
    <p:sldId id="289" r:id="rId7"/>
    <p:sldId id="290" r:id="rId8"/>
    <p:sldId id="291" r:id="rId9"/>
    <p:sldId id="295" r:id="rId10"/>
    <p:sldId id="292" r:id="rId11"/>
    <p:sldId id="293" r:id="rId12"/>
    <p:sldId id="296" r:id="rId13"/>
    <p:sldId id="297" r:id="rId14"/>
    <p:sldId id="298" r:id="rId15"/>
    <p:sldId id="299" r:id="rId16"/>
    <p:sldId id="300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6" autoAdjust="0"/>
    <p:restoredTop sz="90619" autoAdjust="0"/>
  </p:normalViewPr>
  <p:slideViewPr>
    <p:cSldViewPr snapToGrid="0">
      <p:cViewPr>
        <p:scale>
          <a:sx n="50" d="100"/>
          <a:sy n="50" d="100"/>
        </p:scale>
        <p:origin x="-11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730B31-6D3D-4FCB-9FED-9C58B9B710C5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480F08-C16E-4565-BC7A-E171E0C9B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454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DA9A7-EDD5-46DD-BDFE-4DE7991E56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033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DA9A7-EDD5-46DD-BDFE-4DE7991E563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033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DA9A7-EDD5-46DD-BDFE-4DE7991E563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033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DA9A7-EDD5-46DD-BDFE-4DE7991E563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03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DA9A7-EDD5-46DD-BDFE-4DE7991E56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03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DA9A7-EDD5-46DD-BDFE-4DE7991E56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03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DA9A7-EDD5-46DD-BDFE-4DE7991E56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03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DA9A7-EDD5-46DD-BDFE-4DE7991E56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03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DA9A7-EDD5-46DD-BDFE-4DE7991E563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03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DA9A7-EDD5-46DD-BDFE-4DE7991E563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03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DA9A7-EDD5-46DD-BDFE-4DE7991E563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033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DA9A7-EDD5-46DD-BDFE-4DE7991E563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03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083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318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150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886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110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200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791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907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738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478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91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141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ITM 6280: Data Warehousing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Chapter 19</a:t>
            </a:r>
          </a:p>
          <a:p>
            <a:r>
              <a:rPr lang="en-US" sz="4400" dirty="0" smtClean="0"/>
              <a:t>ETL Subsystems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51561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 Requirements for ETL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002060"/>
                </a:solidFill>
              </a:rPr>
              <a:t>Business Needs</a:t>
            </a:r>
          </a:p>
          <a:p>
            <a:pPr lvl="1"/>
            <a:r>
              <a:rPr lang="en-US" dirty="0" smtClean="0"/>
              <a:t>Maintain a list of KPIs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002060"/>
                </a:solidFill>
              </a:rPr>
              <a:t>Compliance</a:t>
            </a:r>
            <a:endParaRPr lang="en-US" b="1" dirty="0">
              <a:solidFill>
                <a:srgbClr val="002060"/>
              </a:solidFill>
            </a:endParaRPr>
          </a:p>
          <a:p>
            <a:pPr lvl="1"/>
            <a:r>
              <a:rPr lang="en-US" dirty="0" smtClean="0"/>
              <a:t>All data and reports are subject to compliance requirements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002060"/>
                </a:solidFill>
              </a:rPr>
              <a:t>Data Quality</a:t>
            </a:r>
            <a:endParaRPr lang="en-US" b="1" dirty="0">
              <a:solidFill>
                <a:srgbClr val="002060"/>
              </a:solidFill>
            </a:endParaRPr>
          </a:p>
          <a:p>
            <a:pPr lvl="1"/>
            <a:r>
              <a:rPr lang="en-US" dirty="0" smtClean="0"/>
              <a:t>List data elements with questionable quality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002060"/>
                </a:solidFill>
              </a:rPr>
              <a:t>Security</a:t>
            </a:r>
            <a:endParaRPr lang="en-US" b="1" dirty="0">
              <a:solidFill>
                <a:srgbClr val="002060"/>
              </a:solidFill>
            </a:endParaRPr>
          </a:p>
          <a:p>
            <a:pPr lvl="1"/>
            <a:r>
              <a:rPr lang="en-US" dirty="0" smtClean="0"/>
              <a:t>Compliance list should also contain privacy and security requirements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002060"/>
                </a:solidFill>
              </a:rPr>
              <a:t>Data Integration</a:t>
            </a:r>
            <a:endParaRPr lang="en-US" b="1" dirty="0">
              <a:solidFill>
                <a:srgbClr val="002060"/>
              </a:solidFill>
            </a:endParaRPr>
          </a:p>
          <a:p>
            <a:pPr lvl="1"/>
            <a:r>
              <a:rPr lang="en-US" dirty="0" smtClean="0"/>
              <a:t>Use bus matrix to generate priority list for conforming dimensions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718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 Requirements for ETL (</a:t>
            </a:r>
            <a:r>
              <a:rPr lang="en-US" dirty="0" err="1" smtClean="0"/>
              <a:t>contd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0565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b="1" dirty="0" smtClean="0">
                <a:solidFill>
                  <a:srgbClr val="002060"/>
                </a:solidFill>
              </a:rPr>
              <a:t>Data Latency</a:t>
            </a:r>
          </a:p>
          <a:p>
            <a:pPr lvl="1"/>
            <a:r>
              <a:rPr lang="en-US" dirty="0" smtClean="0"/>
              <a:t>How quickly source data can be delivered to the business users.</a:t>
            </a:r>
            <a:endParaRPr lang="en-US" dirty="0"/>
          </a:p>
          <a:p>
            <a:pPr marL="514350" indent="-514350">
              <a:buFont typeface="+mj-lt"/>
              <a:buAutoNum type="arabicPeriod" startAt="6"/>
            </a:pPr>
            <a:r>
              <a:rPr lang="en-US" b="1" dirty="0" smtClean="0">
                <a:solidFill>
                  <a:srgbClr val="002060"/>
                </a:solidFill>
              </a:rPr>
              <a:t>Archiving</a:t>
            </a:r>
          </a:p>
          <a:p>
            <a:pPr lvl="1"/>
            <a:r>
              <a:rPr lang="en-US" dirty="0" smtClean="0"/>
              <a:t>All staged data should be archived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b="1" dirty="0" smtClean="0">
                <a:solidFill>
                  <a:srgbClr val="002060"/>
                </a:solidFill>
              </a:rPr>
              <a:t>BI Delivery Interface</a:t>
            </a:r>
            <a:endParaRPr lang="en-US" b="1" dirty="0">
              <a:solidFill>
                <a:srgbClr val="002060"/>
              </a:solidFill>
            </a:endParaRPr>
          </a:p>
          <a:p>
            <a:pPr lvl="1"/>
            <a:r>
              <a:rPr lang="en-US" dirty="0" smtClean="0"/>
              <a:t>ETL team should work closely with modeling team</a:t>
            </a:r>
          </a:p>
          <a:p>
            <a:pPr lvl="1"/>
            <a:r>
              <a:rPr lang="en-US" dirty="0" smtClean="0"/>
              <a:t>List all facts and dimension tables, list all OLAP cubes and indexes </a:t>
            </a:r>
            <a:endParaRPr lang="en-US" dirty="0"/>
          </a:p>
          <a:p>
            <a:pPr marL="514350" indent="-514350">
              <a:buFont typeface="+mj-lt"/>
              <a:buAutoNum type="arabicPeriod" startAt="6"/>
            </a:pPr>
            <a:r>
              <a:rPr lang="en-US" b="1" dirty="0" smtClean="0">
                <a:solidFill>
                  <a:srgbClr val="002060"/>
                </a:solidFill>
              </a:rPr>
              <a:t>Available Skills</a:t>
            </a:r>
            <a:endParaRPr lang="en-US" b="1" dirty="0">
              <a:solidFill>
                <a:srgbClr val="002060"/>
              </a:solidFill>
            </a:endParaRPr>
          </a:p>
          <a:p>
            <a:pPr lvl="1"/>
            <a:r>
              <a:rPr lang="en-US" dirty="0" smtClean="0"/>
              <a:t>Inventory of OS, ETL tools, scripting language, SQL, DMBS, OLAP </a:t>
            </a:r>
            <a:r>
              <a:rPr lang="en-US" dirty="0" err="1" smtClean="0"/>
              <a:t>etc</a:t>
            </a:r>
            <a:r>
              <a:rPr lang="en-US" dirty="0" smtClean="0"/>
              <a:t>…</a:t>
            </a:r>
            <a:endParaRPr lang="en-US" dirty="0"/>
          </a:p>
          <a:p>
            <a:pPr marL="514350" indent="-514350">
              <a:buFont typeface="+mj-lt"/>
              <a:buAutoNum type="arabicPeriod" startAt="6"/>
            </a:pPr>
            <a:r>
              <a:rPr lang="en-US" b="1" dirty="0" smtClean="0">
                <a:solidFill>
                  <a:srgbClr val="002060"/>
                </a:solidFill>
              </a:rPr>
              <a:t>Legacy Licenses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91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Subsystems of ETL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Extracting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002060"/>
                </a:solidFill>
              </a:rPr>
              <a:t>Subsystem 1: Data Profiling</a:t>
            </a:r>
          </a:p>
          <a:p>
            <a:pPr lvl="1"/>
            <a:r>
              <a:rPr lang="en-US" dirty="0" smtClean="0"/>
              <a:t>Describe the contents, consistency, and structure</a:t>
            </a:r>
          </a:p>
          <a:p>
            <a:pPr lvl="1"/>
            <a:r>
              <a:rPr lang="en-US" dirty="0" smtClean="0"/>
              <a:t>Provides information about data cleaning requirements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002060"/>
                </a:solidFill>
              </a:rPr>
              <a:t>Subsystem </a:t>
            </a:r>
            <a:r>
              <a:rPr lang="en-US" b="1" dirty="0" smtClean="0">
                <a:solidFill>
                  <a:srgbClr val="002060"/>
                </a:solidFill>
              </a:rPr>
              <a:t>2: Change Data Capture System</a:t>
            </a:r>
            <a:endParaRPr lang="en-US" b="1" dirty="0">
              <a:solidFill>
                <a:srgbClr val="002060"/>
              </a:solidFill>
            </a:endParaRPr>
          </a:p>
          <a:p>
            <a:pPr lvl="1"/>
            <a:r>
              <a:rPr lang="en-US" dirty="0" smtClean="0"/>
              <a:t>Isolate the latest source data</a:t>
            </a:r>
          </a:p>
          <a:p>
            <a:pPr lvl="1"/>
            <a:r>
              <a:rPr lang="en-US" dirty="0" smtClean="0"/>
              <a:t>Just transfer the data that has changed since the last load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smtClean="0"/>
              <a:t>Audit columns – stores date and time of each modification of a record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 </a:t>
            </a:r>
            <a:r>
              <a:rPr lang="en-US" b="1" dirty="0" smtClean="0"/>
              <a:t>Timed Extract – Time based selection is </a:t>
            </a:r>
            <a:r>
              <a:rPr lang="en-US" b="1" dirty="0" smtClean="0">
                <a:solidFill>
                  <a:srgbClr val="C00000"/>
                </a:solidFill>
              </a:rPr>
              <a:t>not recommended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 </a:t>
            </a:r>
            <a:r>
              <a:rPr lang="en-US" b="1" dirty="0" smtClean="0"/>
              <a:t>Full Diff Compare – identify the change by comparing record by record</a:t>
            </a:r>
          </a:p>
        </p:txBody>
      </p:sp>
    </p:spTree>
    <p:extLst>
      <p:ext uri="{BB962C8B-B14F-4D97-AF65-F5344CB8AC3E}">
        <p14:creationId xmlns:p14="http://schemas.microsoft.com/office/powerpoint/2010/main" val="312673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Subsystems of ETL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Extracting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b="1" dirty="0" smtClean="0">
                <a:solidFill>
                  <a:srgbClr val="002060"/>
                </a:solidFill>
              </a:rPr>
              <a:t>Subsystem 3: Extract System</a:t>
            </a:r>
          </a:p>
          <a:p>
            <a:pPr lvl="1"/>
            <a:r>
              <a:rPr lang="en-US" dirty="0" smtClean="0"/>
              <a:t>Each source might be in a different system, environment or DBMS</a:t>
            </a:r>
          </a:p>
          <a:p>
            <a:pPr lvl="1"/>
            <a:r>
              <a:rPr lang="en-US" dirty="0" smtClean="0"/>
              <a:t>Create MapReduce/Hadoop extract step to extract unstructured, </a:t>
            </a:r>
            <a:r>
              <a:rPr lang="en-US" dirty="0" err="1" smtClean="0"/>
              <a:t>semistructured</a:t>
            </a:r>
            <a:r>
              <a:rPr lang="en-US" dirty="0" smtClean="0"/>
              <a:t> “Big Data”.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92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Subsystems of ETL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Cleaning and Conforming Data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 startAt="4"/>
            </a:pPr>
            <a:r>
              <a:rPr lang="en-US" b="1" dirty="0" smtClean="0">
                <a:solidFill>
                  <a:srgbClr val="002060"/>
                </a:solidFill>
              </a:rPr>
              <a:t>Subsystem </a:t>
            </a:r>
            <a:r>
              <a:rPr lang="en-US" b="1" dirty="0" smtClean="0">
                <a:solidFill>
                  <a:srgbClr val="002060"/>
                </a:solidFill>
              </a:rPr>
              <a:t>4: Data Cleansing </a:t>
            </a:r>
            <a:r>
              <a:rPr lang="en-US" b="1" dirty="0" smtClean="0">
                <a:solidFill>
                  <a:srgbClr val="002060"/>
                </a:solidFill>
              </a:rPr>
              <a:t>System</a:t>
            </a:r>
          </a:p>
          <a:p>
            <a:pPr lvl="1"/>
            <a:r>
              <a:rPr lang="en-US" dirty="0" smtClean="0"/>
              <a:t>Cleansing data and controlling data quality using quality screens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b="1" dirty="0">
                <a:solidFill>
                  <a:srgbClr val="002060"/>
                </a:solidFill>
              </a:rPr>
              <a:t>Subsystem </a:t>
            </a:r>
            <a:r>
              <a:rPr lang="en-US" b="1" dirty="0" smtClean="0">
                <a:solidFill>
                  <a:srgbClr val="002060"/>
                </a:solidFill>
              </a:rPr>
              <a:t>5: Error Event Schema</a:t>
            </a:r>
            <a:endParaRPr lang="en-US" b="1" dirty="0">
              <a:solidFill>
                <a:srgbClr val="002060"/>
              </a:solidFill>
            </a:endParaRPr>
          </a:p>
          <a:p>
            <a:pPr lvl="1"/>
            <a:r>
              <a:rPr lang="en-US" dirty="0" smtClean="0"/>
              <a:t>Record every error event identified by quality screen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b="1" dirty="0">
                <a:solidFill>
                  <a:srgbClr val="002060"/>
                </a:solidFill>
              </a:rPr>
              <a:t>Subsystem </a:t>
            </a:r>
            <a:r>
              <a:rPr lang="en-US" b="1" dirty="0" smtClean="0">
                <a:solidFill>
                  <a:srgbClr val="002060"/>
                </a:solidFill>
              </a:rPr>
              <a:t>6: Audit Dimension Assembler</a:t>
            </a:r>
            <a:endParaRPr lang="en-US" b="1" dirty="0">
              <a:solidFill>
                <a:srgbClr val="002060"/>
              </a:solidFill>
            </a:endParaRP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705" y="4557713"/>
            <a:ext cx="4476750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664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Subsystems of </a:t>
            </a:r>
            <a:r>
              <a:rPr lang="en-US" dirty="0" smtClean="0"/>
              <a:t>ETL: </a:t>
            </a:r>
            <a:r>
              <a:rPr lang="en-US" b="1" dirty="0">
                <a:solidFill>
                  <a:srgbClr val="002060"/>
                </a:solidFill>
              </a:rPr>
              <a:t>Conforming </a:t>
            </a:r>
            <a:r>
              <a:rPr lang="en-US" b="1" dirty="0" smtClean="0">
                <a:solidFill>
                  <a:srgbClr val="002060"/>
                </a:solidFill>
              </a:rPr>
              <a:t>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7945"/>
            <a:ext cx="10515600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03" y="1362074"/>
            <a:ext cx="10621661" cy="5069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055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Subsystems of ETL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Delivering</a:t>
            </a:r>
          </a:p>
          <a:p>
            <a:pPr marL="0" indent="0">
              <a:buNone/>
            </a:pPr>
            <a:r>
              <a:rPr lang="en-US" dirty="0" smtClean="0"/>
              <a:t>Focus on dimension table processing</a:t>
            </a:r>
            <a:endParaRPr lang="en-US" dirty="0" smtClean="0"/>
          </a:p>
          <a:p>
            <a:r>
              <a:rPr lang="en-US" b="1" dirty="0" smtClean="0">
                <a:solidFill>
                  <a:srgbClr val="002060"/>
                </a:solidFill>
              </a:rPr>
              <a:t>Slowly Changing Dimension Manager</a:t>
            </a:r>
            <a:endParaRPr lang="en-US" dirty="0" smtClean="0"/>
          </a:p>
          <a:p>
            <a:r>
              <a:rPr lang="en-US" b="1" dirty="0" smtClean="0">
                <a:solidFill>
                  <a:srgbClr val="002060"/>
                </a:solidFill>
              </a:rPr>
              <a:t>Surrogate Key Generator</a:t>
            </a:r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Hierarchy Manager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Special Dimension Manager</a:t>
            </a:r>
          </a:p>
          <a:p>
            <a:pPr lvl="1"/>
            <a:r>
              <a:rPr lang="en-US" dirty="0" smtClean="0"/>
              <a:t>Date/time, Junk, Mini dimension, Shrunken subset…</a:t>
            </a:r>
            <a:endParaRPr lang="en-US" dirty="0"/>
          </a:p>
          <a:p>
            <a:r>
              <a:rPr lang="en-US" b="1" dirty="0">
                <a:solidFill>
                  <a:srgbClr val="002060"/>
                </a:solidFill>
              </a:rPr>
              <a:t>Multivalued Dimension Bridge Table </a:t>
            </a:r>
            <a:r>
              <a:rPr lang="en-US" b="1" dirty="0" smtClean="0">
                <a:solidFill>
                  <a:srgbClr val="002060"/>
                </a:solidFill>
              </a:rPr>
              <a:t>Builder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OLAP Cube Builder</a:t>
            </a:r>
            <a:endParaRPr lang="en-US" b="1" dirty="0">
              <a:solidFill>
                <a:srgbClr val="002060"/>
              </a:solidFill>
            </a:endParaRPr>
          </a:p>
          <a:p>
            <a:pPr marL="457200" lvl="1" indent="0">
              <a:buNone/>
            </a:pPr>
            <a:endParaRPr lang="en-US" sz="2800" b="1" dirty="0">
              <a:solidFill>
                <a:srgbClr val="002060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723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rgbClr val="002060"/>
                </a:solidFill>
              </a:rPr>
              <a:t>Creating Bus Architecture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sz="3200" dirty="0"/>
              <a:t>Add two Access databases in SQL Server</a:t>
            </a:r>
          </a:p>
          <a:p>
            <a:pPr lvl="1"/>
            <a:r>
              <a:rPr lang="en-US" sz="3200" dirty="0"/>
              <a:t>Create conformed dimension by using merge join</a:t>
            </a:r>
          </a:p>
          <a:p>
            <a:pPr lvl="1"/>
            <a:r>
              <a:rPr lang="en-US" sz="3200" dirty="0"/>
              <a:t>Use conformed dimension to create bus matrix</a:t>
            </a:r>
          </a:p>
          <a:p>
            <a:pPr lvl="1"/>
            <a:r>
              <a:rPr lang="en-US" sz="3200" dirty="0"/>
              <a:t>Drill-across fact tables</a:t>
            </a:r>
          </a:p>
        </p:txBody>
      </p:sp>
    </p:spTree>
    <p:extLst>
      <p:ext uri="{BB962C8B-B14F-4D97-AF65-F5344CB8AC3E}">
        <p14:creationId xmlns:p14="http://schemas.microsoft.com/office/powerpoint/2010/main" val="201766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Recap: Subtype/</a:t>
            </a:r>
            <a:r>
              <a:rPr lang="en-US" dirty="0" err="1" smtClean="0"/>
              <a:t>supertype</a:t>
            </a:r>
            <a:endParaRPr lang="en-US" dirty="0" smtClean="0"/>
          </a:p>
          <a:p>
            <a:r>
              <a:rPr lang="en-US" dirty="0" smtClean="0"/>
              <a:t>ETL subsystems</a:t>
            </a:r>
          </a:p>
          <a:p>
            <a:r>
              <a:rPr lang="en-US" dirty="0" smtClean="0"/>
              <a:t>Homework 2 discussion</a:t>
            </a:r>
          </a:p>
          <a:p>
            <a:r>
              <a:rPr lang="en-US" dirty="0" smtClean="0"/>
              <a:t>SSAS – Creating Enterprise Bus Architecture</a:t>
            </a:r>
          </a:p>
        </p:txBody>
      </p:sp>
    </p:spTree>
    <p:extLst>
      <p:ext uri="{BB962C8B-B14F-4D97-AF65-F5344CB8AC3E}">
        <p14:creationId xmlns:p14="http://schemas.microsoft.com/office/powerpoint/2010/main" val="144651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Multivalued Dimensions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How to represent accounts with multiple account holders?</a:t>
            </a:r>
          </a:p>
          <a:p>
            <a:r>
              <a:rPr lang="en-US" dirty="0" smtClean="0"/>
              <a:t>Use Account-to-Customer bridge table with weighting factor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902" y="3290888"/>
            <a:ext cx="9875871" cy="2515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8131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Adding a Mini Dimension to a Bridge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2060"/>
                </a:solidFill>
              </a:rPr>
              <a:t>How to represent a very large account-to-bridge table with a rapidly changing dimension?</a:t>
            </a:r>
            <a:endParaRPr lang="en-US" b="1" dirty="0">
              <a:solidFill>
                <a:srgbClr val="002060"/>
              </a:solidFill>
            </a:endParaRPr>
          </a:p>
          <a:p>
            <a:r>
              <a:rPr lang="en-US" dirty="0" smtClean="0"/>
              <a:t>Add a mini dimension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430" y="3733323"/>
            <a:ext cx="9483090" cy="2805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7985760" y="4938126"/>
            <a:ext cx="2788920" cy="173699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727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</a:t>
            </a:r>
            <a:r>
              <a:rPr lang="en-US" dirty="0" err="1" smtClean="0"/>
              <a:t>Supertype</a:t>
            </a:r>
            <a:r>
              <a:rPr lang="en-US" dirty="0" smtClean="0"/>
              <a:t> and Subtype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002060"/>
                </a:solidFill>
              </a:rPr>
              <a:t>When do we use a single </a:t>
            </a:r>
            <a:r>
              <a:rPr lang="en-US" b="1" dirty="0" err="1" smtClean="0">
                <a:solidFill>
                  <a:srgbClr val="002060"/>
                </a:solidFill>
              </a:rPr>
              <a:t>supertype</a:t>
            </a:r>
            <a:r>
              <a:rPr lang="en-US" b="1" dirty="0" smtClean="0">
                <a:solidFill>
                  <a:srgbClr val="002060"/>
                </a:solidFill>
              </a:rPr>
              <a:t> fact table?</a:t>
            </a:r>
            <a:endParaRPr lang="en-US" b="1" dirty="0">
              <a:solidFill>
                <a:srgbClr val="002060"/>
              </a:solidFill>
            </a:endParaRPr>
          </a:p>
          <a:p>
            <a:r>
              <a:rPr lang="en-US" dirty="0" smtClean="0"/>
              <a:t>Global view</a:t>
            </a:r>
          </a:p>
          <a:p>
            <a:r>
              <a:rPr lang="en-US" dirty="0"/>
              <a:t>Insight into the complete account portfolio across all lines of business.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rgbClr val="002060"/>
                </a:solidFill>
              </a:rPr>
              <a:t>When </a:t>
            </a:r>
            <a:r>
              <a:rPr lang="en-US" b="1" dirty="0">
                <a:solidFill>
                  <a:srgbClr val="002060"/>
                </a:solidFill>
              </a:rPr>
              <a:t>do we </a:t>
            </a:r>
            <a:r>
              <a:rPr lang="en-US" b="1" dirty="0" smtClean="0">
                <a:solidFill>
                  <a:srgbClr val="002060"/>
                </a:solidFill>
              </a:rPr>
              <a:t>use special subtype </a:t>
            </a:r>
            <a:r>
              <a:rPr lang="en-US" b="1" dirty="0">
                <a:solidFill>
                  <a:srgbClr val="002060"/>
                </a:solidFill>
              </a:rPr>
              <a:t>fact </a:t>
            </a:r>
            <a:r>
              <a:rPr lang="en-US" b="1" dirty="0" smtClean="0">
                <a:solidFill>
                  <a:srgbClr val="002060"/>
                </a:solidFill>
              </a:rPr>
              <a:t>tables for each line of business?</a:t>
            </a:r>
            <a:endParaRPr lang="en-US" b="1" dirty="0">
              <a:solidFill>
                <a:srgbClr val="002060"/>
              </a:solidFill>
            </a:endParaRPr>
          </a:p>
          <a:p>
            <a:r>
              <a:rPr lang="en-US" dirty="0" smtClean="0"/>
              <a:t>Focus on the in-depth details of one business, such as checking.</a:t>
            </a:r>
          </a:p>
        </p:txBody>
      </p:sp>
    </p:spTree>
    <p:extLst>
      <p:ext uri="{BB962C8B-B14F-4D97-AF65-F5344CB8AC3E}">
        <p14:creationId xmlns:p14="http://schemas.microsoft.com/office/powerpoint/2010/main" val="379878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Supertype</a:t>
            </a:r>
            <a:r>
              <a:rPr lang="en-US" dirty="0" smtClean="0"/>
              <a:t> Fact table for all Accounts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320" y="1408058"/>
            <a:ext cx="8034338" cy="5449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286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LOB Subtype Schema for Checking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823" y="1458278"/>
            <a:ext cx="6540817" cy="52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286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ETL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06880"/>
            <a:ext cx="10515600" cy="47701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002060"/>
                </a:solidFill>
              </a:rPr>
              <a:t>What does ETL stands for?</a:t>
            </a:r>
            <a:endParaRPr lang="en-US" b="1" dirty="0">
              <a:solidFill>
                <a:srgbClr val="002060"/>
              </a:solidFill>
            </a:endParaRPr>
          </a:p>
          <a:p>
            <a:r>
              <a:rPr lang="en-US" dirty="0" smtClean="0"/>
              <a:t>Extract, Transformation, and Load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Extracting:</a:t>
            </a:r>
            <a:r>
              <a:rPr lang="en-US" dirty="0" smtClean="0"/>
              <a:t> Gathering raw data from source system and writing it to disk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Cleaning and Conforming</a:t>
            </a:r>
            <a:r>
              <a:rPr lang="en-US" b="1" dirty="0" smtClean="0"/>
              <a:t>: </a:t>
            </a:r>
          </a:p>
          <a:p>
            <a:r>
              <a:rPr lang="en-US" dirty="0" smtClean="0"/>
              <a:t>Improve the quality of the data received from source</a:t>
            </a:r>
          </a:p>
          <a:p>
            <a:r>
              <a:rPr lang="en-US" dirty="0" smtClean="0"/>
              <a:t>Merging data to create and enforce conformed dimensions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Delivering and Managing</a:t>
            </a:r>
            <a:r>
              <a:rPr lang="en-US" b="1" dirty="0" smtClean="0"/>
              <a:t>: </a:t>
            </a:r>
            <a:r>
              <a:rPr lang="en-US" dirty="0" smtClean="0"/>
              <a:t>Physically structuring and loading the data into the target dimensional model.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2197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ETL Process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516" y="1432559"/>
            <a:ext cx="8319014" cy="5151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13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995</TotalTime>
  <Words>574</Words>
  <Application>Microsoft Office PowerPoint</Application>
  <PresentationFormat>Custom</PresentationFormat>
  <Paragraphs>113</Paragraphs>
  <Slides>17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ITM 6280: Data Warehousing</vt:lpstr>
      <vt:lpstr>Agenda</vt:lpstr>
      <vt:lpstr>Recap: Multivalued Dimensions</vt:lpstr>
      <vt:lpstr>Recap: Adding a Mini Dimension to a Bridge Table</vt:lpstr>
      <vt:lpstr>Recap: Supertype and Subtype</vt:lpstr>
      <vt:lpstr>Supertype Fact table for all Accounts</vt:lpstr>
      <vt:lpstr>LOB Subtype Schema for Checking</vt:lpstr>
      <vt:lpstr>ETL Process</vt:lpstr>
      <vt:lpstr>ETL Process</vt:lpstr>
      <vt:lpstr>Ten Requirements for ETL</vt:lpstr>
      <vt:lpstr>Ten Requirements for ETL (contd…)</vt:lpstr>
      <vt:lpstr>Subsystems of ETL</vt:lpstr>
      <vt:lpstr>Subsystems of ETL</vt:lpstr>
      <vt:lpstr>Subsystems of ETL</vt:lpstr>
      <vt:lpstr>Subsystems of ETL: Conforming System</vt:lpstr>
      <vt:lpstr>Subsystems of ETL</vt:lpstr>
      <vt:lpstr>Homework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warehousing</dc:title>
  <dc:creator>Surendra Sarnikar</dc:creator>
  <cp:lastModifiedBy>Jyotishka Ray</cp:lastModifiedBy>
  <cp:revision>97</cp:revision>
  <dcterms:created xsi:type="dcterms:W3CDTF">2016-11-01T13:01:28Z</dcterms:created>
  <dcterms:modified xsi:type="dcterms:W3CDTF">2017-11-17T00:22:31Z</dcterms:modified>
</cp:coreProperties>
</file>