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1"/>
  </p:notesMasterIdLst>
  <p:sldIdLst>
    <p:sldId id="256" r:id="rId2"/>
    <p:sldId id="257" r:id="rId3"/>
    <p:sldId id="290" r:id="rId4"/>
    <p:sldId id="291" r:id="rId5"/>
    <p:sldId id="295" r:id="rId6"/>
    <p:sldId id="296" r:id="rId7"/>
    <p:sldId id="293" r:id="rId8"/>
    <p:sldId id="297" r:id="rId9"/>
    <p:sldId id="298" r:id="rId10"/>
    <p:sldId id="299" r:id="rId11"/>
    <p:sldId id="294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15" r:id="rId21"/>
    <p:sldId id="308" r:id="rId22"/>
    <p:sldId id="316" r:id="rId23"/>
    <p:sldId id="312" r:id="rId24"/>
    <p:sldId id="317" r:id="rId25"/>
    <p:sldId id="318" r:id="rId26"/>
    <p:sldId id="319" r:id="rId27"/>
    <p:sldId id="320" r:id="rId28"/>
    <p:sldId id="311" r:id="rId29"/>
    <p:sldId id="31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67" autoAdjust="0"/>
  </p:normalViewPr>
  <p:slideViewPr>
    <p:cSldViewPr snapToGrid="0">
      <p:cViewPr>
        <p:scale>
          <a:sx n="50" d="100"/>
          <a:sy n="50" d="100"/>
        </p:scale>
        <p:origin x="-168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FABF1-1295-4200-841E-45B0924826D2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A6152D-A8EA-4663-A3DF-3B82A00704A1}">
      <dgm:prSet phldrT="[Text]"/>
      <dgm:spPr/>
      <dgm:t>
        <a:bodyPr/>
        <a:lstStyle/>
        <a:p>
          <a:r>
            <a:rPr lang="en-US" b="1" dirty="0" smtClean="0"/>
            <a:t>Inbound Logistics</a:t>
          </a:r>
          <a:endParaRPr lang="en-US" b="1" dirty="0"/>
        </a:p>
      </dgm:t>
    </dgm:pt>
    <dgm:pt modelId="{2E9706D2-FBE0-4898-AA27-F4F98C00AAC7}" type="parTrans" cxnId="{4654A115-259B-4EEE-A44F-685884CE3683}">
      <dgm:prSet/>
      <dgm:spPr/>
      <dgm:t>
        <a:bodyPr/>
        <a:lstStyle/>
        <a:p>
          <a:endParaRPr lang="en-US" b="1"/>
        </a:p>
      </dgm:t>
    </dgm:pt>
    <dgm:pt modelId="{36D2C6F7-1176-48DD-9AE6-DEC56D94C944}" type="sibTrans" cxnId="{4654A115-259B-4EEE-A44F-685884CE3683}">
      <dgm:prSet/>
      <dgm:spPr/>
      <dgm:t>
        <a:bodyPr/>
        <a:lstStyle/>
        <a:p>
          <a:endParaRPr lang="en-US" b="1"/>
        </a:p>
      </dgm:t>
    </dgm:pt>
    <dgm:pt modelId="{D0E277FD-73C2-42D1-9B17-CAFD7B7BD8D7}">
      <dgm:prSet phldrT="[Text]"/>
      <dgm:spPr/>
      <dgm:t>
        <a:bodyPr/>
        <a:lstStyle/>
        <a:p>
          <a:r>
            <a:rPr lang="en-US" b="1" dirty="0" smtClean="0"/>
            <a:t>Operations</a:t>
          </a:r>
          <a:endParaRPr lang="en-US" b="1" dirty="0"/>
        </a:p>
      </dgm:t>
    </dgm:pt>
    <dgm:pt modelId="{07482561-9473-4C59-B9DD-4E8CEB17A281}" type="parTrans" cxnId="{A673A223-8FCA-4E1A-8A38-B17953D6AE7B}">
      <dgm:prSet/>
      <dgm:spPr/>
      <dgm:t>
        <a:bodyPr/>
        <a:lstStyle/>
        <a:p>
          <a:endParaRPr lang="en-US" b="1"/>
        </a:p>
      </dgm:t>
    </dgm:pt>
    <dgm:pt modelId="{B866B219-DFAE-4777-B731-AFD6C1B34C1A}" type="sibTrans" cxnId="{A673A223-8FCA-4E1A-8A38-B17953D6AE7B}">
      <dgm:prSet/>
      <dgm:spPr/>
      <dgm:t>
        <a:bodyPr/>
        <a:lstStyle/>
        <a:p>
          <a:endParaRPr lang="en-US" b="1"/>
        </a:p>
      </dgm:t>
    </dgm:pt>
    <dgm:pt modelId="{3B6FA88B-39C1-4822-A7CA-C361B3E7F86E}">
      <dgm:prSet phldrT="[Text]"/>
      <dgm:spPr/>
      <dgm:t>
        <a:bodyPr/>
        <a:lstStyle/>
        <a:p>
          <a:r>
            <a:rPr lang="en-US" b="1" dirty="0" smtClean="0"/>
            <a:t>Outbound Logistics</a:t>
          </a:r>
          <a:endParaRPr lang="en-US" b="1" dirty="0"/>
        </a:p>
      </dgm:t>
    </dgm:pt>
    <dgm:pt modelId="{A70D5D12-FE2B-4B0E-BD96-DDD6926E3875}" type="parTrans" cxnId="{1572FC14-6014-4C60-AAE9-23FC0180144C}">
      <dgm:prSet/>
      <dgm:spPr/>
      <dgm:t>
        <a:bodyPr/>
        <a:lstStyle/>
        <a:p>
          <a:endParaRPr lang="en-US" b="1"/>
        </a:p>
      </dgm:t>
    </dgm:pt>
    <dgm:pt modelId="{0BFA4A56-32EE-4E1B-AC99-F57D4E479BA6}" type="sibTrans" cxnId="{1572FC14-6014-4C60-AAE9-23FC0180144C}">
      <dgm:prSet/>
      <dgm:spPr/>
      <dgm:t>
        <a:bodyPr/>
        <a:lstStyle/>
        <a:p>
          <a:endParaRPr lang="en-US" b="1"/>
        </a:p>
      </dgm:t>
    </dgm:pt>
    <dgm:pt modelId="{27AA5D82-4D2F-45E2-AC7F-33F3CD75942D}">
      <dgm:prSet/>
      <dgm:spPr/>
      <dgm:t>
        <a:bodyPr/>
        <a:lstStyle/>
        <a:p>
          <a:r>
            <a:rPr lang="en-US" b="1" dirty="0" smtClean="0"/>
            <a:t>Sales</a:t>
          </a:r>
          <a:endParaRPr lang="en-US" b="1" dirty="0"/>
        </a:p>
      </dgm:t>
    </dgm:pt>
    <dgm:pt modelId="{4597D810-4CC5-4BB6-AE6B-0B5F98CCE785}" type="parTrans" cxnId="{A678FE88-08C8-4A09-A572-C9CA8DAEBE13}">
      <dgm:prSet/>
      <dgm:spPr/>
      <dgm:t>
        <a:bodyPr/>
        <a:lstStyle/>
        <a:p>
          <a:endParaRPr lang="en-US" b="1"/>
        </a:p>
      </dgm:t>
    </dgm:pt>
    <dgm:pt modelId="{7826AB87-63DE-4E3E-B7D0-0CA10B7AB510}" type="sibTrans" cxnId="{A678FE88-08C8-4A09-A572-C9CA8DAEBE13}">
      <dgm:prSet/>
      <dgm:spPr/>
      <dgm:t>
        <a:bodyPr/>
        <a:lstStyle/>
        <a:p>
          <a:endParaRPr lang="en-US" b="1"/>
        </a:p>
      </dgm:t>
    </dgm:pt>
    <dgm:pt modelId="{25F1F2BA-8A09-4603-836A-4C865762B9C8}">
      <dgm:prSet/>
      <dgm:spPr/>
      <dgm:t>
        <a:bodyPr/>
        <a:lstStyle/>
        <a:p>
          <a:r>
            <a:rPr lang="en-US" b="1" dirty="0" smtClean="0"/>
            <a:t>Service</a:t>
          </a:r>
        </a:p>
      </dgm:t>
    </dgm:pt>
    <dgm:pt modelId="{E9050255-D3C9-473A-A005-E10BCE8BD953}" type="parTrans" cxnId="{495A07DE-DC99-4AF3-B523-3215BAE90487}">
      <dgm:prSet/>
      <dgm:spPr/>
      <dgm:t>
        <a:bodyPr/>
        <a:lstStyle/>
        <a:p>
          <a:endParaRPr lang="en-US" b="1"/>
        </a:p>
      </dgm:t>
    </dgm:pt>
    <dgm:pt modelId="{74BD8D42-8980-45C6-AE80-FAE7AD372CB5}" type="sibTrans" cxnId="{495A07DE-DC99-4AF3-B523-3215BAE90487}">
      <dgm:prSet/>
      <dgm:spPr/>
      <dgm:t>
        <a:bodyPr/>
        <a:lstStyle/>
        <a:p>
          <a:endParaRPr lang="en-US" b="1"/>
        </a:p>
      </dgm:t>
    </dgm:pt>
    <dgm:pt modelId="{B1F9F3BF-EF5F-4B17-B0BD-DD37CEE100A6}" type="pres">
      <dgm:prSet presAssocID="{460FABF1-1295-4200-841E-45B0924826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2EBE82-98A8-4979-AF99-E4669034F1D4}" type="pres">
      <dgm:prSet presAssocID="{55A6152D-A8EA-4663-A3DF-3B82A00704A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B0981-8C79-40F7-A8FE-1FBAF32934B4}" type="pres">
      <dgm:prSet presAssocID="{36D2C6F7-1176-48DD-9AE6-DEC56D94C944}" presName="parTxOnlySpace" presStyleCnt="0"/>
      <dgm:spPr/>
    </dgm:pt>
    <dgm:pt modelId="{1079F8FC-4404-499B-B5A9-23D557D51A3E}" type="pres">
      <dgm:prSet presAssocID="{D0E277FD-73C2-42D1-9B17-CAFD7B7BD8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F2FAC-6C3B-4FDE-A8CC-5CA6337883C1}" type="pres">
      <dgm:prSet presAssocID="{B866B219-DFAE-4777-B731-AFD6C1B34C1A}" presName="parTxOnlySpace" presStyleCnt="0"/>
      <dgm:spPr/>
    </dgm:pt>
    <dgm:pt modelId="{FC83A273-6A8B-473F-8AAB-5F4B0627635D}" type="pres">
      <dgm:prSet presAssocID="{3B6FA88B-39C1-4822-A7CA-C361B3E7F86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3871E-CAE3-413A-A8F9-8482189FEEAE}" type="pres">
      <dgm:prSet presAssocID="{0BFA4A56-32EE-4E1B-AC99-F57D4E479BA6}" presName="parTxOnlySpace" presStyleCnt="0"/>
      <dgm:spPr/>
    </dgm:pt>
    <dgm:pt modelId="{7D8703BD-E2F1-4067-93C6-CB127F7B3C35}" type="pres">
      <dgm:prSet presAssocID="{27AA5D82-4D2F-45E2-AC7F-33F3CD7594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5FFDE-D4D2-4BB4-85E9-9A37673CFE97}" type="pres">
      <dgm:prSet presAssocID="{7826AB87-63DE-4E3E-B7D0-0CA10B7AB510}" presName="parTxOnlySpace" presStyleCnt="0"/>
      <dgm:spPr/>
    </dgm:pt>
    <dgm:pt modelId="{A20328BB-C0F3-4A2E-B47C-BEA8949F42C3}" type="pres">
      <dgm:prSet presAssocID="{25F1F2BA-8A09-4603-836A-4C865762B9C8}" presName="parTxOnly" presStyleLbl="node1" presStyleIdx="4" presStyleCnt="5" custLinFactNeighborX="-3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73A223-8FCA-4E1A-8A38-B17953D6AE7B}" srcId="{460FABF1-1295-4200-841E-45B0924826D2}" destId="{D0E277FD-73C2-42D1-9B17-CAFD7B7BD8D7}" srcOrd="1" destOrd="0" parTransId="{07482561-9473-4C59-B9DD-4E8CEB17A281}" sibTransId="{B866B219-DFAE-4777-B731-AFD6C1B34C1A}"/>
    <dgm:cxn modelId="{4BD6B498-D40E-4685-A4A0-DCB7B3C0A0EF}" type="presOf" srcId="{55A6152D-A8EA-4663-A3DF-3B82A00704A1}" destId="{C22EBE82-98A8-4979-AF99-E4669034F1D4}" srcOrd="0" destOrd="0" presId="urn:microsoft.com/office/officeart/2005/8/layout/chevron1"/>
    <dgm:cxn modelId="{1572FC14-6014-4C60-AAE9-23FC0180144C}" srcId="{460FABF1-1295-4200-841E-45B0924826D2}" destId="{3B6FA88B-39C1-4822-A7CA-C361B3E7F86E}" srcOrd="2" destOrd="0" parTransId="{A70D5D12-FE2B-4B0E-BD96-DDD6926E3875}" sibTransId="{0BFA4A56-32EE-4E1B-AC99-F57D4E479BA6}"/>
    <dgm:cxn modelId="{495A07DE-DC99-4AF3-B523-3215BAE90487}" srcId="{460FABF1-1295-4200-841E-45B0924826D2}" destId="{25F1F2BA-8A09-4603-836A-4C865762B9C8}" srcOrd="4" destOrd="0" parTransId="{E9050255-D3C9-473A-A005-E10BCE8BD953}" sibTransId="{74BD8D42-8980-45C6-AE80-FAE7AD372CB5}"/>
    <dgm:cxn modelId="{A678FE88-08C8-4A09-A572-C9CA8DAEBE13}" srcId="{460FABF1-1295-4200-841E-45B0924826D2}" destId="{27AA5D82-4D2F-45E2-AC7F-33F3CD75942D}" srcOrd="3" destOrd="0" parTransId="{4597D810-4CC5-4BB6-AE6B-0B5F98CCE785}" sibTransId="{7826AB87-63DE-4E3E-B7D0-0CA10B7AB510}"/>
    <dgm:cxn modelId="{149F21B5-C6A9-418C-84A7-C1C1EC4D2E71}" type="presOf" srcId="{27AA5D82-4D2F-45E2-AC7F-33F3CD75942D}" destId="{7D8703BD-E2F1-4067-93C6-CB127F7B3C35}" srcOrd="0" destOrd="0" presId="urn:microsoft.com/office/officeart/2005/8/layout/chevron1"/>
    <dgm:cxn modelId="{4654A115-259B-4EEE-A44F-685884CE3683}" srcId="{460FABF1-1295-4200-841E-45B0924826D2}" destId="{55A6152D-A8EA-4663-A3DF-3B82A00704A1}" srcOrd="0" destOrd="0" parTransId="{2E9706D2-FBE0-4898-AA27-F4F98C00AAC7}" sibTransId="{36D2C6F7-1176-48DD-9AE6-DEC56D94C944}"/>
    <dgm:cxn modelId="{2DF564AD-1352-494F-AE42-1CE5EFC67BF4}" type="presOf" srcId="{460FABF1-1295-4200-841E-45B0924826D2}" destId="{B1F9F3BF-EF5F-4B17-B0BD-DD37CEE100A6}" srcOrd="0" destOrd="0" presId="urn:microsoft.com/office/officeart/2005/8/layout/chevron1"/>
    <dgm:cxn modelId="{4EDAAA80-69DD-4200-A2AF-093433603250}" type="presOf" srcId="{D0E277FD-73C2-42D1-9B17-CAFD7B7BD8D7}" destId="{1079F8FC-4404-499B-B5A9-23D557D51A3E}" srcOrd="0" destOrd="0" presId="urn:microsoft.com/office/officeart/2005/8/layout/chevron1"/>
    <dgm:cxn modelId="{066BF870-423C-476F-9154-D5D942D17B9B}" type="presOf" srcId="{25F1F2BA-8A09-4603-836A-4C865762B9C8}" destId="{A20328BB-C0F3-4A2E-B47C-BEA8949F42C3}" srcOrd="0" destOrd="0" presId="urn:microsoft.com/office/officeart/2005/8/layout/chevron1"/>
    <dgm:cxn modelId="{A7C574B0-68AC-44D0-8087-B8CE141F83E5}" type="presOf" srcId="{3B6FA88B-39C1-4822-A7CA-C361B3E7F86E}" destId="{FC83A273-6A8B-473F-8AAB-5F4B0627635D}" srcOrd="0" destOrd="0" presId="urn:microsoft.com/office/officeart/2005/8/layout/chevron1"/>
    <dgm:cxn modelId="{CEAE10D2-143F-4B14-8541-BEAF78DD7876}" type="presParOf" srcId="{B1F9F3BF-EF5F-4B17-B0BD-DD37CEE100A6}" destId="{C22EBE82-98A8-4979-AF99-E4669034F1D4}" srcOrd="0" destOrd="0" presId="urn:microsoft.com/office/officeart/2005/8/layout/chevron1"/>
    <dgm:cxn modelId="{1DE35D5E-1534-4AB4-B970-65C44CEF8F95}" type="presParOf" srcId="{B1F9F3BF-EF5F-4B17-B0BD-DD37CEE100A6}" destId="{CFAB0981-8C79-40F7-A8FE-1FBAF32934B4}" srcOrd="1" destOrd="0" presId="urn:microsoft.com/office/officeart/2005/8/layout/chevron1"/>
    <dgm:cxn modelId="{936839EC-C2E7-404D-A8E9-4E000815F7E9}" type="presParOf" srcId="{B1F9F3BF-EF5F-4B17-B0BD-DD37CEE100A6}" destId="{1079F8FC-4404-499B-B5A9-23D557D51A3E}" srcOrd="2" destOrd="0" presId="urn:microsoft.com/office/officeart/2005/8/layout/chevron1"/>
    <dgm:cxn modelId="{490DFAE4-38CF-433C-B251-6E976E901746}" type="presParOf" srcId="{B1F9F3BF-EF5F-4B17-B0BD-DD37CEE100A6}" destId="{18CF2FAC-6C3B-4FDE-A8CC-5CA6337883C1}" srcOrd="3" destOrd="0" presId="urn:microsoft.com/office/officeart/2005/8/layout/chevron1"/>
    <dgm:cxn modelId="{EECA3390-B626-4511-8501-C9ACC090E569}" type="presParOf" srcId="{B1F9F3BF-EF5F-4B17-B0BD-DD37CEE100A6}" destId="{FC83A273-6A8B-473F-8AAB-5F4B0627635D}" srcOrd="4" destOrd="0" presId="urn:microsoft.com/office/officeart/2005/8/layout/chevron1"/>
    <dgm:cxn modelId="{36A66723-8BC1-4B01-9C3C-9AFFF2182162}" type="presParOf" srcId="{B1F9F3BF-EF5F-4B17-B0BD-DD37CEE100A6}" destId="{C493871E-CAE3-413A-A8F9-8482189FEEAE}" srcOrd="5" destOrd="0" presId="urn:microsoft.com/office/officeart/2005/8/layout/chevron1"/>
    <dgm:cxn modelId="{2533B35C-C15A-4C9D-BA52-9C4CEB5DDC26}" type="presParOf" srcId="{B1F9F3BF-EF5F-4B17-B0BD-DD37CEE100A6}" destId="{7D8703BD-E2F1-4067-93C6-CB127F7B3C35}" srcOrd="6" destOrd="0" presId="urn:microsoft.com/office/officeart/2005/8/layout/chevron1"/>
    <dgm:cxn modelId="{A86E34E8-A9B5-47EC-957C-CFC894E7E8CE}" type="presParOf" srcId="{B1F9F3BF-EF5F-4B17-B0BD-DD37CEE100A6}" destId="{39B5FFDE-D4D2-4BB4-85E9-9A37673CFE97}" srcOrd="7" destOrd="0" presId="urn:microsoft.com/office/officeart/2005/8/layout/chevron1"/>
    <dgm:cxn modelId="{E1AD93BA-A47A-44A3-AFC9-7BEF7284BACB}" type="presParOf" srcId="{B1F9F3BF-EF5F-4B17-B0BD-DD37CEE100A6}" destId="{A20328BB-C0F3-4A2E-B47C-BEA8949F42C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B5919-A1E7-43DC-93DB-A6345C5BBCA3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97724D04-AE08-42A2-B93A-BB283798D748}">
      <dgm:prSet phldrT="[Text]"/>
      <dgm:spPr/>
      <dgm:t>
        <a:bodyPr/>
        <a:lstStyle/>
        <a:p>
          <a:r>
            <a:rPr lang="en-US" b="1" dirty="0" smtClean="0"/>
            <a:t>Issue Purchase Order</a:t>
          </a:r>
          <a:endParaRPr lang="en-US" b="1" dirty="0"/>
        </a:p>
      </dgm:t>
    </dgm:pt>
    <dgm:pt modelId="{206CEDD9-A481-4406-A895-AA715543FB11}" type="parTrans" cxnId="{AA038A8B-E3A0-4272-8191-C5ADCDBDFD8C}">
      <dgm:prSet/>
      <dgm:spPr/>
      <dgm:t>
        <a:bodyPr/>
        <a:lstStyle/>
        <a:p>
          <a:endParaRPr lang="en-US" b="1"/>
        </a:p>
      </dgm:t>
    </dgm:pt>
    <dgm:pt modelId="{6A8E1225-75AA-452A-821E-8460905471D6}" type="sibTrans" cxnId="{AA038A8B-E3A0-4272-8191-C5ADCDBDFD8C}">
      <dgm:prSet/>
      <dgm:spPr/>
      <dgm:t>
        <a:bodyPr/>
        <a:lstStyle/>
        <a:p>
          <a:endParaRPr lang="en-US" b="1"/>
        </a:p>
      </dgm:t>
    </dgm:pt>
    <dgm:pt modelId="{A203DD41-C030-4DC6-87BC-F776ECF8C666}">
      <dgm:prSet phldrT="[Text]"/>
      <dgm:spPr/>
      <dgm:t>
        <a:bodyPr/>
        <a:lstStyle/>
        <a:p>
          <a:r>
            <a:rPr lang="en-US" b="1" dirty="0" smtClean="0"/>
            <a:t>Receive Warehouse Delivery</a:t>
          </a:r>
          <a:endParaRPr lang="en-US" b="1" dirty="0"/>
        </a:p>
      </dgm:t>
    </dgm:pt>
    <dgm:pt modelId="{B4420B7E-DD8D-4DCA-8AB2-E96E4BD2F886}" type="parTrans" cxnId="{93FCD37F-EB71-40B4-92E4-5854FC55C1F1}">
      <dgm:prSet/>
      <dgm:spPr/>
      <dgm:t>
        <a:bodyPr/>
        <a:lstStyle/>
        <a:p>
          <a:endParaRPr lang="en-US" b="1"/>
        </a:p>
      </dgm:t>
    </dgm:pt>
    <dgm:pt modelId="{A17725D7-4CCA-46E7-8374-687E171BA346}" type="sibTrans" cxnId="{93FCD37F-EB71-40B4-92E4-5854FC55C1F1}">
      <dgm:prSet/>
      <dgm:spPr/>
      <dgm:t>
        <a:bodyPr/>
        <a:lstStyle/>
        <a:p>
          <a:endParaRPr lang="en-US" b="1"/>
        </a:p>
      </dgm:t>
    </dgm:pt>
    <dgm:pt modelId="{EA2ACC32-D07B-479E-A28A-9DB36DA3F9A8}">
      <dgm:prSet phldrT="[Text]"/>
      <dgm:spPr/>
      <dgm:t>
        <a:bodyPr/>
        <a:lstStyle/>
        <a:p>
          <a:r>
            <a:rPr lang="en-US" b="1" dirty="0" smtClean="0"/>
            <a:t>Warehouse Product Inventory</a:t>
          </a:r>
          <a:endParaRPr lang="en-US" b="1" dirty="0"/>
        </a:p>
      </dgm:t>
    </dgm:pt>
    <dgm:pt modelId="{977FA2D9-E364-4F42-9A92-F4548605EEA1}" type="parTrans" cxnId="{9B59BC99-95C6-45D4-B16B-806B9E48657E}">
      <dgm:prSet/>
      <dgm:spPr/>
      <dgm:t>
        <a:bodyPr/>
        <a:lstStyle/>
        <a:p>
          <a:endParaRPr lang="en-US" b="1"/>
        </a:p>
      </dgm:t>
    </dgm:pt>
    <dgm:pt modelId="{FF162F79-3DE5-4325-81EC-B2CBB0124786}" type="sibTrans" cxnId="{9B59BC99-95C6-45D4-B16B-806B9E48657E}">
      <dgm:prSet/>
      <dgm:spPr/>
      <dgm:t>
        <a:bodyPr/>
        <a:lstStyle/>
        <a:p>
          <a:endParaRPr lang="en-US" b="1"/>
        </a:p>
      </dgm:t>
    </dgm:pt>
    <dgm:pt modelId="{736403A9-96D2-4056-95F6-868BB7ACF424}">
      <dgm:prSet/>
      <dgm:spPr/>
      <dgm:t>
        <a:bodyPr/>
        <a:lstStyle/>
        <a:p>
          <a:r>
            <a:rPr lang="en-US" b="1" dirty="0" smtClean="0"/>
            <a:t>Receive Store Delivery</a:t>
          </a:r>
          <a:endParaRPr lang="en-US" b="1" dirty="0"/>
        </a:p>
      </dgm:t>
    </dgm:pt>
    <dgm:pt modelId="{16CAD206-1B18-4FA5-85EF-1A14E6E3AF9E}" type="parTrans" cxnId="{F8C75AE5-9E89-4C13-9A2D-E84ADFEEC23D}">
      <dgm:prSet/>
      <dgm:spPr/>
      <dgm:t>
        <a:bodyPr/>
        <a:lstStyle/>
        <a:p>
          <a:endParaRPr lang="en-US" b="1"/>
        </a:p>
      </dgm:t>
    </dgm:pt>
    <dgm:pt modelId="{7F2B6B63-2372-49F3-B32A-978856FC6299}" type="sibTrans" cxnId="{F8C75AE5-9E89-4C13-9A2D-E84ADFEEC23D}">
      <dgm:prSet/>
      <dgm:spPr/>
      <dgm:t>
        <a:bodyPr/>
        <a:lstStyle/>
        <a:p>
          <a:endParaRPr lang="en-US" b="1"/>
        </a:p>
      </dgm:t>
    </dgm:pt>
    <dgm:pt modelId="{7C0B287A-4800-4B13-8655-C29560BD8682}">
      <dgm:prSet/>
      <dgm:spPr/>
      <dgm:t>
        <a:bodyPr/>
        <a:lstStyle/>
        <a:p>
          <a:r>
            <a:rPr lang="en-US" b="1" dirty="0" smtClean="0"/>
            <a:t>Store Product Inventory</a:t>
          </a:r>
          <a:endParaRPr lang="en-US" b="1" dirty="0"/>
        </a:p>
      </dgm:t>
    </dgm:pt>
    <dgm:pt modelId="{4EBBB6CD-C278-452A-8786-4B3D945601C0}" type="parTrans" cxnId="{8B215EAB-F4CE-43B0-9ACD-E3C30EE4F032}">
      <dgm:prSet/>
      <dgm:spPr/>
      <dgm:t>
        <a:bodyPr/>
        <a:lstStyle/>
        <a:p>
          <a:endParaRPr lang="en-US" b="1"/>
        </a:p>
      </dgm:t>
    </dgm:pt>
    <dgm:pt modelId="{E56C2831-7E29-451C-B921-66D1FB76E538}" type="sibTrans" cxnId="{8B215EAB-F4CE-43B0-9ACD-E3C30EE4F032}">
      <dgm:prSet/>
      <dgm:spPr/>
      <dgm:t>
        <a:bodyPr/>
        <a:lstStyle/>
        <a:p>
          <a:endParaRPr lang="en-US" b="1"/>
        </a:p>
      </dgm:t>
    </dgm:pt>
    <dgm:pt modelId="{7D2DB016-A1EC-4116-A137-E8BFCBE4C5AC}">
      <dgm:prSet/>
      <dgm:spPr/>
      <dgm:t>
        <a:bodyPr/>
        <a:lstStyle/>
        <a:p>
          <a:r>
            <a:rPr lang="en-US" b="1" dirty="0" smtClean="0"/>
            <a:t>Retail Sales</a:t>
          </a:r>
          <a:endParaRPr lang="en-US" b="1" dirty="0"/>
        </a:p>
      </dgm:t>
    </dgm:pt>
    <dgm:pt modelId="{D0A07A29-61DA-4508-BF85-6AB8D92F8EBD}" type="parTrans" cxnId="{1B79001E-AD8E-4A00-B486-AC645161B770}">
      <dgm:prSet/>
      <dgm:spPr/>
      <dgm:t>
        <a:bodyPr/>
        <a:lstStyle/>
        <a:p>
          <a:endParaRPr lang="en-US" b="1"/>
        </a:p>
      </dgm:t>
    </dgm:pt>
    <dgm:pt modelId="{DEA96F4F-5483-4EE6-A02A-DDDBF87A71BA}" type="sibTrans" cxnId="{1B79001E-AD8E-4A00-B486-AC645161B770}">
      <dgm:prSet/>
      <dgm:spPr/>
      <dgm:t>
        <a:bodyPr/>
        <a:lstStyle/>
        <a:p>
          <a:endParaRPr lang="en-US" b="1"/>
        </a:p>
      </dgm:t>
    </dgm:pt>
    <dgm:pt modelId="{43F4F06F-3D94-4014-8303-42EEAB54562B}" type="pres">
      <dgm:prSet presAssocID="{EC4B5919-A1E7-43DC-93DB-A6345C5BBCA3}" presName="Name0" presStyleCnt="0">
        <dgm:presLayoutVars>
          <dgm:dir/>
          <dgm:resizeHandles val="exact"/>
        </dgm:presLayoutVars>
      </dgm:prSet>
      <dgm:spPr/>
    </dgm:pt>
    <dgm:pt modelId="{840FA3E0-C609-415D-871F-73925A28DDA7}" type="pres">
      <dgm:prSet presAssocID="{97724D04-AE08-42A2-B93A-BB283798D7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895C8-5CC6-44C5-B75B-9C2FB729D5CD}" type="pres">
      <dgm:prSet presAssocID="{6A8E1225-75AA-452A-821E-8460905471D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74832B3-3302-4C9B-8D1A-C669E2AE0C40}" type="pres">
      <dgm:prSet presAssocID="{6A8E1225-75AA-452A-821E-8460905471D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CB5A231-AE59-4EEB-AA24-C233BA6592F7}" type="pres">
      <dgm:prSet presAssocID="{A203DD41-C030-4DC6-87BC-F776ECF8C66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8D35F-9915-45B8-B5EE-4F79235D17D2}" type="pres">
      <dgm:prSet presAssocID="{A17725D7-4CCA-46E7-8374-687E171BA34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099B8F-2E18-4DCD-8442-1130051912EB}" type="pres">
      <dgm:prSet presAssocID="{A17725D7-4CCA-46E7-8374-687E171BA34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8282C7C-A7A0-402B-92C0-DF90CBE0D44C}" type="pres">
      <dgm:prSet presAssocID="{EA2ACC32-D07B-479E-A28A-9DB36DA3F9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78E34-1ADA-4C5C-8A73-4142799AB571}" type="pres">
      <dgm:prSet presAssocID="{FF162F79-3DE5-4325-81EC-B2CBB012478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DE9A9D8-257D-4966-B551-E424F1D94D4A}" type="pres">
      <dgm:prSet presAssocID="{FF162F79-3DE5-4325-81EC-B2CBB012478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1BE3083-9BE0-4EC9-8599-FE1234028C8E}" type="pres">
      <dgm:prSet presAssocID="{736403A9-96D2-4056-95F6-868BB7ACF42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89CCD-0226-4A7D-B952-1FD89A070774}" type="pres">
      <dgm:prSet presAssocID="{7F2B6B63-2372-49F3-B32A-978856FC629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2BEAEB8-901C-45B3-8436-D4A0FAB09E3B}" type="pres">
      <dgm:prSet presAssocID="{7F2B6B63-2372-49F3-B32A-978856FC629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40D334E-5BB0-4121-9586-60983CBBE845}" type="pres">
      <dgm:prSet presAssocID="{7C0B287A-4800-4B13-8655-C29560BD868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BADC0-D622-418C-B9A1-00122E8E9AC2}" type="pres">
      <dgm:prSet presAssocID="{E56C2831-7E29-451C-B921-66D1FB76E53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473A09F-6716-4A4B-9FEE-40561E954EC1}" type="pres">
      <dgm:prSet presAssocID="{E56C2831-7E29-451C-B921-66D1FB76E53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27456D5-8DD3-4299-AFE0-AB3B91502305}" type="pres">
      <dgm:prSet presAssocID="{7D2DB016-A1EC-4116-A137-E8BFCBE4C5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9C9A6-3015-42F4-9577-6993627C6BDA}" type="presOf" srcId="{97724D04-AE08-42A2-B93A-BB283798D748}" destId="{840FA3E0-C609-415D-871F-73925A28DDA7}" srcOrd="0" destOrd="0" presId="urn:microsoft.com/office/officeart/2005/8/layout/process1"/>
    <dgm:cxn modelId="{6D4AE0C0-D47D-4920-BAF4-3C5F4DDE4507}" type="presOf" srcId="{7F2B6B63-2372-49F3-B32A-978856FC6299}" destId="{72A89CCD-0226-4A7D-B952-1FD89A070774}" srcOrd="0" destOrd="0" presId="urn:microsoft.com/office/officeart/2005/8/layout/process1"/>
    <dgm:cxn modelId="{FA04FDBD-BA03-434B-933E-B07185020086}" type="presOf" srcId="{7F2B6B63-2372-49F3-B32A-978856FC6299}" destId="{72BEAEB8-901C-45B3-8436-D4A0FAB09E3B}" srcOrd="1" destOrd="0" presId="urn:microsoft.com/office/officeart/2005/8/layout/process1"/>
    <dgm:cxn modelId="{9B59BC99-95C6-45D4-B16B-806B9E48657E}" srcId="{EC4B5919-A1E7-43DC-93DB-A6345C5BBCA3}" destId="{EA2ACC32-D07B-479E-A28A-9DB36DA3F9A8}" srcOrd="2" destOrd="0" parTransId="{977FA2D9-E364-4F42-9A92-F4548605EEA1}" sibTransId="{FF162F79-3DE5-4325-81EC-B2CBB0124786}"/>
    <dgm:cxn modelId="{22A505B3-6046-47B2-AA03-D3865EBBA255}" type="presOf" srcId="{A17725D7-4CCA-46E7-8374-687E171BA346}" destId="{A8099B8F-2E18-4DCD-8442-1130051912EB}" srcOrd="1" destOrd="0" presId="urn:microsoft.com/office/officeart/2005/8/layout/process1"/>
    <dgm:cxn modelId="{D4ED03B4-6712-4B11-B576-D8DAC7CB21C3}" type="presOf" srcId="{EC4B5919-A1E7-43DC-93DB-A6345C5BBCA3}" destId="{43F4F06F-3D94-4014-8303-42EEAB54562B}" srcOrd="0" destOrd="0" presId="urn:microsoft.com/office/officeart/2005/8/layout/process1"/>
    <dgm:cxn modelId="{7839BA2B-ED1B-47F4-85F3-4B4B1D234485}" type="presOf" srcId="{736403A9-96D2-4056-95F6-868BB7ACF424}" destId="{71BE3083-9BE0-4EC9-8599-FE1234028C8E}" srcOrd="0" destOrd="0" presId="urn:microsoft.com/office/officeart/2005/8/layout/process1"/>
    <dgm:cxn modelId="{F702A6FE-C4B5-4DD0-B219-6C087BE17816}" type="presOf" srcId="{A203DD41-C030-4DC6-87BC-F776ECF8C666}" destId="{9CB5A231-AE59-4EEB-AA24-C233BA6592F7}" srcOrd="0" destOrd="0" presId="urn:microsoft.com/office/officeart/2005/8/layout/process1"/>
    <dgm:cxn modelId="{1B79001E-AD8E-4A00-B486-AC645161B770}" srcId="{EC4B5919-A1E7-43DC-93DB-A6345C5BBCA3}" destId="{7D2DB016-A1EC-4116-A137-E8BFCBE4C5AC}" srcOrd="5" destOrd="0" parTransId="{D0A07A29-61DA-4508-BF85-6AB8D92F8EBD}" sibTransId="{DEA96F4F-5483-4EE6-A02A-DDDBF87A71BA}"/>
    <dgm:cxn modelId="{2467916B-0507-44E3-A6C5-0574FFD8CD66}" type="presOf" srcId="{7C0B287A-4800-4B13-8655-C29560BD8682}" destId="{F40D334E-5BB0-4121-9586-60983CBBE845}" srcOrd="0" destOrd="0" presId="urn:microsoft.com/office/officeart/2005/8/layout/process1"/>
    <dgm:cxn modelId="{AA038A8B-E3A0-4272-8191-C5ADCDBDFD8C}" srcId="{EC4B5919-A1E7-43DC-93DB-A6345C5BBCA3}" destId="{97724D04-AE08-42A2-B93A-BB283798D748}" srcOrd="0" destOrd="0" parTransId="{206CEDD9-A481-4406-A895-AA715543FB11}" sibTransId="{6A8E1225-75AA-452A-821E-8460905471D6}"/>
    <dgm:cxn modelId="{C3B1AB62-BE4D-494D-9E4F-49DE5F64C02A}" type="presOf" srcId="{E56C2831-7E29-451C-B921-66D1FB76E538}" destId="{2473A09F-6716-4A4B-9FEE-40561E954EC1}" srcOrd="1" destOrd="0" presId="urn:microsoft.com/office/officeart/2005/8/layout/process1"/>
    <dgm:cxn modelId="{953938AC-F04B-4C1D-BDF3-0EC773637260}" type="presOf" srcId="{6A8E1225-75AA-452A-821E-8460905471D6}" destId="{2B4895C8-5CC6-44C5-B75B-9C2FB729D5CD}" srcOrd="0" destOrd="0" presId="urn:microsoft.com/office/officeart/2005/8/layout/process1"/>
    <dgm:cxn modelId="{CBF288FA-E747-487B-BF06-3D68D5E748B4}" type="presOf" srcId="{6A8E1225-75AA-452A-821E-8460905471D6}" destId="{874832B3-3302-4C9B-8D1A-C669E2AE0C40}" srcOrd="1" destOrd="0" presId="urn:microsoft.com/office/officeart/2005/8/layout/process1"/>
    <dgm:cxn modelId="{6F7785D1-72BE-4352-A741-D6C7757ACB3C}" type="presOf" srcId="{FF162F79-3DE5-4325-81EC-B2CBB0124786}" destId="{4FB78E34-1ADA-4C5C-8A73-4142799AB571}" srcOrd="0" destOrd="0" presId="urn:microsoft.com/office/officeart/2005/8/layout/process1"/>
    <dgm:cxn modelId="{A91487E3-29CB-4833-B942-7F2019C2A6FA}" type="presOf" srcId="{FF162F79-3DE5-4325-81EC-B2CBB0124786}" destId="{ADE9A9D8-257D-4966-B551-E424F1D94D4A}" srcOrd="1" destOrd="0" presId="urn:microsoft.com/office/officeart/2005/8/layout/process1"/>
    <dgm:cxn modelId="{F0F63D2D-294F-4ABF-9E38-97A273EFEC68}" type="presOf" srcId="{E56C2831-7E29-451C-B921-66D1FB76E538}" destId="{11CBADC0-D622-418C-B9A1-00122E8E9AC2}" srcOrd="0" destOrd="0" presId="urn:microsoft.com/office/officeart/2005/8/layout/process1"/>
    <dgm:cxn modelId="{93FCD37F-EB71-40B4-92E4-5854FC55C1F1}" srcId="{EC4B5919-A1E7-43DC-93DB-A6345C5BBCA3}" destId="{A203DD41-C030-4DC6-87BC-F776ECF8C666}" srcOrd="1" destOrd="0" parTransId="{B4420B7E-DD8D-4DCA-8AB2-E96E4BD2F886}" sibTransId="{A17725D7-4CCA-46E7-8374-687E171BA346}"/>
    <dgm:cxn modelId="{3D28BEAD-EC6C-47D7-BDA5-8ADCBC2067AD}" type="presOf" srcId="{7D2DB016-A1EC-4116-A137-E8BFCBE4C5AC}" destId="{D27456D5-8DD3-4299-AFE0-AB3B91502305}" srcOrd="0" destOrd="0" presId="urn:microsoft.com/office/officeart/2005/8/layout/process1"/>
    <dgm:cxn modelId="{AD6F710C-2F12-4D8A-848D-A51A1ADF902D}" type="presOf" srcId="{A17725D7-4CCA-46E7-8374-687E171BA346}" destId="{ADF8D35F-9915-45B8-B5EE-4F79235D17D2}" srcOrd="0" destOrd="0" presId="urn:microsoft.com/office/officeart/2005/8/layout/process1"/>
    <dgm:cxn modelId="{8B215EAB-F4CE-43B0-9ACD-E3C30EE4F032}" srcId="{EC4B5919-A1E7-43DC-93DB-A6345C5BBCA3}" destId="{7C0B287A-4800-4B13-8655-C29560BD8682}" srcOrd="4" destOrd="0" parTransId="{4EBBB6CD-C278-452A-8786-4B3D945601C0}" sibTransId="{E56C2831-7E29-451C-B921-66D1FB76E538}"/>
    <dgm:cxn modelId="{F8C75AE5-9E89-4C13-9A2D-E84ADFEEC23D}" srcId="{EC4B5919-A1E7-43DC-93DB-A6345C5BBCA3}" destId="{736403A9-96D2-4056-95F6-868BB7ACF424}" srcOrd="3" destOrd="0" parTransId="{16CAD206-1B18-4FA5-85EF-1A14E6E3AF9E}" sibTransId="{7F2B6B63-2372-49F3-B32A-978856FC6299}"/>
    <dgm:cxn modelId="{D0B5B334-C5B7-449F-8E7F-7E66CCAE2785}" type="presOf" srcId="{EA2ACC32-D07B-479E-A28A-9DB36DA3F9A8}" destId="{38282C7C-A7A0-402B-92C0-DF90CBE0D44C}" srcOrd="0" destOrd="0" presId="urn:microsoft.com/office/officeart/2005/8/layout/process1"/>
    <dgm:cxn modelId="{84AC2483-B955-4154-95FC-B30FDF0158AA}" type="presParOf" srcId="{43F4F06F-3D94-4014-8303-42EEAB54562B}" destId="{840FA3E0-C609-415D-871F-73925A28DDA7}" srcOrd="0" destOrd="0" presId="urn:microsoft.com/office/officeart/2005/8/layout/process1"/>
    <dgm:cxn modelId="{D8CD72D8-79F1-40CC-B116-6F2D452EBABA}" type="presParOf" srcId="{43F4F06F-3D94-4014-8303-42EEAB54562B}" destId="{2B4895C8-5CC6-44C5-B75B-9C2FB729D5CD}" srcOrd="1" destOrd="0" presId="urn:microsoft.com/office/officeart/2005/8/layout/process1"/>
    <dgm:cxn modelId="{D6F0762A-D9A9-44FD-9167-9CCEDFA88743}" type="presParOf" srcId="{2B4895C8-5CC6-44C5-B75B-9C2FB729D5CD}" destId="{874832B3-3302-4C9B-8D1A-C669E2AE0C40}" srcOrd="0" destOrd="0" presId="urn:microsoft.com/office/officeart/2005/8/layout/process1"/>
    <dgm:cxn modelId="{56C11B11-AD6D-4CDD-8731-8760E464A991}" type="presParOf" srcId="{43F4F06F-3D94-4014-8303-42EEAB54562B}" destId="{9CB5A231-AE59-4EEB-AA24-C233BA6592F7}" srcOrd="2" destOrd="0" presId="urn:microsoft.com/office/officeart/2005/8/layout/process1"/>
    <dgm:cxn modelId="{005E6033-79A5-496E-A87C-47183F008F6F}" type="presParOf" srcId="{43F4F06F-3D94-4014-8303-42EEAB54562B}" destId="{ADF8D35F-9915-45B8-B5EE-4F79235D17D2}" srcOrd="3" destOrd="0" presId="urn:microsoft.com/office/officeart/2005/8/layout/process1"/>
    <dgm:cxn modelId="{60374276-030C-45BB-BB98-68E7AABED279}" type="presParOf" srcId="{ADF8D35F-9915-45B8-B5EE-4F79235D17D2}" destId="{A8099B8F-2E18-4DCD-8442-1130051912EB}" srcOrd="0" destOrd="0" presId="urn:microsoft.com/office/officeart/2005/8/layout/process1"/>
    <dgm:cxn modelId="{BA0045B0-DAE3-4DB8-A6A7-231C1F22888F}" type="presParOf" srcId="{43F4F06F-3D94-4014-8303-42EEAB54562B}" destId="{38282C7C-A7A0-402B-92C0-DF90CBE0D44C}" srcOrd="4" destOrd="0" presId="urn:microsoft.com/office/officeart/2005/8/layout/process1"/>
    <dgm:cxn modelId="{11E6AC8F-4D43-47C1-A94E-4747291F2A01}" type="presParOf" srcId="{43F4F06F-3D94-4014-8303-42EEAB54562B}" destId="{4FB78E34-1ADA-4C5C-8A73-4142799AB571}" srcOrd="5" destOrd="0" presId="urn:microsoft.com/office/officeart/2005/8/layout/process1"/>
    <dgm:cxn modelId="{02CF2106-A175-437D-9DF4-E21D1F3FE8F9}" type="presParOf" srcId="{4FB78E34-1ADA-4C5C-8A73-4142799AB571}" destId="{ADE9A9D8-257D-4966-B551-E424F1D94D4A}" srcOrd="0" destOrd="0" presId="urn:microsoft.com/office/officeart/2005/8/layout/process1"/>
    <dgm:cxn modelId="{32926F35-ED0E-42BA-96D4-B71349DD04C0}" type="presParOf" srcId="{43F4F06F-3D94-4014-8303-42EEAB54562B}" destId="{71BE3083-9BE0-4EC9-8599-FE1234028C8E}" srcOrd="6" destOrd="0" presId="urn:microsoft.com/office/officeart/2005/8/layout/process1"/>
    <dgm:cxn modelId="{DE048407-4297-482B-B471-C5916453515A}" type="presParOf" srcId="{43F4F06F-3D94-4014-8303-42EEAB54562B}" destId="{72A89CCD-0226-4A7D-B952-1FD89A070774}" srcOrd="7" destOrd="0" presId="urn:microsoft.com/office/officeart/2005/8/layout/process1"/>
    <dgm:cxn modelId="{7487D2C0-8ABE-4196-86DB-22A4FD8F97C9}" type="presParOf" srcId="{72A89CCD-0226-4A7D-B952-1FD89A070774}" destId="{72BEAEB8-901C-45B3-8436-D4A0FAB09E3B}" srcOrd="0" destOrd="0" presId="urn:microsoft.com/office/officeart/2005/8/layout/process1"/>
    <dgm:cxn modelId="{AA209DE0-6BDA-4F13-A20E-E23C81A49ADE}" type="presParOf" srcId="{43F4F06F-3D94-4014-8303-42EEAB54562B}" destId="{F40D334E-5BB0-4121-9586-60983CBBE845}" srcOrd="8" destOrd="0" presId="urn:microsoft.com/office/officeart/2005/8/layout/process1"/>
    <dgm:cxn modelId="{88D94FBD-83A7-451E-844A-4E5199181721}" type="presParOf" srcId="{43F4F06F-3D94-4014-8303-42EEAB54562B}" destId="{11CBADC0-D622-418C-B9A1-00122E8E9AC2}" srcOrd="9" destOrd="0" presId="urn:microsoft.com/office/officeart/2005/8/layout/process1"/>
    <dgm:cxn modelId="{B48AA829-4227-42CC-9417-30FF70D7126F}" type="presParOf" srcId="{11CBADC0-D622-418C-B9A1-00122E8E9AC2}" destId="{2473A09F-6716-4A4B-9FEE-40561E954EC1}" srcOrd="0" destOrd="0" presId="urn:microsoft.com/office/officeart/2005/8/layout/process1"/>
    <dgm:cxn modelId="{34B00715-FD6C-47D9-BE2F-B420702B0A90}" type="presParOf" srcId="{43F4F06F-3D94-4014-8303-42EEAB54562B}" destId="{D27456D5-8DD3-4299-AFE0-AB3B9150230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EBE82-98A8-4979-AF99-E4669034F1D4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Inbound Logistics</a:t>
          </a:r>
          <a:endParaRPr lang="en-US" sz="1600" b="1" kern="1200" dirty="0"/>
        </a:p>
      </dsp:txBody>
      <dsp:txXfrm>
        <a:off x="355203" y="2356114"/>
        <a:ext cx="1059656" cy="706437"/>
      </dsp:txXfrm>
    </dsp:sp>
    <dsp:sp modelId="{1079F8FC-4404-499B-B5A9-23D557D51A3E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Operations</a:t>
          </a:r>
          <a:endParaRPr lang="en-US" sz="1600" b="1" kern="1200" dirty="0"/>
        </a:p>
      </dsp:txBody>
      <dsp:txXfrm>
        <a:off x="1944687" y="2356114"/>
        <a:ext cx="1059656" cy="706437"/>
      </dsp:txXfrm>
    </dsp:sp>
    <dsp:sp modelId="{FC83A273-6A8B-473F-8AAB-5F4B0627635D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Outbound Logistics</a:t>
          </a:r>
          <a:endParaRPr lang="en-US" sz="1600" b="1" kern="1200" dirty="0"/>
        </a:p>
      </dsp:txBody>
      <dsp:txXfrm>
        <a:off x="3534172" y="2356114"/>
        <a:ext cx="1059656" cy="706437"/>
      </dsp:txXfrm>
    </dsp:sp>
    <dsp:sp modelId="{7D8703BD-E2F1-4067-93C6-CB127F7B3C35}">
      <dsp:nvSpPr>
        <dsp:cNvPr id="0" name=""/>
        <dsp:cNvSpPr/>
      </dsp:nvSpPr>
      <dsp:spPr>
        <a:xfrm>
          <a:off x="4770437" y="2356114"/>
          <a:ext cx="1766093" cy="7064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Sales</a:t>
          </a:r>
          <a:endParaRPr lang="en-US" sz="1600" b="1" kern="1200" dirty="0"/>
        </a:p>
      </dsp:txBody>
      <dsp:txXfrm>
        <a:off x="5123656" y="2356114"/>
        <a:ext cx="1059656" cy="706437"/>
      </dsp:txXfrm>
    </dsp:sp>
    <dsp:sp modelId="{A20328BB-C0F3-4A2E-B47C-BEA8949F42C3}">
      <dsp:nvSpPr>
        <dsp:cNvPr id="0" name=""/>
        <dsp:cNvSpPr/>
      </dsp:nvSpPr>
      <dsp:spPr>
        <a:xfrm>
          <a:off x="6295752" y="2356114"/>
          <a:ext cx="1766093" cy="7064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Service</a:t>
          </a:r>
        </a:p>
      </dsp:txBody>
      <dsp:txXfrm>
        <a:off x="6648971" y="2356114"/>
        <a:ext cx="1059656" cy="706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FA3E0-C609-415D-871F-73925A28DDA7}">
      <dsp:nvSpPr>
        <dsp:cNvPr id="0" name=""/>
        <dsp:cNvSpPr/>
      </dsp:nvSpPr>
      <dsp:spPr>
        <a:xfrm>
          <a:off x="0" y="1688911"/>
          <a:ext cx="1314449" cy="973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Issue Purchase Order</a:t>
          </a:r>
          <a:endParaRPr lang="en-US" sz="1800" b="1" kern="1200" dirty="0"/>
        </a:p>
      </dsp:txBody>
      <dsp:txXfrm>
        <a:off x="28513" y="1717424"/>
        <a:ext cx="1257423" cy="916488"/>
      </dsp:txXfrm>
    </dsp:sp>
    <dsp:sp modelId="{2B4895C8-5CC6-44C5-B75B-9C2FB729D5CD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1445895" y="2077874"/>
        <a:ext cx="195064" cy="195589"/>
      </dsp:txXfrm>
    </dsp:sp>
    <dsp:sp modelId="{9CB5A231-AE59-4EEB-AA24-C233BA6592F7}">
      <dsp:nvSpPr>
        <dsp:cNvPr id="0" name=""/>
        <dsp:cNvSpPr/>
      </dsp:nvSpPr>
      <dsp:spPr>
        <a:xfrm>
          <a:off x="1840230" y="1688911"/>
          <a:ext cx="1314449" cy="973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Receive Warehouse Delivery</a:t>
          </a:r>
          <a:endParaRPr lang="en-US" sz="1800" b="1" kern="1200" dirty="0"/>
        </a:p>
      </dsp:txBody>
      <dsp:txXfrm>
        <a:off x="1868743" y="1717424"/>
        <a:ext cx="1257423" cy="916488"/>
      </dsp:txXfrm>
    </dsp:sp>
    <dsp:sp modelId="{ADF8D35F-9915-45B8-B5EE-4F79235D17D2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3286125" y="2077874"/>
        <a:ext cx="195064" cy="195589"/>
      </dsp:txXfrm>
    </dsp:sp>
    <dsp:sp modelId="{38282C7C-A7A0-402B-92C0-DF90CBE0D44C}">
      <dsp:nvSpPr>
        <dsp:cNvPr id="0" name=""/>
        <dsp:cNvSpPr/>
      </dsp:nvSpPr>
      <dsp:spPr>
        <a:xfrm>
          <a:off x="3680460" y="1688911"/>
          <a:ext cx="1314449" cy="973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Warehouse Product Inventory</a:t>
          </a:r>
          <a:endParaRPr lang="en-US" sz="1800" b="1" kern="1200" dirty="0"/>
        </a:p>
      </dsp:txBody>
      <dsp:txXfrm>
        <a:off x="3708973" y="1717424"/>
        <a:ext cx="1257423" cy="916488"/>
      </dsp:txXfrm>
    </dsp:sp>
    <dsp:sp modelId="{4FB78E34-1ADA-4C5C-8A73-4142799AB571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5126355" y="2077874"/>
        <a:ext cx="195064" cy="195589"/>
      </dsp:txXfrm>
    </dsp:sp>
    <dsp:sp modelId="{71BE3083-9BE0-4EC9-8599-FE1234028C8E}">
      <dsp:nvSpPr>
        <dsp:cNvPr id="0" name=""/>
        <dsp:cNvSpPr/>
      </dsp:nvSpPr>
      <dsp:spPr>
        <a:xfrm>
          <a:off x="5520690" y="1688911"/>
          <a:ext cx="1314449" cy="973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Receive Store Delivery</a:t>
          </a:r>
          <a:endParaRPr lang="en-US" sz="1800" b="1" kern="1200" dirty="0"/>
        </a:p>
      </dsp:txBody>
      <dsp:txXfrm>
        <a:off x="5549203" y="1717424"/>
        <a:ext cx="1257423" cy="916488"/>
      </dsp:txXfrm>
    </dsp:sp>
    <dsp:sp modelId="{72A89CCD-0226-4A7D-B952-1FD89A070774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6966585" y="2077874"/>
        <a:ext cx="195064" cy="195589"/>
      </dsp:txXfrm>
    </dsp:sp>
    <dsp:sp modelId="{F40D334E-5BB0-4121-9586-60983CBBE845}">
      <dsp:nvSpPr>
        <dsp:cNvPr id="0" name=""/>
        <dsp:cNvSpPr/>
      </dsp:nvSpPr>
      <dsp:spPr>
        <a:xfrm>
          <a:off x="7360920" y="1688911"/>
          <a:ext cx="1314449" cy="973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Store Product Inventory</a:t>
          </a:r>
          <a:endParaRPr lang="en-US" sz="1800" b="1" kern="1200" dirty="0"/>
        </a:p>
      </dsp:txBody>
      <dsp:txXfrm>
        <a:off x="7389433" y="1717424"/>
        <a:ext cx="1257423" cy="916488"/>
      </dsp:txXfrm>
    </dsp:sp>
    <dsp:sp modelId="{11CBADC0-D622-418C-B9A1-00122E8E9AC2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8806814" y="2077874"/>
        <a:ext cx="195064" cy="195589"/>
      </dsp:txXfrm>
    </dsp:sp>
    <dsp:sp modelId="{D27456D5-8DD3-4299-AFE0-AB3B91502305}">
      <dsp:nvSpPr>
        <dsp:cNvPr id="0" name=""/>
        <dsp:cNvSpPr/>
      </dsp:nvSpPr>
      <dsp:spPr>
        <a:xfrm>
          <a:off x="9201149" y="1688911"/>
          <a:ext cx="1314449" cy="973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Retail Sales</a:t>
          </a:r>
          <a:endParaRPr lang="en-US" sz="1800" b="1" kern="1200" dirty="0"/>
        </a:p>
      </dsp:txBody>
      <dsp:txXfrm>
        <a:off x="9229662" y="1717424"/>
        <a:ext cx="1257423" cy="916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DD613-DDD4-4A08-B0FD-8C80FF67559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93C27-3BEB-4A65-8661-0983213E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with sales, what about others?</a:t>
            </a:r>
            <a:r>
              <a:rPr lang="en-US" baseline="0" dirty="0" smtClean="0"/>
              <a:t> Where next?</a:t>
            </a:r>
          </a:p>
          <a:p>
            <a:r>
              <a:rPr lang="en-US" baseline="0" dirty="0" smtClean="0"/>
              <a:t>Services value chain etc. Insurance value chain?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Important deliverable of DW/BI</a:t>
            </a:r>
          </a:p>
          <a:p>
            <a:r>
              <a:rPr lang="en-US" dirty="0" smtClean="0"/>
              <a:t>Multiple purposes – architecture planning, </a:t>
            </a:r>
            <a:r>
              <a:rPr lang="en-US" dirty="0" err="1" smtClean="0"/>
              <a:t>db</a:t>
            </a:r>
            <a:r>
              <a:rPr lang="en-US" dirty="0" smtClean="0"/>
              <a:t> design, data governance 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smtClean="0"/>
              <a:t>org communication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Important deliverable of DW/BI</a:t>
            </a:r>
          </a:p>
          <a:p>
            <a:r>
              <a:rPr lang="en-US" dirty="0" smtClean="0"/>
              <a:t>Multiple purposes – architecture planning, </a:t>
            </a:r>
            <a:r>
              <a:rPr lang="en-US" dirty="0" err="1" smtClean="0"/>
              <a:t>db</a:t>
            </a:r>
            <a:r>
              <a:rPr lang="en-US" dirty="0" smtClean="0"/>
              <a:t> design, data governance 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smtClean="0"/>
              <a:t>org communication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bp’s</a:t>
            </a:r>
            <a:r>
              <a:rPr lang="en-US" dirty="0" smtClean="0"/>
              <a:t> have revenue – can be added only if same</a:t>
            </a:r>
          </a:p>
          <a:p>
            <a:r>
              <a:rPr lang="en-US" dirty="0" smtClean="0"/>
              <a:t>Revenue = sold,</a:t>
            </a:r>
            <a:r>
              <a:rPr lang="en-US" baseline="0" dirty="0" smtClean="0"/>
              <a:t> or revenue = sold -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bp’s</a:t>
            </a:r>
            <a:r>
              <a:rPr lang="en-US" dirty="0" smtClean="0"/>
              <a:t> have revenue – can be added only if same</a:t>
            </a:r>
          </a:p>
          <a:p>
            <a:r>
              <a:rPr lang="en-US" dirty="0" smtClean="0"/>
              <a:t>Revenue = sold,</a:t>
            </a:r>
            <a:r>
              <a:rPr lang="en-US" baseline="0" dirty="0" smtClean="0"/>
              <a:t> or revenue = sold -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bp’s</a:t>
            </a:r>
            <a:r>
              <a:rPr lang="en-US" dirty="0" smtClean="0"/>
              <a:t> have revenue – can be added only if same</a:t>
            </a:r>
          </a:p>
          <a:p>
            <a:r>
              <a:rPr lang="en-US" dirty="0" smtClean="0"/>
              <a:t>Revenue = sold,</a:t>
            </a:r>
            <a:r>
              <a:rPr lang="en-US" baseline="0" dirty="0" smtClean="0"/>
              <a:t> or revenue = sold -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Inventory: CH4</a:t>
            </a:r>
          </a:p>
          <a:p>
            <a:r>
              <a:rPr lang="en-US" dirty="0" smtClean="0"/>
              <a:t>Store Operations: CH3</a:t>
            </a:r>
          </a:p>
          <a:p>
            <a:r>
              <a:rPr lang="en-US" dirty="0" smtClean="0"/>
              <a:t>Order Management: CH 6</a:t>
            </a:r>
          </a:p>
          <a:p>
            <a:r>
              <a:rPr lang="en-US" dirty="0" smtClean="0"/>
              <a:t>CRM: CH8</a:t>
            </a:r>
          </a:p>
          <a:p>
            <a:r>
              <a:rPr lang="en-US" dirty="0" smtClean="0"/>
              <a:t>Procurement: CH5</a:t>
            </a:r>
          </a:p>
          <a:p>
            <a:r>
              <a:rPr lang="en-US" dirty="0" smtClean="0"/>
              <a:t>HR : CH9</a:t>
            </a:r>
          </a:p>
          <a:p>
            <a:r>
              <a:rPr lang="en-US" dirty="0" smtClean="0"/>
              <a:t>Accounting: CH7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dim – same as in retail</a:t>
            </a:r>
          </a:p>
          <a:p>
            <a:r>
              <a:rPr lang="en-US" dirty="0" smtClean="0"/>
              <a:t>Product and store can have additional details</a:t>
            </a:r>
          </a:p>
          <a:p>
            <a:r>
              <a:rPr lang="en-US" dirty="0" smtClean="0"/>
              <a:t>Product – min reorder quantity</a:t>
            </a:r>
          </a:p>
          <a:p>
            <a:r>
              <a:rPr lang="en-US" dirty="0" smtClean="0"/>
              <a:t>Discuss</a:t>
            </a:r>
            <a:r>
              <a:rPr lang="en-US" baseline="0" dirty="0" smtClean="0"/>
              <a:t> reorder point – if inventory falls to this level reorder or will </a:t>
            </a:r>
            <a:r>
              <a:rPr lang="en-US" baseline="0" dirty="0" err="1" smtClean="0"/>
              <a:t>stockout</a:t>
            </a:r>
            <a:endParaRPr lang="en-US" baseline="0" dirty="0" smtClean="0"/>
          </a:p>
          <a:p>
            <a:r>
              <a:rPr lang="en-US" dirty="0" smtClean="0"/>
              <a:t>How much to reorder- Economic reorder point – minimize</a:t>
            </a:r>
            <a:r>
              <a:rPr lang="en-US" baseline="0" dirty="0" smtClean="0"/>
              <a:t> order cost vs holding cost</a:t>
            </a:r>
          </a:p>
          <a:p>
            <a:r>
              <a:rPr lang="en-US" baseline="0" dirty="0" smtClean="0"/>
              <a:t>Store DIM – storage capacity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will </a:t>
            </a:r>
            <a:r>
              <a:rPr lang="en-US" dirty="0" err="1" smtClean="0"/>
              <a:t>avg</a:t>
            </a:r>
            <a:r>
              <a:rPr lang="en-US" dirty="0" smtClean="0"/>
              <a:t> by</a:t>
            </a:r>
            <a:r>
              <a:rPr lang="en-US" baseline="0" dirty="0" smtClean="0"/>
              <a:t> dividing across all rows (9) than just date(3)</a:t>
            </a:r>
          </a:p>
          <a:p>
            <a:r>
              <a:rPr lang="en-US" baseline="0" dirty="0" smtClean="0"/>
              <a:t>Group by will give 3 averages – need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Additive or Semi-Additive?</a:t>
            </a:r>
          </a:p>
          <a:p>
            <a:r>
              <a:rPr lang="en-US" dirty="0" smtClean="0"/>
              <a:t>Inventory Dollar Value at</a:t>
            </a:r>
            <a:r>
              <a:rPr lang="en-US" baseline="0" dirty="0" smtClean="0"/>
              <a:t> cost or selling price are not additive. (see errata)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Detailed data that mirrors transaction tables, Useful for measuring transaction type frequencies, but cumbersome and impractical for inventory position.</a:t>
            </a:r>
          </a:p>
          <a:p>
            <a:r>
              <a:rPr lang="en-US" dirty="0" smtClean="0"/>
              <a:t>Fact table fact : dollar amount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Definite beg, end and milestones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 architecture – overall enterprise wide design but can be built</a:t>
            </a:r>
            <a:r>
              <a:rPr lang="en-US" baseline="0" dirty="0" smtClean="0"/>
              <a:t> incrementally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6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8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2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0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1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ITM 6280: 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4: Inventory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52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Snapshot Schema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299334"/>
            <a:ext cx="9835784" cy="230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Additive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Quantity on Hand is Semi-Additive</a:t>
            </a:r>
          </a:p>
          <a:p>
            <a:pPr lvl="1"/>
            <a:r>
              <a:rPr lang="en-US" dirty="0" smtClean="0"/>
              <a:t>Additive across stores and products</a:t>
            </a:r>
          </a:p>
          <a:p>
            <a:pPr lvl="1"/>
            <a:r>
              <a:rPr lang="en-US" dirty="0" smtClean="0"/>
              <a:t>Not additive across dates</a:t>
            </a:r>
          </a:p>
          <a:p>
            <a:endParaRPr lang="en-US" dirty="0" smtClean="0"/>
          </a:p>
          <a:p>
            <a:r>
              <a:rPr lang="en-US" dirty="0" smtClean="0"/>
              <a:t>Semi Additive measures are less problematic if the data is deployed via OLAP cubes.</a:t>
            </a:r>
          </a:p>
          <a:p>
            <a:pPr lvl="1"/>
            <a:r>
              <a:rPr lang="en-US" dirty="0" smtClean="0"/>
              <a:t>SQL AVG Function cannot work</a:t>
            </a:r>
            <a:endParaRPr lang="en-US" dirty="0" smtClean="0"/>
          </a:p>
          <a:p>
            <a:pPr lvl="1"/>
            <a:r>
              <a:rPr lang="en-US" dirty="0" smtClean="0"/>
              <a:t>OLAP AVG function can </a:t>
            </a:r>
            <a:r>
              <a:rPr lang="en-US" dirty="0" smtClean="0"/>
              <a:t>average </a:t>
            </a:r>
            <a:r>
              <a:rPr lang="en-US" dirty="0" smtClean="0"/>
              <a:t>with specific aggregation rules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average inventory in all stores across three dates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71029"/>
              </p:ext>
            </p:extLst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ProductID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StoreID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DateID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Quantity on Hand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marL="97067" marR="97067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 marL="97067" marR="970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5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Inventory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analysts are also interested in the extended value of </a:t>
            </a:r>
            <a:r>
              <a:rPr lang="en-US" dirty="0"/>
              <a:t>the quantity </a:t>
            </a:r>
            <a:r>
              <a:rPr lang="en-US" dirty="0" smtClean="0"/>
              <a:t>sold, </a:t>
            </a:r>
            <a:r>
              <a:rPr lang="en-US" dirty="0"/>
              <a:t>inventory at cost, </a:t>
            </a:r>
            <a:r>
              <a:rPr lang="en-US" dirty="0" smtClean="0"/>
              <a:t>and inventory at latest selling price.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3270884"/>
            <a:ext cx="10882042" cy="27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6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Inventory </a:t>
            </a: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Record every transaction that affects </a:t>
            </a:r>
            <a:r>
              <a:rPr lang="en-US" dirty="0" smtClean="0">
                <a:solidFill>
                  <a:srgbClr val="FF0000"/>
                </a:solidFill>
              </a:rPr>
              <a:t>inventory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Inventory transactions at warehouse</a:t>
            </a:r>
          </a:p>
          <a:p>
            <a:pPr lvl="1"/>
            <a:r>
              <a:rPr lang="en-US" dirty="0" smtClean="0"/>
              <a:t>Receive product</a:t>
            </a:r>
          </a:p>
          <a:p>
            <a:pPr lvl="1"/>
            <a:r>
              <a:rPr lang="en-US" dirty="0" smtClean="0"/>
              <a:t>Inspect</a:t>
            </a:r>
          </a:p>
          <a:p>
            <a:pPr lvl="1"/>
            <a:r>
              <a:rPr lang="en-US" dirty="0" smtClean="0"/>
              <a:t>Return to vendor</a:t>
            </a:r>
          </a:p>
          <a:p>
            <a:pPr lvl="1"/>
            <a:r>
              <a:rPr lang="en-US" dirty="0" smtClean="0"/>
              <a:t>Place in product bin</a:t>
            </a:r>
          </a:p>
          <a:p>
            <a:pPr lvl="1"/>
            <a:r>
              <a:rPr lang="en-US" dirty="0" smtClean="0"/>
              <a:t>Package/Ship</a:t>
            </a:r>
          </a:p>
          <a:p>
            <a:pPr lvl="1"/>
            <a:r>
              <a:rPr lang="en-US" dirty="0" smtClean="0"/>
              <a:t>Receive from customer/returns</a:t>
            </a:r>
          </a:p>
          <a:p>
            <a:pPr lvl="1"/>
            <a:r>
              <a:rPr lang="en-US" dirty="0" smtClean="0"/>
              <a:t>Remove from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Transactions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1569720"/>
            <a:ext cx="8793480" cy="361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51991" y="4100453"/>
            <a:ext cx="7121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Useful in measuring the </a:t>
            </a:r>
            <a:r>
              <a:rPr lang="en-US" sz="2400" dirty="0" smtClean="0">
                <a:solidFill>
                  <a:srgbClr val="FF0000"/>
                </a:solidFill>
              </a:rPr>
              <a:t>frequency and timing of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specific transaction types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snapshot model can be achieved by rolling  up from known inventory position however, </a:t>
            </a:r>
            <a:r>
              <a:rPr lang="en-US" sz="2400" dirty="0" smtClean="0">
                <a:solidFill>
                  <a:srgbClr val="FF0000"/>
                </a:solidFill>
              </a:rPr>
              <a:t>it is too cumbersome and impractical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Inventory </a:t>
            </a:r>
            <a:r>
              <a:rPr lang="en-US" dirty="0" smtClean="0"/>
              <a:t>Accumulating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Each fact row tracks receipt through disposition of product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 smtClean="0"/>
              <a:t>when products received in one shipment can be distinguished from products received later</a:t>
            </a:r>
          </a:p>
          <a:p>
            <a:endParaRPr lang="en-US" dirty="0" smtClean="0"/>
          </a:p>
          <a:p>
            <a:r>
              <a:rPr lang="en-US" dirty="0" smtClean="0"/>
              <a:t>Track </a:t>
            </a:r>
            <a:r>
              <a:rPr lang="en-US" dirty="0" smtClean="0"/>
              <a:t>products by Serial </a:t>
            </a:r>
            <a:r>
              <a:rPr lang="en-US" dirty="0" smtClean="0"/>
              <a:t>number </a:t>
            </a:r>
            <a:r>
              <a:rPr lang="en-US" dirty="0" smtClean="0"/>
              <a:t>or lot </a:t>
            </a:r>
            <a:r>
              <a:rPr lang="en-US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466850"/>
            <a:ext cx="8732520" cy="519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6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18" y="157934"/>
            <a:ext cx="9905998" cy="784121"/>
          </a:xfrm>
        </p:spPr>
        <p:txBody>
          <a:bodyPr/>
          <a:lstStyle/>
          <a:p>
            <a:r>
              <a:rPr lang="en-US" dirty="0" smtClean="0"/>
              <a:t>Inventory Fact table Types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" y="1158240"/>
            <a:ext cx="11317526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 smtClean="0"/>
              <a:t>Chain </a:t>
            </a:r>
            <a:r>
              <a:rPr lang="en-US" dirty="0"/>
              <a:t>I</a:t>
            </a:r>
            <a:r>
              <a:rPr lang="en-US" dirty="0" smtClean="0"/>
              <a:t>ntegration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8" y="1785938"/>
            <a:ext cx="10382935" cy="280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5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arehouse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us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“Family of dimensional models that </a:t>
            </a:r>
            <a:r>
              <a:rPr lang="en-US" u="sng" dirty="0" smtClean="0"/>
              <a:t>share</a:t>
            </a:r>
            <a:r>
              <a:rPr lang="en-US" dirty="0" smtClean="0"/>
              <a:t> a comprehensive set of common, </a:t>
            </a:r>
            <a:r>
              <a:rPr lang="en-US" dirty="0" smtClean="0">
                <a:solidFill>
                  <a:srgbClr val="FF0000"/>
                </a:solidFill>
              </a:rPr>
              <a:t>conformed dimensions</a:t>
            </a:r>
            <a:r>
              <a:rPr lang="en-US" dirty="0" smtClean="0"/>
              <a:t>”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“Master suite of standardized dimensions and facts with uniform interpretation across enterprise</a:t>
            </a:r>
            <a:r>
              <a:rPr lang="en-US" dirty="0" smtClean="0"/>
              <a:t>”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New dimensional models </a:t>
            </a:r>
            <a:r>
              <a:rPr lang="en-US" dirty="0" smtClean="0"/>
              <a:t>closely adhere to the Bus architecture and fit </a:t>
            </a:r>
            <a:r>
              <a:rPr lang="en-US" dirty="0" smtClean="0"/>
              <a:t>together like pieces of a puzzle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Modeling </a:t>
            </a:r>
            <a:r>
              <a:rPr lang="en-US" dirty="0" smtClean="0"/>
              <a:t>Recap</a:t>
            </a:r>
          </a:p>
          <a:p>
            <a:r>
              <a:rPr lang="en-US" dirty="0"/>
              <a:t>Inventory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Value Chain Integration</a:t>
            </a:r>
          </a:p>
          <a:p>
            <a:r>
              <a:rPr lang="en-US" dirty="0" smtClean="0"/>
              <a:t>Enterprise </a:t>
            </a:r>
            <a:r>
              <a:rPr lang="en-US" dirty="0" smtClean="0"/>
              <a:t>Bus </a:t>
            </a:r>
            <a:r>
              <a:rPr lang="en-US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7354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arehouse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us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Bus architecture is independent of database technology and platforms.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Both relational and OLAP models can be integrated in this architecture if they are designed around confirmed dimensions and facts.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Bus architecture – overall enterprise wide design but can be built incrementally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286" y="240630"/>
            <a:ext cx="9905998" cy="1222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Enterprise Data Warehouse Bus </a:t>
            </a:r>
            <a:r>
              <a:rPr lang="en-US" dirty="0" smtClean="0"/>
              <a:t>with Shared Dimensions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6" y="1604009"/>
            <a:ext cx="8758913" cy="428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18086" y="6124694"/>
            <a:ext cx="309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Confirmed Dimensions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24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286" y="240630"/>
            <a:ext cx="9905998" cy="1222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Enterprise Data Warehouse Bus </a:t>
            </a:r>
            <a:r>
              <a:rPr lang="en-US" dirty="0" smtClean="0"/>
              <a:t>Matrix for a Retailer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297293"/>
            <a:ext cx="7865367" cy="5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>
            <a:off x="2788918" y="3169919"/>
            <a:ext cx="502919" cy="35204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" y="3806753"/>
            <a:ext cx="2301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Dimensional Models representing the primary activities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35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Conformed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Standardized</a:t>
            </a:r>
            <a:r>
              <a:rPr lang="en-US" dirty="0" smtClean="0"/>
              <a:t> dimensions which are </a:t>
            </a:r>
            <a:r>
              <a:rPr lang="en-US" dirty="0" smtClean="0">
                <a:solidFill>
                  <a:srgbClr val="C00000"/>
                </a:solidFill>
              </a:rPr>
              <a:t>consistent</a:t>
            </a:r>
            <a:r>
              <a:rPr lang="en-US" dirty="0" smtClean="0"/>
              <a:t> across dimensional models and </a:t>
            </a:r>
            <a:r>
              <a:rPr lang="en-US" dirty="0" smtClean="0">
                <a:solidFill>
                  <a:srgbClr val="C00000"/>
                </a:solidFill>
              </a:rPr>
              <a:t>reusable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Helps in combining performance measurements from different business processes in a single report (</a:t>
            </a:r>
            <a:r>
              <a:rPr lang="en-US" b="1" dirty="0" smtClean="0">
                <a:solidFill>
                  <a:srgbClr val="C00000"/>
                </a:solidFill>
              </a:rPr>
              <a:t>Drilling Across Fact Tables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4488180"/>
            <a:ext cx="10588596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1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Conformed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/>
          <a:lstStyle/>
          <a:p>
            <a:r>
              <a:rPr lang="en-US" dirty="0" smtClean="0"/>
              <a:t>These are same with every possible fact table to which they are joined.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03120" y="3185160"/>
            <a:ext cx="1767840" cy="579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Sales Fact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39440" y="4312920"/>
            <a:ext cx="1874520" cy="822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 Dimension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4" idx="2"/>
            <a:endCxn id="6" idx="0"/>
          </p:cNvCxnSpPr>
          <p:nvPr/>
        </p:nvCxnSpPr>
        <p:spPr>
          <a:xfrm>
            <a:off x="2987040" y="3764280"/>
            <a:ext cx="108966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17080" y="2987040"/>
            <a:ext cx="1767840" cy="77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Inventory Fact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26480" y="4312920"/>
            <a:ext cx="1874520" cy="822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 Dimension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9" idx="2"/>
            <a:endCxn id="10" idx="0"/>
          </p:cNvCxnSpPr>
          <p:nvPr/>
        </p:nvCxnSpPr>
        <p:spPr>
          <a:xfrm flipH="1">
            <a:off x="7063740" y="3764280"/>
            <a:ext cx="93726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82240" y="3764280"/>
            <a:ext cx="5836920" cy="18288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12822" y="4038600"/>
            <a:ext cx="3494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Identical with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Dimension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Attribute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Attribute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Attribute values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70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Shrunken Rollup Conformed Dimensions with Attribute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5720" cy="4351338"/>
          </a:xfrm>
        </p:spPr>
        <p:txBody>
          <a:bodyPr/>
          <a:lstStyle/>
          <a:p>
            <a:pPr algn="just"/>
            <a:r>
              <a:rPr lang="en-US" dirty="0" smtClean="0"/>
              <a:t>Contain a subset of attribute from a more granular dimension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021288"/>
            <a:ext cx="5982653" cy="569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Shrunken Conformed Dimensions with Row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5720" cy="4351338"/>
          </a:xfrm>
        </p:spPr>
        <p:txBody>
          <a:bodyPr/>
          <a:lstStyle/>
          <a:p>
            <a:pPr algn="just"/>
            <a:r>
              <a:rPr lang="en-US" dirty="0" smtClean="0"/>
              <a:t>Two dimensions are at the same level of granularity, but one represents only a subset of rows</a:t>
            </a: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84" y="1563053"/>
            <a:ext cx="4692015" cy="475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00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Conformed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6520" cy="1207135"/>
          </a:xfrm>
        </p:spPr>
        <p:txBody>
          <a:bodyPr/>
          <a:lstStyle/>
          <a:p>
            <a:pPr algn="just"/>
            <a:r>
              <a:rPr lang="en-US" dirty="0" smtClean="0"/>
              <a:t>Key </a:t>
            </a:r>
            <a:r>
              <a:rPr lang="en-US" dirty="0"/>
              <a:t>P</a:t>
            </a:r>
            <a:r>
              <a:rPr lang="en-US" dirty="0" smtClean="0"/>
              <a:t>erformance Indicators (KPI) - revenue, profit, standard prices, customer satisfaction are facts that must be conformed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123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Limited Conformity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6760" y="4464368"/>
            <a:ext cx="10256520" cy="1207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If each line of business has unique customers</a:t>
            </a:r>
            <a:r>
              <a:rPr lang="en-US" dirty="0"/>
              <a:t> </a:t>
            </a:r>
            <a:r>
              <a:rPr lang="en-US" dirty="0" smtClean="0"/>
              <a:t>and products and there is no interest in cross selling across lines then there is no need for an enterprise architecture.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177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Conformed Dimensions – need enterprise consensus on attribute names and contents</a:t>
            </a:r>
          </a:p>
          <a:p>
            <a:r>
              <a:rPr lang="en-US" dirty="0" smtClean="0"/>
              <a:t>IT can facilitate but cannot be sole driver – SME lead</a:t>
            </a:r>
          </a:p>
          <a:p>
            <a:r>
              <a:rPr lang="en-US" dirty="0" smtClean="0"/>
              <a:t>Data Governance Objective:</a:t>
            </a:r>
            <a:r>
              <a:rPr lang="en-US" dirty="0"/>
              <a:t> </a:t>
            </a:r>
            <a:r>
              <a:rPr lang="en-US" dirty="0" smtClean="0"/>
              <a:t>Common data definitions, labels and domain values</a:t>
            </a:r>
          </a:p>
          <a:p>
            <a:r>
              <a:rPr lang="en-US" dirty="0" smtClean="0"/>
              <a:t>Master Data Management : Master file that is a common point of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2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4842"/>
            <a:ext cx="9767220" cy="3946359"/>
          </a:xfrm>
        </p:spPr>
        <p:txBody>
          <a:bodyPr>
            <a:noAutofit/>
          </a:bodyPr>
          <a:lstStyle/>
          <a:p>
            <a:r>
              <a:rPr lang="en-US" sz="2000" dirty="0" smtClean="0"/>
              <a:t>Develop Star Schema for a given Business Case</a:t>
            </a:r>
          </a:p>
          <a:p>
            <a:pPr lvl="1"/>
            <a:r>
              <a:rPr lang="en-US" sz="1800" dirty="0" smtClean="0"/>
              <a:t>Case Description</a:t>
            </a:r>
          </a:p>
          <a:p>
            <a:pPr lvl="1"/>
            <a:r>
              <a:rPr lang="en-US" sz="1800" dirty="0" smtClean="0"/>
              <a:t>OLTP Schema</a:t>
            </a:r>
          </a:p>
          <a:p>
            <a:r>
              <a:rPr lang="en-US" sz="2000" dirty="0" smtClean="0"/>
              <a:t>Deliverables</a:t>
            </a:r>
          </a:p>
          <a:p>
            <a:pPr lvl="1"/>
            <a:r>
              <a:rPr lang="en-US" sz="1800" dirty="0" smtClean="0"/>
              <a:t>Describe 4 step process for given case</a:t>
            </a:r>
          </a:p>
          <a:p>
            <a:pPr lvl="1"/>
            <a:r>
              <a:rPr lang="en-US" sz="1800" dirty="0" smtClean="0"/>
              <a:t>Star Schema</a:t>
            </a:r>
          </a:p>
          <a:p>
            <a:pPr lvl="1"/>
            <a:r>
              <a:rPr lang="en-US" sz="1800" dirty="0" smtClean="0"/>
              <a:t>Description of facts and dimensions</a:t>
            </a:r>
          </a:p>
          <a:p>
            <a:pPr lvl="1"/>
            <a:r>
              <a:rPr lang="en-US" sz="1800" dirty="0" smtClean="0"/>
              <a:t>Other details of schema</a:t>
            </a:r>
          </a:p>
        </p:txBody>
      </p:sp>
    </p:spTree>
    <p:extLst>
      <p:ext uri="{BB962C8B-B14F-4D97-AF65-F5344CB8AC3E}">
        <p14:creationId xmlns:p14="http://schemas.microsoft.com/office/powerpoint/2010/main" val="120108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Modeling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Step1: Select Business Process</a:t>
            </a:r>
          </a:p>
          <a:p>
            <a:pPr lvl="1"/>
            <a:r>
              <a:rPr lang="en-US" dirty="0" smtClean="0"/>
              <a:t>Start with most important</a:t>
            </a:r>
          </a:p>
          <a:p>
            <a:r>
              <a:rPr lang="en-US" dirty="0" smtClean="0"/>
              <a:t>Step2: Declare the Grain</a:t>
            </a:r>
          </a:p>
          <a:p>
            <a:pPr lvl="1"/>
            <a:r>
              <a:rPr lang="en-US" dirty="0"/>
              <a:t>Use most detailed atomic information captured by a business process</a:t>
            </a:r>
          </a:p>
          <a:p>
            <a:r>
              <a:rPr lang="en-US" dirty="0" smtClean="0"/>
              <a:t>Step3: Identify Dimensions</a:t>
            </a:r>
          </a:p>
          <a:p>
            <a:pPr lvl="1"/>
            <a:r>
              <a:rPr lang="en-US" dirty="0" smtClean="0"/>
              <a:t>Who, what, why, when and how? Context of measurements</a:t>
            </a:r>
          </a:p>
          <a:p>
            <a:r>
              <a:rPr lang="en-US" dirty="0" smtClean="0"/>
              <a:t>Step4: Identify Facts</a:t>
            </a:r>
          </a:p>
          <a:p>
            <a:pPr lvl="1"/>
            <a:r>
              <a:rPr lang="en-US" dirty="0" smtClean="0"/>
              <a:t>KPI, Typically additive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71" y="0"/>
            <a:ext cx="9905998" cy="813720"/>
          </a:xfrm>
        </p:spPr>
        <p:txBody>
          <a:bodyPr/>
          <a:lstStyle/>
          <a:p>
            <a:r>
              <a:rPr lang="en-US" dirty="0" smtClean="0"/>
              <a:t>Retail Sales Schema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292291"/>
            <a:ext cx="9601200" cy="536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5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34" y="497305"/>
            <a:ext cx="9905998" cy="845804"/>
          </a:xfrm>
        </p:spPr>
        <p:txBody>
          <a:bodyPr/>
          <a:lstStyle/>
          <a:p>
            <a:r>
              <a:rPr lang="en-US" dirty="0" smtClean="0"/>
              <a:t>Value </a:t>
            </a:r>
            <a:r>
              <a:rPr lang="en-US" dirty="0" smtClean="0"/>
              <a:t>Chain</a:t>
            </a:r>
            <a:endParaRPr lang="en-US" dirty="0"/>
          </a:p>
        </p:txBody>
      </p:sp>
      <p:pic>
        <p:nvPicPr>
          <p:cNvPr id="1026" name="Picture 2" descr="https://s-media-cache-ak0.pinimg.com/736x/2f/a6/6f/2fa66f45bdf4c2ba477795c40ae419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7" y="1298584"/>
            <a:ext cx="8602825" cy="53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Value Chain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59246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8697" y="2110497"/>
            <a:ext cx="167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Procurement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33234" y="4274413"/>
            <a:ext cx="44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Inventory Management, Distribution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70761" y="4837226"/>
            <a:ext cx="2289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 Operations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1533" y="3886878"/>
            <a:ext cx="264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Order Management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85132" y="3956076"/>
            <a:ext cx="453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Customer Relationship Management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32000" y="2120261"/>
            <a:ext cx="2460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Support Activities: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481109" y="2112464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Accounting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38290" y="2105718"/>
            <a:ext cx="2267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33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513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9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0FA3E0-C609-415D-871F-73925A28D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4895C8-5CC6-44C5-B75B-9C2FB729D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B5A231-AE59-4EEB-AA24-C233BA65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8D35F-9915-45B8-B5EE-4F79235D1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282C7C-A7A0-402B-92C0-DF90CBE0D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B78E34-1ADA-4C5C-8A73-4142799AB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BE3083-9BE0-4EC9-8599-FE123402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A89CCD-0226-4A7D-B952-1FD89A070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0D334E-5BB0-4121-9586-60983CBBE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CBADC0-D622-418C-B9A1-00122E8E9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7456D5-8DD3-4299-AFE0-AB3B91502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Goals</a:t>
            </a:r>
          </a:p>
          <a:p>
            <a:pPr lvl="1" algn="just"/>
            <a:r>
              <a:rPr lang="en-US" sz="3200" dirty="0" smtClean="0"/>
              <a:t>Sufficient inventory for smooth operations and prevent </a:t>
            </a:r>
            <a:r>
              <a:rPr lang="en-US" sz="3200" dirty="0" err="1" smtClean="0"/>
              <a:t>stockouts</a:t>
            </a:r>
            <a:endParaRPr lang="en-US" sz="3200" dirty="0" smtClean="0"/>
          </a:p>
          <a:p>
            <a:pPr lvl="1" algn="just"/>
            <a:r>
              <a:rPr lang="en-US" sz="3200" dirty="0" smtClean="0"/>
              <a:t>Minimize inventory to reduce carrying costs and increase profit</a:t>
            </a:r>
          </a:p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Inventory </a:t>
            </a:r>
            <a:r>
              <a:rPr lang="en-US" sz="3200" dirty="0" smtClean="0">
                <a:solidFill>
                  <a:srgbClr val="C00000"/>
                </a:solidFill>
              </a:rPr>
              <a:t>Models</a:t>
            </a:r>
          </a:p>
          <a:p>
            <a:pPr lvl="1" algn="just"/>
            <a:r>
              <a:rPr lang="en-US" sz="3200" dirty="0" smtClean="0"/>
              <a:t>Periodic Snapshot</a:t>
            </a:r>
          </a:p>
          <a:p>
            <a:pPr lvl="1" algn="just"/>
            <a:r>
              <a:rPr lang="en-US" sz="3200" dirty="0" smtClean="0"/>
              <a:t>Inventory Transactions</a:t>
            </a:r>
          </a:p>
          <a:p>
            <a:pPr lvl="1" algn="just"/>
            <a:r>
              <a:rPr lang="en-US" sz="3200" dirty="0" smtClean="0"/>
              <a:t>Accumulating Snapshots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7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</a:t>
            </a:r>
            <a:r>
              <a:rPr lang="en-US" dirty="0" smtClean="0"/>
              <a:t>Inventory Periodic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Four Step Dimensional </a:t>
            </a:r>
            <a:r>
              <a:rPr lang="en-US" sz="3600" dirty="0" smtClean="0">
                <a:solidFill>
                  <a:srgbClr val="C00000"/>
                </a:solidFill>
              </a:rPr>
              <a:t>Model</a:t>
            </a:r>
          </a:p>
          <a:p>
            <a:pPr lvl="1"/>
            <a:r>
              <a:rPr lang="en-US" sz="3600" b="1" dirty="0" smtClean="0"/>
              <a:t>Process:</a:t>
            </a:r>
            <a:r>
              <a:rPr lang="en-US" sz="3600" dirty="0" smtClean="0"/>
              <a:t> Periodic inventory snapshots</a:t>
            </a:r>
          </a:p>
          <a:p>
            <a:pPr lvl="1"/>
            <a:r>
              <a:rPr lang="en-US" sz="3600" b="1" dirty="0" smtClean="0"/>
              <a:t>Grain:</a:t>
            </a:r>
            <a:r>
              <a:rPr lang="en-US" sz="3600" dirty="0" smtClean="0"/>
              <a:t> </a:t>
            </a:r>
            <a:r>
              <a:rPr lang="en-US" sz="3600" dirty="0" smtClean="0"/>
              <a:t>Snapshot – Hourly, Daily, Monthly etc.</a:t>
            </a:r>
            <a:endParaRPr lang="en-US" sz="3600" dirty="0" smtClean="0"/>
          </a:p>
          <a:p>
            <a:pPr lvl="1"/>
            <a:r>
              <a:rPr lang="en-US" sz="3600" b="1" dirty="0" smtClean="0"/>
              <a:t>Dimensions:</a:t>
            </a:r>
            <a:r>
              <a:rPr lang="en-US" sz="3600" dirty="0" smtClean="0"/>
              <a:t> Product, Date, Store or Warehouse</a:t>
            </a:r>
          </a:p>
          <a:p>
            <a:pPr lvl="1"/>
            <a:r>
              <a:rPr lang="en-US" sz="3600" b="1" dirty="0" smtClean="0"/>
              <a:t>Fact:</a:t>
            </a:r>
            <a:r>
              <a:rPr lang="en-US" sz="3600" dirty="0" smtClean="0"/>
              <a:t> </a:t>
            </a:r>
            <a:r>
              <a:rPr lang="en-US" sz="3600" dirty="0" smtClean="0"/>
              <a:t>Quantity on hand</a:t>
            </a:r>
            <a:endParaRPr lang="en-US" sz="3600" dirty="0" smtClean="0"/>
          </a:p>
          <a:p>
            <a:pPr lvl="1"/>
            <a:endParaRPr lang="en-US" sz="3600" dirty="0"/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20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1090</Words>
  <Application>Microsoft Office PowerPoint</Application>
  <PresentationFormat>Custom</PresentationFormat>
  <Paragraphs>235</Paragraphs>
  <Slides>29</Slides>
  <Notes>17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ITM 6280: Data Warehousing</vt:lpstr>
      <vt:lpstr>Agenda</vt:lpstr>
      <vt:lpstr>Dimensional Modeling Recap</vt:lpstr>
      <vt:lpstr>Retail Sales Schema</vt:lpstr>
      <vt:lpstr>Value Chain</vt:lpstr>
      <vt:lpstr>Retail Value Chain</vt:lpstr>
      <vt:lpstr>Inventory Management</vt:lpstr>
      <vt:lpstr>Inventory Models</vt:lpstr>
      <vt:lpstr>Model 1: Inventory Periodic Snapshots</vt:lpstr>
      <vt:lpstr>Inventory Snapshot Schema</vt:lpstr>
      <vt:lpstr>Semi Additive FACTS</vt:lpstr>
      <vt:lpstr>Find the average inventory in all stores across three dates</vt:lpstr>
      <vt:lpstr>Enhanced Inventory Facts</vt:lpstr>
      <vt:lpstr>Model 2: Inventory Transactions</vt:lpstr>
      <vt:lpstr>Inventory Transactions Model</vt:lpstr>
      <vt:lpstr>Model 3: Inventory Accumulating Snapshot</vt:lpstr>
      <vt:lpstr>Inventory Fact table Types</vt:lpstr>
      <vt:lpstr>Value Chain Integration</vt:lpstr>
      <vt:lpstr>Enterprise Data Warehouse Bus Architecture</vt:lpstr>
      <vt:lpstr>Enterprise Data Warehouse Bus Architecture</vt:lpstr>
      <vt:lpstr>Enterprise Data Warehouse Bus with Shared Dimensions</vt:lpstr>
      <vt:lpstr>Enterprise Data Warehouse Bus Matrix for a Retailer</vt:lpstr>
      <vt:lpstr>Conformed Dimensions</vt:lpstr>
      <vt:lpstr>Identical Conformed Dimensions</vt:lpstr>
      <vt:lpstr>Shrunken Rollup Conformed Dimensions with Attribute Subset</vt:lpstr>
      <vt:lpstr>Shrunken Conformed Dimensions with Row Subset</vt:lpstr>
      <vt:lpstr>Conformed Facts</vt:lpstr>
      <vt:lpstr>Data Governance</vt:lpstr>
      <vt:lpstr>Assignment 1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 6280: Data Warehousing</dc:title>
  <dc:creator>Surendra Sarnikar</dc:creator>
  <cp:lastModifiedBy>Jyotishka Ray</cp:lastModifiedBy>
  <cp:revision>160</cp:revision>
  <dcterms:created xsi:type="dcterms:W3CDTF">2016-10-03T21:37:42Z</dcterms:created>
  <dcterms:modified xsi:type="dcterms:W3CDTF">2017-10-12T23:08:13Z</dcterms:modified>
</cp:coreProperties>
</file>