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62" r:id="rId2"/>
    <p:sldId id="257" r:id="rId3"/>
    <p:sldId id="266" r:id="rId4"/>
    <p:sldId id="277" r:id="rId5"/>
    <p:sldId id="281" r:id="rId6"/>
    <p:sldId id="279" r:id="rId7"/>
    <p:sldId id="282" r:id="rId8"/>
    <p:sldId id="284" r:id="rId9"/>
    <p:sldId id="285" r:id="rId10"/>
    <p:sldId id="286" r:id="rId11"/>
    <p:sldId id="283" r:id="rId12"/>
    <p:sldId id="287" r:id="rId13"/>
    <p:sldId id="288" r:id="rId14"/>
    <p:sldId id="289" r:id="rId15"/>
    <p:sldId id="290" r:id="rId16"/>
    <p:sldId id="29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0619" autoAdjust="0"/>
  </p:normalViewPr>
  <p:slideViewPr>
    <p:cSldViewPr snapToGrid="0">
      <p:cViewPr>
        <p:scale>
          <a:sx n="50" d="100"/>
          <a:sy n="50" d="100"/>
        </p:scale>
        <p:origin x="-11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0B31-6D3D-4FCB-9FED-9C58B9B710C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80F08-C16E-4565-BC7A-E171E0C9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dirty="0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Ragged hierarchy </a:t>
            </a:r>
            <a:r>
              <a:rPr lang="en-US" dirty="0" err="1" smtClean="0"/>
              <a:t>pg</a:t>
            </a:r>
            <a:r>
              <a:rPr lang="en-US" smtClean="0"/>
              <a:t> 216</a:t>
            </a:r>
          </a:p>
          <a:p>
            <a:r>
              <a:rPr lang="en-US" dirty="0" smtClean="0"/>
              <a:t>Recursive keys (</a:t>
            </a:r>
            <a:r>
              <a:rPr lang="en-US" dirty="0" err="1" smtClean="0"/>
              <a:t>pg</a:t>
            </a:r>
            <a:r>
              <a:rPr lang="en-US" dirty="0" smtClean="0"/>
              <a:t> 217) hard to maintain</a:t>
            </a:r>
            <a:r>
              <a:rPr lang="en-US" baseline="0" dirty="0" smtClean="0"/>
              <a:t> with type 2 changes – cascade.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80F08-C16E-4565-BC7A-E171E0C9B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A9A7-EDD5-46DD-BDFE-4DE7991E5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3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ITM 6280: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</a:t>
            </a:r>
            <a:r>
              <a:rPr lang="en-US" sz="4400" dirty="0" smtClean="0"/>
              <a:t>10</a:t>
            </a:r>
          </a:p>
          <a:p>
            <a:r>
              <a:rPr lang="en-US" sz="4400" dirty="0" smtClean="0"/>
              <a:t>Financial Services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5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Fact table for all Accounts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408058"/>
            <a:ext cx="8034338" cy="544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How to represent accounts with multiple account holders?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Cannot include customer in the account dimension -&gt; violates PK</a:t>
            </a:r>
          </a:p>
          <a:p>
            <a:r>
              <a:rPr lang="en-US" dirty="0" smtClean="0"/>
              <a:t>Cannot include customer in fact table -&gt; violates granularity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3" y="3854768"/>
            <a:ext cx="9875871" cy="251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416040" y="3961448"/>
            <a:ext cx="2651760" cy="16011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4953000"/>
            <a:ext cx="1554480" cy="3505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smtClean="0"/>
              <a:t>Mini Dimension to a Bridge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How to represent a very large account-to-bridge table with a rapidly changing dimension?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Customer demography and status attribute can change frequently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3733323"/>
            <a:ext cx="9483090" cy="280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985760" y="4938126"/>
            <a:ext cx="2788920" cy="17369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Supertype</a:t>
            </a:r>
            <a:r>
              <a:rPr lang="en-US" dirty="0" smtClean="0"/>
              <a:t> and Subtype for Heterogeneous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Business owners typically require two different perspectives: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Global view</a:t>
            </a:r>
          </a:p>
          <a:p>
            <a:r>
              <a:rPr lang="en-US" dirty="0" smtClean="0"/>
              <a:t>Line-of-business 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Global view: </a:t>
            </a:r>
            <a:r>
              <a:rPr lang="en-US" dirty="0" smtClean="0"/>
              <a:t>Insight into the complete account portfolio across all lines of business.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Line-of-business:</a:t>
            </a:r>
            <a:r>
              <a:rPr lang="en-US" dirty="0" smtClean="0"/>
              <a:t> Focus on the in-depth details of one business, such as checking.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9017" y="4250918"/>
            <a:ext cx="4395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(Single </a:t>
            </a:r>
            <a:r>
              <a:rPr lang="en-US" sz="2800" b="1" i="1" dirty="0" err="1"/>
              <a:t>s</a:t>
            </a:r>
            <a:r>
              <a:rPr lang="en-US" sz="2800" b="1" i="1" dirty="0" err="1" smtClean="0"/>
              <a:t>upertype</a:t>
            </a:r>
            <a:r>
              <a:rPr lang="en-US" sz="2800" b="1" i="1" dirty="0" smtClean="0"/>
              <a:t> fact table)</a:t>
            </a:r>
            <a:endParaRPr lang="en-US" sz="2800" b="1" i="1" dirty="0"/>
          </a:p>
        </p:txBody>
      </p:sp>
      <p:sp>
        <p:nvSpPr>
          <p:cNvPr id="7" name="Rectangle 6"/>
          <p:cNvSpPr/>
          <p:nvPr/>
        </p:nvSpPr>
        <p:spPr>
          <a:xfrm>
            <a:off x="2377537" y="5683478"/>
            <a:ext cx="6171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(Special subtype fact table for each LOB)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987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Supertype</a:t>
            </a:r>
            <a:r>
              <a:rPr lang="en-US" dirty="0" smtClean="0"/>
              <a:t> Fact table for all Accounts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408058"/>
            <a:ext cx="8034338" cy="544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 Subtype Schema for Checking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23" y="1458278"/>
            <a:ext cx="6540817" cy="52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Supertype</a:t>
            </a:r>
            <a:r>
              <a:rPr lang="en-US" dirty="0" smtClean="0"/>
              <a:t> and Subtype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Supertype</a:t>
            </a:r>
            <a:r>
              <a:rPr lang="en-US" dirty="0" smtClean="0"/>
              <a:t> fact table can represent only a limited number of facts across all line of business.</a:t>
            </a:r>
          </a:p>
          <a:p>
            <a:endParaRPr lang="en-US" dirty="0"/>
          </a:p>
          <a:p>
            <a:r>
              <a:rPr lang="en-US" dirty="0" smtClean="0"/>
              <a:t>Subtype schema must also contain the </a:t>
            </a:r>
            <a:r>
              <a:rPr lang="en-US" dirty="0" err="1" smtClean="0"/>
              <a:t>supertype</a:t>
            </a:r>
            <a:r>
              <a:rPr lang="en-US" dirty="0" smtClean="0"/>
              <a:t> fact attributes to avoid joining tables.</a:t>
            </a:r>
          </a:p>
          <a:p>
            <a:endParaRPr lang="en-US" dirty="0"/>
          </a:p>
          <a:p>
            <a:r>
              <a:rPr lang="en-US" dirty="0" smtClean="0"/>
              <a:t>A family of </a:t>
            </a:r>
            <a:r>
              <a:rPr lang="en-US" dirty="0" err="1" smtClean="0"/>
              <a:t>supertype</a:t>
            </a:r>
            <a:r>
              <a:rPr lang="en-US" dirty="0" smtClean="0"/>
              <a:t> and subtype are needed when a business has heterogeneous products but a single customer base.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0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Creating </a:t>
            </a:r>
            <a:r>
              <a:rPr lang="en-US" sz="3600" dirty="0" smtClean="0">
                <a:solidFill>
                  <a:srgbClr val="002060"/>
                </a:solidFill>
              </a:rPr>
              <a:t>Bus Architecture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3200" dirty="0"/>
              <a:t>Add two Access databases in SQL Server</a:t>
            </a:r>
          </a:p>
          <a:p>
            <a:pPr lvl="1"/>
            <a:r>
              <a:rPr lang="en-US" sz="3200" dirty="0"/>
              <a:t>Create conformed dimension by using merge join</a:t>
            </a:r>
          </a:p>
          <a:p>
            <a:pPr lvl="1"/>
            <a:r>
              <a:rPr lang="en-US" sz="3200" dirty="0"/>
              <a:t>Use conformed dimension to create bus matrix</a:t>
            </a:r>
          </a:p>
          <a:p>
            <a:pPr lvl="1"/>
            <a:r>
              <a:rPr lang="en-US" sz="3200" dirty="0"/>
              <a:t>Drill-across fact tables</a:t>
            </a:r>
          </a:p>
        </p:txBody>
      </p:sp>
    </p:spTree>
    <p:extLst>
      <p:ext uri="{BB962C8B-B14F-4D97-AF65-F5344CB8AC3E}">
        <p14:creationId xmlns:p14="http://schemas.microsoft.com/office/powerpoint/2010/main" val="2017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/>
              <a:t>Hierarchies</a:t>
            </a:r>
            <a:endParaRPr lang="en-US" dirty="0" smtClean="0"/>
          </a:p>
          <a:p>
            <a:r>
              <a:rPr lang="en-US" dirty="0" smtClean="0"/>
              <a:t>Dimensional Models for </a:t>
            </a:r>
            <a:r>
              <a:rPr lang="en-US" dirty="0" smtClean="0"/>
              <a:t>Financial Services</a:t>
            </a:r>
            <a:endParaRPr lang="en-US" dirty="0" smtClean="0"/>
          </a:p>
          <a:p>
            <a:r>
              <a:rPr lang="en-US" dirty="0" err="1" smtClean="0"/>
              <a:t>Supertype</a:t>
            </a:r>
            <a:r>
              <a:rPr lang="en-US" dirty="0" smtClean="0"/>
              <a:t> and Subtype facts</a:t>
            </a:r>
            <a:endParaRPr lang="en-US" dirty="0" smtClean="0"/>
          </a:p>
          <a:p>
            <a:r>
              <a:rPr lang="en-US" dirty="0" smtClean="0"/>
              <a:t>SSAS – Creating Enterprise Bus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465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What </a:t>
            </a:r>
            <a:r>
              <a:rPr lang="en-US" b="1" dirty="0" smtClean="0">
                <a:solidFill>
                  <a:srgbClr val="002060"/>
                </a:solidFill>
              </a:rPr>
              <a:t>is a hierarchy?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Levels/subsidiary with parent-child relationship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Day -&gt; month -&gt; </a:t>
            </a:r>
            <a:r>
              <a:rPr lang="en-US" dirty="0" smtClean="0"/>
              <a:t>year</a:t>
            </a:r>
          </a:p>
          <a:p>
            <a:pPr marL="0" indent="0">
              <a:buNone/>
            </a:pPr>
            <a:r>
              <a:rPr lang="en-US" dirty="0" smtClean="0"/>
              <a:t>	         Department </a:t>
            </a:r>
            <a:r>
              <a:rPr lang="en-US" dirty="0"/>
              <a:t>-&gt; division -&gt; enterprise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Types of hierarchies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Fixed Depth Positional Hierarchies</a:t>
            </a:r>
          </a:p>
          <a:p>
            <a:r>
              <a:rPr lang="en-US" dirty="0"/>
              <a:t>Ragged Hierarchies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Recursive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" y="1714379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What is a </a:t>
            </a:r>
            <a:r>
              <a:rPr lang="en-US" sz="2800" b="1" dirty="0">
                <a:solidFill>
                  <a:srgbClr val="002060"/>
                </a:solidFill>
              </a:rPr>
              <a:t>recursive pointer</a:t>
            </a:r>
            <a:r>
              <a:rPr lang="en-US" sz="2800" b="1" dirty="0" smtClean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2974"/>
            <a:ext cx="5715000" cy="183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1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Ragged </a:t>
            </a:r>
            <a:r>
              <a:rPr lang="en-US" dirty="0" smtClean="0"/>
              <a:t>Variable Depth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110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How to represent arbitrary rollup structures</a:t>
            </a:r>
            <a:r>
              <a:rPr lang="en-US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What is a bridge table?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" y="2955229"/>
            <a:ext cx="3601403" cy="361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42471"/>
            <a:ext cx="7254240" cy="210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64" y="833061"/>
            <a:ext cx="8372475" cy="482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33281" y="5972294"/>
            <a:ext cx="6659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Bridge Table representing parent-child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0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Financial Processes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Retail banking, credit card accounts, insurance, loan, mortgage, investment, financial portfolio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 user requirements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Historical monthly snapshot data on every account</a:t>
            </a:r>
          </a:p>
          <a:p>
            <a:r>
              <a:rPr lang="en-US" dirty="0" smtClean="0"/>
              <a:t>Household identification</a:t>
            </a:r>
          </a:p>
          <a:p>
            <a:r>
              <a:rPr lang="en-US" dirty="0" smtClean="0"/>
              <a:t>Many more…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8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of Bus Matrix Rows of a Bank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1696742"/>
            <a:ext cx="9362108" cy="4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and Simple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What is the grain of the fact table?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One row for primary balance of each account each month.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Is it fully additive?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2" y="3672840"/>
            <a:ext cx="10863647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423</Words>
  <Application>Microsoft Office PowerPoint</Application>
  <PresentationFormat>Custom</PresentationFormat>
  <Paragraphs>86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ITM 6280: Data Warehousing</vt:lpstr>
      <vt:lpstr>Agenda</vt:lpstr>
      <vt:lpstr>Recap</vt:lpstr>
      <vt:lpstr>Recap: Recursive Pointer</vt:lpstr>
      <vt:lpstr>Recap: Ragged Variable Depth Hierarchy</vt:lpstr>
      <vt:lpstr>PowerPoint Presentation</vt:lpstr>
      <vt:lpstr>Financial Services</vt:lpstr>
      <vt:lpstr>Subset of Bus Matrix Rows of a Bank</vt:lpstr>
      <vt:lpstr>Grain and Simple Schema</vt:lpstr>
      <vt:lpstr>Snapshot Fact table for all Accounts</vt:lpstr>
      <vt:lpstr>Multivalued Dimensions</vt:lpstr>
      <vt:lpstr>Adding a Mini Dimension to a Bridge Table</vt:lpstr>
      <vt:lpstr>Supertype and Subtype for Heterogeneous Products</vt:lpstr>
      <vt:lpstr>Supertype Fact table for all Accounts</vt:lpstr>
      <vt:lpstr>LOB Subtype Schema for Checking</vt:lpstr>
      <vt:lpstr>Supertype and Subtype</vt:lpstr>
      <vt:lpstr>SSAS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Surendra Sarnikar</dc:creator>
  <cp:lastModifiedBy>Jyotishka Ray</cp:lastModifiedBy>
  <cp:revision>74</cp:revision>
  <dcterms:created xsi:type="dcterms:W3CDTF">2016-11-01T13:01:28Z</dcterms:created>
  <dcterms:modified xsi:type="dcterms:W3CDTF">2017-11-10T00:01:09Z</dcterms:modified>
</cp:coreProperties>
</file>