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24"/>
  </p:notesMasterIdLst>
  <p:sldIdLst>
    <p:sldId id="269" r:id="rId2"/>
    <p:sldId id="257" r:id="rId3"/>
    <p:sldId id="272" r:id="rId4"/>
    <p:sldId id="273" r:id="rId5"/>
    <p:sldId id="274" r:id="rId6"/>
    <p:sldId id="261" r:id="rId7"/>
    <p:sldId id="262" r:id="rId8"/>
    <p:sldId id="258" r:id="rId9"/>
    <p:sldId id="263" r:id="rId10"/>
    <p:sldId id="270" r:id="rId11"/>
    <p:sldId id="275" r:id="rId12"/>
    <p:sldId id="259" r:id="rId13"/>
    <p:sldId id="276" r:id="rId14"/>
    <p:sldId id="277" r:id="rId15"/>
    <p:sldId id="264" r:id="rId16"/>
    <p:sldId id="278" r:id="rId17"/>
    <p:sldId id="266" r:id="rId18"/>
    <p:sldId id="267" r:id="rId19"/>
    <p:sldId id="279" r:id="rId20"/>
    <p:sldId id="268" r:id="rId21"/>
    <p:sldId id="271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80" autoAdjust="0"/>
  </p:normalViewPr>
  <p:slideViewPr>
    <p:cSldViewPr snapToGrid="0">
      <p:cViewPr>
        <p:scale>
          <a:sx n="50" d="100"/>
          <a:sy n="50" d="100"/>
        </p:scale>
        <p:origin x="-154" y="-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067CD-1C3A-4CCA-B8ED-FEAAA907F383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4A8C6-E4DF-4E97-9652-51552D6C3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5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supernatural durable keys – employee changes, employee id, </a:t>
            </a:r>
            <a:r>
              <a:rPr lang="en-US" dirty="0" err="1" smtClean="0"/>
              <a:t>emp_id</a:t>
            </a:r>
            <a:r>
              <a:rPr lang="en-US" dirty="0" smtClean="0"/>
              <a:t> surrogate, supernatural</a:t>
            </a:r>
          </a:p>
          <a:p>
            <a:endParaRPr lang="en-US" dirty="0" smtClean="0"/>
          </a:p>
          <a:p>
            <a:r>
              <a:rPr lang="en-US" dirty="0" smtClean="0"/>
              <a:t>Type</a:t>
            </a:r>
            <a:r>
              <a:rPr lang="en-US" baseline="0" dirty="0" smtClean="0"/>
              <a:t> 1: Fig 5-5</a:t>
            </a:r>
          </a:p>
          <a:p>
            <a:endParaRPr lang="en-US" dirty="0" smtClean="0"/>
          </a:p>
          <a:p>
            <a:r>
              <a:rPr lang="en-US" dirty="0" smtClean="0"/>
              <a:t>Product and</a:t>
            </a:r>
            <a:r>
              <a:rPr lang="en-US" baseline="0" dirty="0" smtClean="0"/>
              <a:t> Department Example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6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supernatural durable keys – employee changes, employee id, </a:t>
            </a:r>
            <a:r>
              <a:rPr lang="en-US" dirty="0" err="1" smtClean="0"/>
              <a:t>emp_id</a:t>
            </a:r>
            <a:r>
              <a:rPr lang="en-US" dirty="0" smtClean="0"/>
              <a:t> surrogate, supernatural</a:t>
            </a:r>
          </a:p>
          <a:p>
            <a:endParaRPr lang="en-US" dirty="0" smtClean="0"/>
          </a:p>
          <a:p>
            <a:r>
              <a:rPr lang="en-US" dirty="0" smtClean="0"/>
              <a:t>Type</a:t>
            </a:r>
            <a:r>
              <a:rPr lang="en-US" baseline="0" dirty="0" smtClean="0"/>
              <a:t> 1: Fig 5-5</a:t>
            </a:r>
          </a:p>
          <a:p>
            <a:endParaRPr lang="en-US" dirty="0" smtClean="0"/>
          </a:p>
          <a:p>
            <a:r>
              <a:rPr lang="en-US" dirty="0" smtClean="0"/>
              <a:t>Product and</a:t>
            </a:r>
            <a:r>
              <a:rPr lang="en-US" baseline="0" dirty="0" smtClean="0"/>
              <a:t> Department Example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6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supernatural durable keys – employee changes, employee id, </a:t>
            </a:r>
            <a:r>
              <a:rPr lang="en-US" dirty="0" err="1" smtClean="0"/>
              <a:t>emp_id</a:t>
            </a:r>
            <a:r>
              <a:rPr lang="en-US" dirty="0" smtClean="0"/>
              <a:t> surrogate, supernatural</a:t>
            </a:r>
          </a:p>
          <a:p>
            <a:endParaRPr lang="en-US" dirty="0" smtClean="0"/>
          </a:p>
          <a:p>
            <a:r>
              <a:rPr lang="en-US" dirty="0" smtClean="0"/>
              <a:t>Type</a:t>
            </a:r>
            <a:r>
              <a:rPr lang="en-US" baseline="0" dirty="0" smtClean="0"/>
              <a:t> 1: Fig 5-5</a:t>
            </a:r>
          </a:p>
          <a:p>
            <a:endParaRPr lang="en-US" dirty="0" smtClean="0"/>
          </a:p>
          <a:p>
            <a:r>
              <a:rPr lang="en-US" dirty="0" smtClean="0"/>
              <a:t>Product and</a:t>
            </a:r>
            <a:r>
              <a:rPr lang="en-US" baseline="0" dirty="0" smtClean="0"/>
              <a:t> Department Example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6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5-6</a:t>
            </a:r>
          </a:p>
          <a:p>
            <a:r>
              <a:rPr lang="en-US" baseline="0" dirty="0" smtClean="0"/>
              <a:t>Safest response can revert to type 1 but other way not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Difference – change not visible in Type 1,</a:t>
            </a:r>
            <a:r>
              <a:rPr lang="en-US" baseline="0" dirty="0" smtClean="0"/>
              <a:t> in Type 2 changes due to re-categorization visible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Product and Department example with Fact table to show aggregations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2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5-6</a:t>
            </a:r>
          </a:p>
          <a:p>
            <a:r>
              <a:rPr lang="en-US" baseline="0" dirty="0" smtClean="0"/>
              <a:t>Safest response can revert to type 1 but other way not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Difference – change not visible in Type 1,</a:t>
            </a:r>
            <a:r>
              <a:rPr lang="en-US" baseline="0" dirty="0" smtClean="0"/>
              <a:t> in Type 2 changes due to re-categorization visible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Product and Department example with Fact table to show aggregations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2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5-8</a:t>
            </a:r>
          </a:p>
          <a:p>
            <a:r>
              <a:rPr lang="en-US" dirty="0" smtClean="0"/>
              <a:t>Affect many users</a:t>
            </a:r>
          </a:p>
          <a:p>
            <a:r>
              <a:rPr lang="en-US" dirty="0" smtClean="0"/>
              <a:t>Unpredictable changes – customer state</a:t>
            </a:r>
            <a:r>
              <a:rPr lang="en-US" baseline="0" dirty="0" smtClean="0"/>
              <a:t> change , some 10 days, some 10 years , go for type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26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5-10, 5-11</a:t>
            </a:r>
          </a:p>
          <a:p>
            <a:endParaRPr lang="en-US" dirty="0" smtClean="0"/>
          </a:p>
          <a:p>
            <a:r>
              <a:rPr lang="en-US" dirty="0" smtClean="0"/>
              <a:t>Customer Dimension example. Change to credit score, income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5-10, 5-11</a:t>
            </a:r>
          </a:p>
          <a:p>
            <a:endParaRPr lang="en-US" dirty="0" smtClean="0"/>
          </a:p>
          <a:p>
            <a:r>
              <a:rPr lang="en-US" dirty="0" smtClean="0"/>
              <a:t>Customer Dimension example. Change to credit score, income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9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5-12</a:t>
            </a:r>
          </a:p>
          <a:p>
            <a:r>
              <a:rPr lang="en-US" dirty="0" smtClean="0"/>
              <a:t>Fig 5-13 Type 6. Current is Type1, Historic and</a:t>
            </a:r>
            <a:r>
              <a:rPr lang="en-US" baseline="0" dirty="0" smtClean="0"/>
              <a:t> add rows is Type2</a:t>
            </a:r>
          </a:p>
          <a:p>
            <a:r>
              <a:rPr lang="en-US" baseline="0" dirty="0" smtClean="0"/>
              <a:t>Fig 5-14 Type 7: Type 2 add rows, current </a:t>
            </a:r>
            <a:r>
              <a:rPr lang="en-US" baseline="0" dirty="0" err="1" smtClean="0"/>
              <a:t>attrib</a:t>
            </a:r>
            <a:r>
              <a:rPr lang="en-US" baseline="0" dirty="0" smtClean="0"/>
              <a:t> </a:t>
            </a:r>
            <a:r>
              <a:rPr lang="en-US" baseline="0" smtClean="0"/>
              <a:t>is type 1.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4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 architecture – overall enterprise wide design but can be built</a:t>
            </a:r>
            <a:r>
              <a:rPr lang="en-US" baseline="0" dirty="0" smtClean="0"/>
              <a:t> incrementally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56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  <a:p>
            <a:r>
              <a:rPr lang="en-US" dirty="0" smtClean="0"/>
              <a:t>Important deliverable of DW/BI</a:t>
            </a:r>
          </a:p>
          <a:p>
            <a:r>
              <a:rPr lang="en-US" dirty="0" smtClean="0"/>
              <a:t>Multiple purposes – architecture planning, </a:t>
            </a:r>
            <a:r>
              <a:rPr lang="en-US" dirty="0" err="1" smtClean="0"/>
              <a:t>db</a:t>
            </a:r>
            <a:r>
              <a:rPr lang="en-US" dirty="0" smtClean="0"/>
              <a:t> design, data governance </a:t>
            </a:r>
            <a:r>
              <a:rPr lang="en-US" dirty="0" err="1" smtClean="0"/>
              <a:t>coord</a:t>
            </a:r>
            <a:r>
              <a:rPr lang="en-US" dirty="0" smtClean="0"/>
              <a:t>, </a:t>
            </a:r>
            <a:r>
              <a:rPr lang="en-US" smtClean="0"/>
              <a:t>org communication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 with sales, what about others?</a:t>
            </a:r>
            <a:r>
              <a:rPr lang="en-US" baseline="0" dirty="0" smtClean="0"/>
              <a:t> Where next?</a:t>
            </a:r>
          </a:p>
          <a:p>
            <a:r>
              <a:rPr lang="en-US" baseline="0" dirty="0" smtClean="0"/>
              <a:t>Services value chain etc. Insurance value chain?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3C27-3BEB-4A65-8661-0983213EB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Purchase </a:t>
            </a:r>
            <a:r>
              <a:rPr lang="en-US" dirty="0" err="1" smtClean="0"/>
              <a:t>Req</a:t>
            </a:r>
            <a:r>
              <a:rPr lang="en-US" dirty="0" smtClean="0"/>
              <a:t> – want new server – approval, budget etc.  # Requisitions , </a:t>
            </a:r>
            <a:r>
              <a:rPr lang="en-US" dirty="0" err="1" smtClean="0"/>
              <a:t>qty</a:t>
            </a:r>
            <a:r>
              <a:rPr lang="en-US" dirty="0" smtClean="0"/>
              <a:t>, </a:t>
            </a:r>
            <a:r>
              <a:rPr lang="en-US" dirty="0" err="1" smtClean="0"/>
              <a:t>amt</a:t>
            </a:r>
            <a:endParaRPr lang="en-US" dirty="0" smtClean="0"/>
          </a:p>
          <a:p>
            <a:r>
              <a:rPr lang="en-US" dirty="0" smtClean="0"/>
              <a:t>Purchase Order – to approved vendors #orders</a:t>
            </a:r>
          </a:p>
          <a:p>
            <a:r>
              <a:rPr lang="en-US" dirty="0" smtClean="0"/>
              <a:t>Shipping – sent</a:t>
            </a:r>
            <a:r>
              <a:rPr lang="en-US" baseline="0" dirty="0" smtClean="0"/>
              <a:t> by vendor - # shipped in a quarter how many were shipped – cross check with inventory</a:t>
            </a:r>
          </a:p>
          <a:p>
            <a:r>
              <a:rPr lang="en-US" baseline="0" dirty="0" smtClean="0"/>
              <a:t>Warehouse Receipt – warehouse receives materials # how many received ?</a:t>
            </a:r>
          </a:p>
          <a:p>
            <a:r>
              <a:rPr lang="en-US" baseline="0" dirty="0" smtClean="0"/>
              <a:t>Vendor invoice – sends the bill</a:t>
            </a:r>
          </a:p>
          <a:p>
            <a:r>
              <a:rPr lang="en-US" baseline="0" dirty="0" smtClean="0"/>
              <a:t>Vendor payments - payments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 and receipt date generalized as transaction dates</a:t>
            </a:r>
          </a:p>
          <a:p>
            <a:r>
              <a:rPr lang="en-US" dirty="0" smtClean="0"/>
              <a:t>Receiving</a:t>
            </a:r>
            <a:r>
              <a:rPr lang="en-US" baseline="0" dirty="0" smtClean="0"/>
              <a:t> clerk, purchasing agent generalized as employee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Contracts – PO, Accts payable, not receiving</a:t>
            </a:r>
          </a:p>
          <a:p>
            <a:r>
              <a:rPr lang="en-US" dirty="0" smtClean="0"/>
              <a:t>Analytics -. Vendor</a:t>
            </a:r>
            <a:r>
              <a:rPr lang="en-US" baseline="0" dirty="0" smtClean="0"/>
              <a:t> performance (deliver on time and agreed cost) diff from purchasing behavior (how much are we buying and who is?)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Unique business process – separate control </a:t>
            </a:r>
            <a:r>
              <a:rPr lang="en-US" dirty="0" err="1" smtClean="0"/>
              <a:t>nos</a:t>
            </a:r>
            <a:r>
              <a:rPr lang="en-US" dirty="0" smtClean="0"/>
              <a:t> or natural keys PO number, payment check no, </a:t>
            </a:r>
          </a:p>
          <a:p>
            <a:endParaRPr lang="en-US" dirty="0" smtClean="0"/>
          </a:p>
          <a:p>
            <a:r>
              <a:rPr lang="en-US" dirty="0" smtClean="0"/>
              <a:t>PO date, Receipt date. </a:t>
            </a:r>
            <a:r>
              <a:rPr lang="en-US" dirty="0" err="1" smtClean="0"/>
              <a:t>Purch</a:t>
            </a:r>
            <a:r>
              <a:rPr lang="en-US" dirty="0" smtClean="0"/>
              <a:t> agent, Rec </a:t>
            </a:r>
            <a:r>
              <a:rPr lang="en-US" dirty="0" err="1" smtClean="0"/>
              <a:t>aclerk</a:t>
            </a:r>
            <a:r>
              <a:rPr lang="en-US" dirty="0" smtClean="0"/>
              <a:t> -&gt;</a:t>
            </a:r>
            <a:r>
              <a:rPr lang="en-US" dirty="0" err="1" smtClean="0"/>
              <a:t>emplyee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5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A8C6-E4DF-4E97-9652-51552D6C36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7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7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7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3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6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0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0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Modeling </a:t>
            </a:r>
            <a:r>
              <a:rPr lang="en-US" dirty="0" smtClean="0"/>
              <a:t>Process</a:t>
            </a:r>
            <a:br>
              <a:rPr lang="en-US" dirty="0" smtClean="0"/>
            </a:br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Warehouse Toolkit, Ralph Kimball And </a:t>
            </a:r>
            <a:r>
              <a:rPr lang="en-US" dirty="0" err="1" smtClean="0"/>
              <a:t>Margy</a:t>
            </a:r>
            <a:r>
              <a:rPr lang="en-US" dirty="0" smtClean="0"/>
              <a:t> Ross, John Wiley &amp; Sons Inc. 2013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60520" y="5486399"/>
            <a:ext cx="7818120" cy="980123"/>
          </a:xfrm>
        </p:spPr>
        <p:txBody>
          <a:bodyPr>
            <a:normAutofit/>
          </a:bodyPr>
          <a:lstStyle/>
          <a:p>
            <a:r>
              <a:rPr lang="en-US" dirty="0"/>
              <a:t>Multiple Fact Tables</a:t>
            </a:r>
          </a:p>
          <a:p>
            <a:pPr lvl="1"/>
            <a:r>
              <a:rPr lang="en-US" dirty="0"/>
              <a:t>Allows richer and more descriptive dimensionality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784" y="246698"/>
            <a:ext cx="7248895" cy="504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1" y="114870"/>
            <a:ext cx="2551748" cy="674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3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697865"/>
            <a:ext cx="3810000" cy="4351338"/>
          </a:xfrm>
        </p:spPr>
        <p:txBody>
          <a:bodyPr/>
          <a:lstStyle/>
          <a:p>
            <a:r>
              <a:rPr lang="en-US" dirty="0" smtClean="0"/>
              <a:t>Accumulating </a:t>
            </a:r>
            <a:r>
              <a:rPr lang="en-US" dirty="0"/>
              <a:t>Fact tables </a:t>
            </a:r>
          </a:p>
          <a:p>
            <a:pPr lvl="1"/>
            <a:r>
              <a:rPr lang="en-US" dirty="0"/>
              <a:t>Procurement </a:t>
            </a:r>
            <a:r>
              <a:rPr lang="en-US" b="1" dirty="0"/>
              <a:t>Snapshot </a:t>
            </a:r>
            <a:r>
              <a:rPr lang="en-US" dirty="0"/>
              <a:t>Table</a:t>
            </a:r>
          </a:p>
          <a:p>
            <a:pPr lvl="1"/>
            <a:r>
              <a:rPr lang="en-US" dirty="0" smtClean="0"/>
              <a:t>Useful in monitoring product movement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34" y="476249"/>
            <a:ext cx="7705725" cy="627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9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Slowly Changing </a:t>
            </a:r>
            <a:r>
              <a:rPr lang="en-US" dirty="0" smtClean="0"/>
              <a:t>Dimensions (SCD)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Dimensions change over time, how should they be handled in DW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r>
              <a:rPr lang="en-US" dirty="0" smtClean="0"/>
              <a:t>Change in customer profile</a:t>
            </a:r>
          </a:p>
          <a:p>
            <a:r>
              <a:rPr lang="en-US" dirty="0" smtClean="0"/>
              <a:t>Transfer of Employees from one region to another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99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0: Retain </a:t>
            </a:r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 </a:t>
            </a:r>
            <a:r>
              <a:rPr lang="en-US" dirty="0" smtClean="0"/>
              <a:t>value never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Appropriate for attributes labeled “Original”</a:t>
            </a:r>
            <a:endParaRPr lang="en-US" dirty="0" smtClean="0"/>
          </a:p>
          <a:p>
            <a:r>
              <a:rPr lang="en-US" dirty="0" smtClean="0"/>
              <a:t>Persistent </a:t>
            </a:r>
            <a:r>
              <a:rPr lang="en-US" dirty="0"/>
              <a:t>durable keys, date dimension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No change in fact table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9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1: Overwrite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090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Overwrite </a:t>
            </a:r>
            <a:r>
              <a:rPr lang="en-US" dirty="0" smtClean="0"/>
              <a:t>old attribute value with current </a:t>
            </a:r>
            <a:r>
              <a:rPr lang="en-US" dirty="0" smtClean="0"/>
              <a:t>value in the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imension</a:t>
            </a:r>
            <a:r>
              <a:rPr lang="en-US" dirty="0" smtClean="0"/>
              <a:t> row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Loss </a:t>
            </a:r>
            <a:r>
              <a:rPr lang="en-US" dirty="0"/>
              <a:t>of </a:t>
            </a:r>
            <a:r>
              <a:rPr lang="en-US" dirty="0" smtClean="0"/>
              <a:t>history</a:t>
            </a:r>
          </a:p>
          <a:p>
            <a:r>
              <a:rPr lang="en-US" dirty="0"/>
              <a:t>A</a:t>
            </a:r>
            <a:r>
              <a:rPr lang="en-US" dirty="0" smtClean="0"/>
              <a:t>ppropriate </a:t>
            </a:r>
            <a:r>
              <a:rPr lang="en-US" dirty="0"/>
              <a:t>when changes are </a:t>
            </a:r>
            <a:r>
              <a:rPr lang="en-US" dirty="0" smtClean="0"/>
              <a:t>insignificant</a:t>
            </a:r>
          </a:p>
          <a:p>
            <a:r>
              <a:rPr lang="en-US" dirty="0" smtClean="0"/>
              <a:t>Fact table is untouched</a:t>
            </a:r>
          </a:p>
          <a:p>
            <a:r>
              <a:rPr lang="en-US" dirty="0" smtClean="0"/>
              <a:t>BI application can produce different results before and after type 1 change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53" y="1969769"/>
            <a:ext cx="4787265" cy="258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239000" y="4206238"/>
            <a:ext cx="1456818" cy="45416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2: Add New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2040"/>
            <a:ext cx="10515600" cy="146304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 smtClean="0"/>
              <a:t>Predominant </a:t>
            </a:r>
            <a:r>
              <a:rPr lang="en-US" sz="2400" dirty="0" smtClean="0"/>
              <a:t>technique to preserve </a:t>
            </a:r>
            <a:r>
              <a:rPr lang="en-US" sz="2400" dirty="0" smtClean="0"/>
              <a:t>history</a:t>
            </a:r>
            <a:endParaRPr lang="en-US" sz="2400" dirty="0" smtClean="0"/>
          </a:p>
          <a:p>
            <a:pPr lvl="1"/>
            <a:r>
              <a:rPr lang="en-US" sz="2400" dirty="0" smtClean="0"/>
              <a:t>Pre-existing aggregations do not </a:t>
            </a:r>
            <a:r>
              <a:rPr lang="en-US" sz="2400" dirty="0" smtClean="0"/>
              <a:t>change</a:t>
            </a:r>
          </a:p>
          <a:p>
            <a:pPr lvl="1"/>
            <a:r>
              <a:rPr lang="en-US" dirty="0" smtClean="0"/>
              <a:t>Although it partitions history, it does not enable us to associate the new attribute value with old fact history</a:t>
            </a: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88" y="1508758"/>
            <a:ext cx="8322023" cy="318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8140823" y="4130032"/>
            <a:ext cx="1255587" cy="6248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081052" y="3946692"/>
            <a:ext cx="1630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Partition of</a:t>
            </a:r>
          </a:p>
          <a:p>
            <a:r>
              <a:rPr lang="en-US" sz="2400" b="1" dirty="0" smtClean="0"/>
              <a:t>history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9585960" y="4362191"/>
            <a:ext cx="495092" cy="8026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 and Type 2 are both Used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47" y="1584960"/>
            <a:ext cx="8241143" cy="30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294435" y="3958142"/>
            <a:ext cx="1255587" cy="7696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1512" y="4727816"/>
            <a:ext cx="7047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Type 1 updates in a dimension with Type 2 attributes sample rows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54312" y="5596496"/>
            <a:ext cx="6711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 is the difference between Type 1 and Type 2?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95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3: Add New Column for Prior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Appropriate </a:t>
            </a:r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Business need is to track both new and prior values</a:t>
            </a:r>
          </a:p>
          <a:p>
            <a:pPr lvl="1"/>
            <a:r>
              <a:rPr lang="en-US" dirty="0" smtClean="0"/>
              <a:t>Significant change affecting many rows</a:t>
            </a:r>
          </a:p>
          <a:p>
            <a:r>
              <a:rPr lang="en-US" dirty="0" smtClean="0"/>
              <a:t>Example: Product line or sales district reorganization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195" y="1310640"/>
            <a:ext cx="6271518" cy="301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854755" y="2967542"/>
            <a:ext cx="1406278" cy="15739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4: Add Mini-Dimension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944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Break off frequently analyzed/changing attributes into separate dimension (mini dimension)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Customer </a:t>
            </a:r>
            <a:r>
              <a:rPr lang="en-US" dirty="0" smtClean="0"/>
              <a:t>Demographics</a:t>
            </a:r>
            <a:endParaRPr 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79" y="3828098"/>
            <a:ext cx="8233785" cy="272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07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4: Add </a:t>
            </a:r>
            <a:r>
              <a:rPr lang="en-US" dirty="0" smtClean="0"/>
              <a:t>Mini-Dimension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5379719"/>
            <a:ext cx="10256520" cy="1376363"/>
          </a:xfrm>
        </p:spPr>
        <p:txBody>
          <a:bodyPr>
            <a:normAutofit/>
          </a:bodyPr>
          <a:lstStyle/>
          <a:p>
            <a:r>
              <a:rPr lang="en-US" dirty="0" smtClean="0"/>
              <a:t>Appropriate </a:t>
            </a:r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Dimensions are </a:t>
            </a:r>
            <a:r>
              <a:rPr lang="en-US" dirty="0" smtClean="0"/>
              <a:t>large and many </a:t>
            </a:r>
            <a:r>
              <a:rPr lang="en-US" dirty="0" smtClean="0"/>
              <a:t>frequent changes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9" y="1437322"/>
            <a:ext cx="5507587" cy="394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6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0" y="532793"/>
            <a:ext cx="9905998" cy="1478570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Enterprise </a:t>
            </a:r>
            <a:r>
              <a:rPr lang="en-US" dirty="0" smtClean="0"/>
              <a:t>DW Bus Architecture</a:t>
            </a:r>
          </a:p>
          <a:p>
            <a:r>
              <a:rPr lang="en-US" dirty="0" smtClean="0"/>
              <a:t>Procurement Process Dimensional Model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Slowly Changing Dimensions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SSIS </a:t>
            </a:r>
            <a:r>
              <a:rPr lang="en-US" dirty="0" smtClean="0"/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Hybrid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Type </a:t>
            </a:r>
            <a:r>
              <a:rPr lang="en-US" dirty="0"/>
              <a:t>5: Add Mini-Dimension and Type1 </a:t>
            </a:r>
            <a:r>
              <a:rPr lang="en-US" dirty="0" smtClean="0"/>
              <a:t>Outrigger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Mini-Dimension </a:t>
            </a:r>
            <a:r>
              <a:rPr lang="en-US" dirty="0" smtClean="0"/>
              <a:t>key is added to Primary Dimension as Type 1  (</a:t>
            </a:r>
            <a:r>
              <a:rPr lang="en-US" dirty="0" err="1" smtClean="0"/>
              <a:t>Overwritable</a:t>
            </a:r>
            <a:r>
              <a:rPr lang="en-US" dirty="0" smtClean="0"/>
              <a:t>) </a:t>
            </a:r>
            <a:r>
              <a:rPr lang="en-US" dirty="0" smtClean="0"/>
              <a:t>attribute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Useful for current profile in absence of fact table entry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04" y="3936683"/>
            <a:ext cx="11558000" cy="199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593393" y="5471159"/>
            <a:ext cx="2807405" cy="5781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Enterprise DW Bus Architecture for Hotel Industry</a:t>
            </a:r>
          </a:p>
          <a:p>
            <a:pPr lvl="1"/>
            <a:r>
              <a:rPr lang="en-US" dirty="0" smtClean="0"/>
              <a:t>What is the value chain of a hotel business?</a:t>
            </a:r>
          </a:p>
          <a:p>
            <a:pPr lvl="1"/>
            <a:r>
              <a:rPr lang="en-US" dirty="0" smtClean="0"/>
              <a:t>What are the processes?</a:t>
            </a:r>
          </a:p>
          <a:p>
            <a:r>
              <a:rPr lang="en-US" dirty="0" smtClean="0"/>
              <a:t>SCD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8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SSAS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using MS Excel</a:t>
            </a:r>
          </a:p>
          <a:p>
            <a:pPr lvl="1"/>
            <a:r>
              <a:rPr lang="en-US" dirty="0"/>
              <a:t>Reports</a:t>
            </a:r>
          </a:p>
          <a:p>
            <a:pPr lvl="1"/>
            <a:r>
              <a:rPr lang="en-US" dirty="0"/>
              <a:t>Drill Up/Down</a:t>
            </a:r>
          </a:p>
          <a:p>
            <a:r>
              <a:rPr lang="en-US" dirty="0"/>
              <a:t>Semi Additive Measures</a:t>
            </a:r>
          </a:p>
          <a:p>
            <a:pPr lvl="1"/>
            <a:r>
              <a:rPr lang="en-US" dirty="0"/>
              <a:t>Using Calculated Fields (MDX Expressions)</a:t>
            </a:r>
          </a:p>
          <a:p>
            <a:r>
              <a:rPr lang="en-US" dirty="0"/>
              <a:t>Add Dimensional Intelligence</a:t>
            </a:r>
          </a:p>
          <a:p>
            <a:r>
              <a:rPr lang="en-US" dirty="0"/>
              <a:t>Add Business Intelligence for Semi-Additive Fields</a:t>
            </a:r>
          </a:p>
        </p:txBody>
      </p:sp>
    </p:spTree>
    <p:extLst>
      <p:ext uri="{BB962C8B-B14F-4D97-AF65-F5344CB8AC3E}">
        <p14:creationId xmlns:p14="http://schemas.microsoft.com/office/powerpoint/2010/main" val="427276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Enterprise </a:t>
            </a:r>
            <a:r>
              <a:rPr lang="en-US" dirty="0" smtClean="0"/>
              <a:t>Data </a:t>
            </a:r>
            <a:r>
              <a:rPr lang="en-US" dirty="0"/>
              <a:t>W</a:t>
            </a:r>
            <a:r>
              <a:rPr lang="en-US" dirty="0" smtClean="0"/>
              <a:t>arehouse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Bus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What is a Bus Architecture?</a:t>
            </a:r>
          </a:p>
          <a:p>
            <a:pPr marL="0" indent="0" algn="just">
              <a:buNone/>
            </a:pPr>
            <a:r>
              <a:rPr lang="en-US" dirty="0"/>
              <a:t>“Master suite of standardized dimensions and facts with uniform interpretation across enterprise”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What are Conformed Dimensions?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“Family </a:t>
            </a:r>
            <a:r>
              <a:rPr lang="en-US" dirty="0" smtClean="0"/>
              <a:t>of dimensional models that </a:t>
            </a:r>
            <a:r>
              <a:rPr lang="en-US" u="sng" dirty="0" smtClean="0"/>
              <a:t>share</a:t>
            </a:r>
            <a:r>
              <a:rPr lang="en-US" dirty="0" smtClean="0"/>
              <a:t> a comprehensive set of </a:t>
            </a:r>
            <a:r>
              <a:rPr lang="en-US" dirty="0" smtClean="0"/>
              <a:t>common dimensions”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2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286" y="240630"/>
            <a:ext cx="9905998" cy="1222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Enterprise Data Warehouse Bus Matrix for a Retailer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297293"/>
            <a:ext cx="7865367" cy="5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>
            <a:off x="2788918" y="3169919"/>
            <a:ext cx="502919" cy="35204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" y="3806753"/>
            <a:ext cx="2301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Dimensional Models representing the primary activities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1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034" y="497305"/>
            <a:ext cx="9905998" cy="845804"/>
          </a:xfrm>
        </p:spPr>
        <p:txBody>
          <a:bodyPr/>
          <a:lstStyle/>
          <a:p>
            <a:r>
              <a:rPr lang="en-US" dirty="0" smtClean="0"/>
              <a:t>Value </a:t>
            </a:r>
            <a:r>
              <a:rPr lang="en-US" dirty="0" smtClean="0"/>
              <a:t>Chain: Procurement Process</a:t>
            </a:r>
            <a:endParaRPr lang="en-US" dirty="0"/>
          </a:p>
        </p:txBody>
      </p:sp>
      <p:pic>
        <p:nvPicPr>
          <p:cNvPr id="1026" name="Picture 2" descr="https://s-media-cache-ak0.pinimg.com/736x/2f/a6/6f/2fa66f45bdf4c2ba477795c40ae419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67" y="1298584"/>
            <a:ext cx="8602825" cy="532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493139" y="3290294"/>
            <a:ext cx="5669280" cy="9083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Procurement Activities</a:t>
            </a:r>
          </a:p>
          <a:p>
            <a:pPr lvl="1"/>
            <a:r>
              <a:rPr lang="en-US" dirty="0"/>
              <a:t>Negotiate contracts</a:t>
            </a:r>
          </a:p>
          <a:p>
            <a:pPr lvl="1"/>
            <a:r>
              <a:rPr lang="en-US" dirty="0"/>
              <a:t>Issue Purchase requisitions</a:t>
            </a:r>
          </a:p>
          <a:p>
            <a:pPr lvl="1"/>
            <a:r>
              <a:rPr lang="en-US" dirty="0"/>
              <a:t>Track receipts and authorize payments</a:t>
            </a:r>
          </a:p>
          <a:p>
            <a:endParaRPr lang="en-US" dirty="0" smtClean="0"/>
          </a:p>
          <a:p>
            <a:r>
              <a:rPr lang="en-US" dirty="0" smtClean="0"/>
              <a:t>Procurement </a:t>
            </a:r>
            <a:r>
              <a:rPr lang="en-US" dirty="0"/>
              <a:t>analytics requirements</a:t>
            </a:r>
          </a:p>
          <a:p>
            <a:pPr lvl="1"/>
            <a:r>
              <a:rPr lang="en-US" dirty="0"/>
              <a:t>What is purchased? From whom? At what cost?</a:t>
            </a:r>
          </a:p>
          <a:p>
            <a:pPr lvl="1"/>
            <a:r>
              <a:rPr lang="en-US" dirty="0"/>
              <a:t>Monitoring organizational purchasing behavior</a:t>
            </a:r>
          </a:p>
          <a:p>
            <a:pPr lvl="1"/>
            <a:r>
              <a:rPr lang="en-US" dirty="0"/>
              <a:t>Monitoring vendor </a:t>
            </a:r>
            <a:r>
              <a:rPr lang="en-US" dirty="0" smtClean="0"/>
              <a:t>performance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/>
              <a:t>Overall procurement goal: Source appropriate materials in most economical </a:t>
            </a:r>
            <a:r>
              <a:rPr lang="en-US" b="1" dirty="0" smtClean="0"/>
              <a:t>manner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95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Procurement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770120" cy="4351338"/>
          </a:xfrm>
        </p:spPr>
        <p:txBody>
          <a:bodyPr>
            <a:noAutofit/>
          </a:bodyPr>
          <a:lstStyle/>
          <a:p>
            <a:r>
              <a:rPr lang="en-US" sz="2800" dirty="0" smtClean="0"/>
              <a:t>Purchase Requisitions</a:t>
            </a:r>
          </a:p>
          <a:p>
            <a:r>
              <a:rPr lang="en-US" sz="2800" dirty="0" smtClean="0"/>
              <a:t>Purchase Orders</a:t>
            </a:r>
          </a:p>
          <a:p>
            <a:r>
              <a:rPr lang="en-US" sz="2800" dirty="0" smtClean="0"/>
              <a:t>Shipping Notification</a:t>
            </a:r>
          </a:p>
          <a:p>
            <a:r>
              <a:rPr lang="en-US" sz="2800" dirty="0" smtClean="0"/>
              <a:t>Warehouse Receipts</a:t>
            </a:r>
          </a:p>
          <a:p>
            <a:r>
              <a:rPr lang="en-US" sz="2800" dirty="0" smtClean="0"/>
              <a:t>Vendor Invoice</a:t>
            </a:r>
          </a:p>
          <a:p>
            <a:r>
              <a:rPr lang="en-US" sz="2800" dirty="0" smtClean="0"/>
              <a:t>Vendor Payments</a:t>
            </a:r>
            <a:endParaRPr lang="en-US" sz="28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172200" y="1871345"/>
            <a:ext cx="47701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Which Departments/Functions are involved?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Purchase</a:t>
            </a:r>
          </a:p>
          <a:p>
            <a:pPr>
              <a:buFontTx/>
              <a:buChar char="-"/>
            </a:pPr>
            <a:r>
              <a:rPr lang="en-US" dirty="0" smtClean="0"/>
              <a:t>Warehouse</a:t>
            </a:r>
          </a:p>
          <a:p>
            <a:pPr>
              <a:buFontTx/>
              <a:buChar char="-"/>
            </a:pPr>
            <a:r>
              <a:rPr lang="en-US" dirty="0" smtClean="0"/>
              <a:t>Accounts Payable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4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Process Bus Matrix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0" y="1669558"/>
            <a:ext cx="11774420" cy="418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5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vs Multiple Fact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4607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Varying Perspectives on Procurement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Different source systems – Purchase, warehouse, accounts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Should we build a blended transaction fact table or build fact tables for each transaction type?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Single or Multiple Fact table design considerations</a:t>
            </a:r>
          </a:p>
          <a:p>
            <a:pPr lvl="1"/>
            <a:r>
              <a:rPr lang="en-US" dirty="0" smtClean="0"/>
              <a:t>Analytic requirements</a:t>
            </a:r>
          </a:p>
          <a:p>
            <a:pPr lvl="1"/>
            <a:r>
              <a:rPr lang="en-US" dirty="0" smtClean="0"/>
              <a:t>Unique business processes</a:t>
            </a:r>
          </a:p>
          <a:p>
            <a:pPr lvl="1"/>
            <a:r>
              <a:rPr lang="en-US" dirty="0" smtClean="0"/>
              <a:t>Source systems</a:t>
            </a:r>
          </a:p>
          <a:p>
            <a:pPr lvl="1"/>
            <a:r>
              <a:rPr lang="en-US" dirty="0" smtClean="0"/>
              <a:t>Dimensionality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1026</Words>
  <Application>Microsoft Office PowerPoint</Application>
  <PresentationFormat>Custom</PresentationFormat>
  <Paragraphs>204</Paragraphs>
  <Slides>22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Dimensional Modeling Process Chapter 5</vt:lpstr>
      <vt:lpstr>Agenda</vt:lpstr>
      <vt:lpstr>Recap: Enterprise Data Warehouse  Bus Architecture</vt:lpstr>
      <vt:lpstr>Enterprise Data Warehouse Bus Matrix for a Retailer</vt:lpstr>
      <vt:lpstr>Value Chain: Procurement Process</vt:lpstr>
      <vt:lpstr>Procurement</vt:lpstr>
      <vt:lpstr>Procurement Processes</vt:lpstr>
      <vt:lpstr>Procurement Process Bus Matrix</vt:lpstr>
      <vt:lpstr>Single vs Multiple Fact Tables</vt:lpstr>
      <vt:lpstr>PowerPoint Presentation</vt:lpstr>
      <vt:lpstr>PowerPoint Presentation</vt:lpstr>
      <vt:lpstr>Slowly Changing Dimensions (SCD) </vt:lpstr>
      <vt:lpstr>Type 0: Retain Original</vt:lpstr>
      <vt:lpstr>Type 1: Overwrite</vt:lpstr>
      <vt:lpstr>Type 2: Add New Row</vt:lpstr>
      <vt:lpstr>Type 1 and Type 2 are both Used</vt:lpstr>
      <vt:lpstr>Type 3: Add New Column for Prior Value</vt:lpstr>
      <vt:lpstr>Type 4: Add Mini-Dimension</vt:lpstr>
      <vt:lpstr>Type 4: Add Mini-Dimension (contd.)</vt:lpstr>
      <vt:lpstr>Hybrid Types Type 5: Add Mini-Dimension and Type1 Outrigger</vt:lpstr>
      <vt:lpstr>Next Class</vt:lpstr>
      <vt:lpstr>SSAS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Surendra Sarnikar</dc:creator>
  <cp:lastModifiedBy>Jyotishka Ray</cp:lastModifiedBy>
  <cp:revision>89</cp:revision>
  <dcterms:modified xsi:type="dcterms:W3CDTF">2017-10-20T00:19:06Z</dcterms:modified>
</cp:coreProperties>
</file>