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62" r:id="rId2"/>
    <p:sldId id="257" r:id="rId3"/>
    <p:sldId id="266" r:id="rId4"/>
    <p:sldId id="268" r:id="rId5"/>
    <p:sldId id="264" r:id="rId6"/>
    <p:sldId id="269" r:id="rId7"/>
    <p:sldId id="259" r:id="rId8"/>
    <p:sldId id="270" r:id="rId9"/>
    <p:sldId id="271" r:id="rId10"/>
    <p:sldId id="260" r:id="rId11"/>
    <p:sldId id="273" r:id="rId12"/>
    <p:sldId id="274" r:id="rId13"/>
    <p:sldId id="272" r:id="rId14"/>
    <p:sldId id="275" r:id="rId15"/>
    <p:sldId id="276" r:id="rId16"/>
    <p:sldId id="277" r:id="rId17"/>
    <p:sldId id="279" r:id="rId18"/>
    <p:sldId id="278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0619" autoAdjust="0"/>
  </p:normalViewPr>
  <p:slideViewPr>
    <p:cSldViewPr snapToGrid="0">
      <p:cViewPr>
        <p:scale>
          <a:sx n="50" d="100"/>
          <a:sy n="50" d="100"/>
        </p:scale>
        <p:origin x="-11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0B31-6D3D-4FCB-9FED-9C58B9B710C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80F08-C16E-4565-BC7A-E171E0C9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6-3</a:t>
            </a:r>
          </a:p>
          <a:p>
            <a:r>
              <a:rPr lang="en-US" dirty="0"/>
              <a:t>6-4</a:t>
            </a:r>
          </a:p>
          <a:p>
            <a:r>
              <a:rPr lang="en-US" dirty="0" err="1"/>
              <a:t>Pg</a:t>
            </a:r>
            <a:r>
              <a:rPr lang="en-US" dirty="0"/>
              <a:t> 170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Ragged hierarchy </a:t>
            </a:r>
            <a:r>
              <a:rPr lang="en-US" dirty="0" err="1" smtClean="0"/>
              <a:t>pg</a:t>
            </a:r>
            <a:r>
              <a:rPr lang="en-US" smtClean="0"/>
              <a:t> 216</a:t>
            </a:r>
          </a:p>
          <a:p>
            <a:r>
              <a:rPr lang="en-US" dirty="0" smtClean="0"/>
              <a:t>Recursive keys (</a:t>
            </a:r>
            <a:r>
              <a:rPr lang="en-US" dirty="0" err="1" smtClean="0"/>
              <a:t>pg</a:t>
            </a:r>
            <a:r>
              <a:rPr lang="en-US" dirty="0" smtClean="0"/>
              <a:t> 217) hard to maintain</a:t>
            </a:r>
            <a:r>
              <a:rPr lang="en-US" baseline="0" dirty="0" smtClean="0"/>
              <a:t> with type 2 changes – cascade.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Ragged hierarchy </a:t>
            </a:r>
            <a:r>
              <a:rPr lang="en-US" dirty="0" err="1" smtClean="0"/>
              <a:t>pg</a:t>
            </a:r>
            <a:r>
              <a:rPr lang="en-US" smtClean="0"/>
              <a:t> 216</a:t>
            </a:r>
          </a:p>
          <a:p>
            <a:r>
              <a:rPr lang="en-US" dirty="0" smtClean="0"/>
              <a:t>Recursive keys (</a:t>
            </a:r>
            <a:r>
              <a:rPr lang="en-US" dirty="0" err="1" smtClean="0"/>
              <a:t>pg</a:t>
            </a:r>
            <a:r>
              <a:rPr lang="en-US" dirty="0" smtClean="0"/>
              <a:t> 217) hard to maintain</a:t>
            </a:r>
            <a:r>
              <a:rPr lang="en-US" baseline="0" dirty="0" smtClean="0"/>
              <a:t> with type 2 changes – cascade.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Ragged hierarchy </a:t>
            </a:r>
            <a:r>
              <a:rPr lang="en-US" dirty="0" err="1" smtClean="0"/>
              <a:t>pg</a:t>
            </a:r>
            <a:r>
              <a:rPr lang="en-US" smtClean="0"/>
              <a:t> 216</a:t>
            </a:r>
          </a:p>
          <a:p>
            <a:r>
              <a:rPr lang="en-US" dirty="0" smtClean="0"/>
              <a:t>Recursive keys (</a:t>
            </a:r>
            <a:r>
              <a:rPr lang="en-US" dirty="0" err="1" smtClean="0"/>
              <a:t>pg</a:t>
            </a:r>
            <a:r>
              <a:rPr lang="en-US" dirty="0" smtClean="0"/>
              <a:t> 217) hard to maintain</a:t>
            </a:r>
            <a:r>
              <a:rPr lang="en-US" baseline="0" dirty="0" smtClean="0"/>
              <a:t> with type 2 changes – cascade.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Ragged hierarchy </a:t>
            </a:r>
            <a:r>
              <a:rPr lang="en-US" dirty="0" err="1" smtClean="0"/>
              <a:t>pg</a:t>
            </a:r>
            <a:r>
              <a:rPr lang="en-US" smtClean="0"/>
              <a:t> 216</a:t>
            </a:r>
          </a:p>
          <a:p>
            <a:r>
              <a:rPr lang="en-US" dirty="0" smtClean="0"/>
              <a:t>Recursive keys (</a:t>
            </a:r>
            <a:r>
              <a:rPr lang="en-US" dirty="0" err="1" smtClean="0"/>
              <a:t>pg</a:t>
            </a:r>
            <a:r>
              <a:rPr lang="en-US" dirty="0" smtClean="0"/>
              <a:t> 217) hard to maintain</a:t>
            </a:r>
            <a:r>
              <a:rPr lang="en-US" baseline="0" dirty="0" smtClean="0"/>
              <a:t> with type 2 changes – cascade.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6-3</a:t>
            </a:r>
          </a:p>
          <a:p>
            <a:r>
              <a:rPr lang="en-US" dirty="0"/>
              <a:t>6-4</a:t>
            </a:r>
          </a:p>
          <a:p>
            <a:r>
              <a:rPr lang="en-US" dirty="0" err="1"/>
              <a:t>Pg</a:t>
            </a:r>
            <a:r>
              <a:rPr lang="en-US" dirty="0"/>
              <a:t> 170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Accounting Processes</a:t>
            </a:r>
          </a:p>
          <a:p>
            <a:endParaRPr lang="en-US" dirty="0" smtClean="0"/>
          </a:p>
          <a:p>
            <a:r>
              <a:rPr lang="en-US" dirty="0" smtClean="0"/>
              <a:t>Journal- All</a:t>
            </a:r>
            <a:r>
              <a:rPr lang="en-US" baseline="0" dirty="0" smtClean="0"/>
              <a:t> transactions are recorded in a journal as debit credit</a:t>
            </a:r>
          </a:p>
          <a:p>
            <a:r>
              <a:rPr lang="en-US" baseline="0" dirty="0" smtClean="0"/>
              <a:t>Accounts – different accounts are debited or credited</a:t>
            </a:r>
            <a:endParaRPr lang="en-US" dirty="0" smtClean="0"/>
          </a:p>
          <a:p>
            <a:r>
              <a:rPr lang="en-US" dirty="0" smtClean="0"/>
              <a:t>Ledger – Sales, Purchase, General (Asset, Liabilities, Income,</a:t>
            </a:r>
            <a:r>
              <a:rPr lang="en-US" baseline="0" dirty="0" smtClean="0"/>
              <a:t> Expense, Capital)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Purpose-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3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nalysis-services/lesson-3-2-modifying-the-customer-dimension" TargetMode="External"/><Relationship Id="rId2" Type="http://schemas.openxmlformats.org/officeDocument/2006/relationships/hyperlink" Target="https://docs.microsoft.com/en-us/sql/analysis-services/lesson-9-create-hierarch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sqltips.com/sqlservertutorial/4007/data-mining-build-model-with-olap-data-sour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ITM 6280: 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5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Budgeting chain is a series of fact tables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Budget Fact </a:t>
            </a:r>
            <a:r>
              <a:rPr lang="en-US" dirty="0" smtClean="0"/>
              <a:t>-&gt; Establish budget for each division and account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Commitment Fact </a:t>
            </a:r>
            <a:r>
              <a:rPr lang="en-US" dirty="0" smtClean="0"/>
              <a:t>-&gt; Make commitments against each budget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Payment Fact</a:t>
            </a:r>
            <a:r>
              <a:rPr lang="en-US" dirty="0" smtClean="0"/>
              <a:t> -&gt; Make payments against each commitments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4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730885"/>
            <a:ext cx="2484120" cy="4252595"/>
          </a:xfrm>
        </p:spPr>
        <p:txBody>
          <a:bodyPr>
            <a:normAutofit/>
          </a:bodyPr>
          <a:lstStyle/>
          <a:p>
            <a:r>
              <a:rPr lang="en-US" dirty="0" smtClean="0"/>
              <a:t>Chain of Budget Processes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33" y="76200"/>
            <a:ext cx="70389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5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Drilling Down a Multilevel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Multiple ledgers arranged in ascending hierarchy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Department -&gt; division -&gt; enterprise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4" y="2957513"/>
            <a:ext cx="10116773" cy="348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556760" y="3337560"/>
            <a:ext cx="2773680" cy="1844040"/>
            <a:chOff x="4556760" y="3337560"/>
            <a:chExt cx="2773680" cy="1844040"/>
          </a:xfrm>
        </p:grpSpPr>
        <p:sp>
          <p:nvSpPr>
            <p:cNvPr id="5" name="Rounded Rectangle 4"/>
            <p:cNvSpPr/>
            <p:nvPr/>
          </p:nvSpPr>
          <p:spPr>
            <a:xfrm>
              <a:off x="4556760" y="4892040"/>
              <a:ext cx="2392680" cy="28956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56760" y="3337560"/>
              <a:ext cx="2773680" cy="28956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3"/>
            </p:cNvCxnSpPr>
            <p:nvPr/>
          </p:nvCxnSpPr>
          <p:spPr>
            <a:xfrm flipV="1">
              <a:off x="6949440" y="3627120"/>
              <a:ext cx="243840" cy="1409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8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Depth Positional Hierarchies</a:t>
            </a:r>
            <a:endParaRPr lang="en-US" dirty="0" smtClean="0"/>
          </a:p>
          <a:p>
            <a:r>
              <a:rPr lang="en-US" dirty="0" smtClean="0"/>
              <a:t>Ragged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Depth Positional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Has fixed set of levels</a:t>
            </a:r>
          </a:p>
          <a:p>
            <a:r>
              <a:rPr lang="en-US" dirty="0"/>
              <a:t>D</a:t>
            </a:r>
            <a:r>
              <a:rPr lang="en-US" dirty="0" smtClean="0"/>
              <a:t>ay -&gt; month -&gt; year</a:t>
            </a:r>
          </a:p>
          <a:p>
            <a:r>
              <a:rPr lang="en-US" dirty="0" smtClean="0"/>
              <a:t>Day -&gt; fiscal period -&gt; year</a:t>
            </a:r>
          </a:p>
          <a:p>
            <a:r>
              <a:rPr lang="en-US" dirty="0" smtClean="0"/>
              <a:t>Manager level -&gt; director level -&gt; executive level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3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Ragged Variable Depth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Geographic hierarchy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Simple Location</a:t>
            </a:r>
            <a:r>
              <a:rPr lang="en-US" dirty="0" smtClean="0"/>
              <a:t>: Address -&gt; city</a:t>
            </a:r>
            <a:r>
              <a:rPr lang="en-US" dirty="0" smtClean="0"/>
              <a:t> -&gt; state -&gt; country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Medium Location</a:t>
            </a:r>
            <a:r>
              <a:rPr lang="en-US" dirty="0" smtClean="0"/>
              <a:t>: Address </a:t>
            </a:r>
            <a:r>
              <a:rPr lang="en-US" dirty="0"/>
              <a:t>-&gt; city -&gt; </a:t>
            </a:r>
            <a:r>
              <a:rPr lang="en-US" dirty="0" smtClean="0">
                <a:solidFill>
                  <a:srgbClr val="FF0000"/>
                </a:solidFill>
              </a:rPr>
              <a:t>zone</a:t>
            </a:r>
            <a:r>
              <a:rPr lang="en-US" dirty="0" smtClean="0"/>
              <a:t> -&gt; state </a:t>
            </a:r>
            <a:r>
              <a:rPr lang="en-US" dirty="0"/>
              <a:t>-&gt; country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Complex </a:t>
            </a:r>
            <a:r>
              <a:rPr lang="en-US" dirty="0">
                <a:solidFill>
                  <a:srgbClr val="002060"/>
                </a:solidFill>
              </a:rPr>
              <a:t>Location</a:t>
            </a:r>
            <a:r>
              <a:rPr lang="en-US" dirty="0"/>
              <a:t>: Address -&gt; city -&gt; </a:t>
            </a:r>
            <a:r>
              <a:rPr lang="en-US" dirty="0" smtClean="0">
                <a:solidFill>
                  <a:srgbClr val="FF0000"/>
                </a:solidFill>
              </a:rPr>
              <a:t>District -&gt; zone </a:t>
            </a:r>
            <a:r>
              <a:rPr lang="en-US" dirty="0"/>
              <a:t>-&gt; state -&gt; country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10" y="3995738"/>
            <a:ext cx="5612130" cy="27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Ragged Variable Depth Hierarchy (Tree)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551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Organization structure hierarchy: </a:t>
            </a:r>
            <a:r>
              <a:rPr lang="en-US" dirty="0" smtClean="0">
                <a:solidFill>
                  <a:srgbClr val="FF0000"/>
                </a:solidFill>
              </a:rPr>
              <a:t>Arbitrary rollup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89834"/>
            <a:ext cx="3601403" cy="361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20" y="2954196"/>
            <a:ext cx="5715000" cy="183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97880" y="5282367"/>
            <a:ext cx="6111240" cy="102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recursive pointers </a:t>
            </a:r>
            <a:r>
              <a:rPr lang="en-US" dirty="0" smtClean="0"/>
              <a:t>from each row to its parent</a:t>
            </a:r>
          </a:p>
        </p:txBody>
      </p:sp>
    </p:spTree>
    <p:extLst>
      <p:ext uri="{BB962C8B-B14F-4D97-AF65-F5344CB8AC3E}">
        <p14:creationId xmlns:p14="http://schemas.microsoft.com/office/powerpoint/2010/main" val="8221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51560"/>
            <a:ext cx="71437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162050"/>
            <a:ext cx="47244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0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Ragged Variable Depth Hierarchy (Tree)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4989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represent arbitrary rollup structures?</a:t>
            </a:r>
          </a:p>
          <a:p>
            <a:r>
              <a:rPr lang="en-US" dirty="0" smtClean="0"/>
              <a:t>Build a </a:t>
            </a:r>
            <a:r>
              <a:rPr lang="en-US" dirty="0" smtClean="0">
                <a:solidFill>
                  <a:srgbClr val="FF0000"/>
                </a:solidFill>
              </a:rPr>
              <a:t>bridge table </a:t>
            </a:r>
            <a:r>
              <a:rPr lang="en-US" dirty="0" smtClean="0"/>
              <a:t>that is independent of from the primary dimension table and contains all information about the rollup.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3720463"/>
            <a:ext cx="8980615" cy="260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450080" y="5425440"/>
            <a:ext cx="2392680" cy="28956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Across and Rolling Up the Budget Chain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28" y="1371600"/>
            <a:ext cx="7134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042160" y="2042160"/>
            <a:ext cx="0" cy="3703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8890" y="3502521"/>
            <a:ext cx="1643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Drill Across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08320" y="5036820"/>
            <a:ext cx="29108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42105" y="5283815"/>
            <a:ext cx="1452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Rolling 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Role Playing and Junk Dimensions</a:t>
            </a:r>
          </a:p>
          <a:p>
            <a:r>
              <a:rPr lang="en-US" dirty="0" smtClean="0"/>
              <a:t>Dimensional </a:t>
            </a:r>
            <a:r>
              <a:rPr lang="en-US" dirty="0" smtClean="0"/>
              <a:t>Models for Accounting Processes</a:t>
            </a:r>
          </a:p>
          <a:p>
            <a:r>
              <a:rPr lang="en-US" dirty="0" smtClean="0"/>
              <a:t>Hierarchies</a:t>
            </a:r>
          </a:p>
          <a:p>
            <a:r>
              <a:rPr lang="en-US" dirty="0" smtClean="0"/>
              <a:t>SSAS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 smtClean="0"/>
              <a:t>Hierarchies</a:t>
            </a:r>
          </a:p>
          <a:p>
            <a:pPr lvl="1"/>
            <a:r>
              <a:rPr lang="en-US" dirty="0" smtClean="0"/>
              <a:t>OLAP Mining Structure</a:t>
            </a:r>
          </a:p>
          <a:p>
            <a:pPr lvl="1"/>
            <a:r>
              <a:rPr lang="en-US" dirty="0" smtClean="0"/>
              <a:t>Multi-dimensional Expressions (MDX)</a:t>
            </a:r>
          </a:p>
          <a:p>
            <a:pPr lvl="1"/>
            <a:r>
              <a:rPr lang="en-US" dirty="0" smtClean="0"/>
              <a:t>OLAP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</a:t>
            </a:r>
            <a:r>
              <a:rPr lang="en-US" dirty="0" smtClean="0"/>
              <a:t>Hierarchies in Relational Model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docs.microsoft.com/en-us/sql/analysis-services/lesson-9-create-hierarchies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Hierarchies in Multidimensional Model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docs.microsoft.com/en-us/sql/analysis-services/lesson-3-2-modifying-the-customer-dimension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OLAP Mining Structure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https://www.mssqltips.com/sqlservertutorial/4007/data-mining-build-model-with-olap-data-source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Multi Dimensional Expressions (MDX)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What is a role playing dimension?</a:t>
            </a:r>
          </a:p>
          <a:p>
            <a:r>
              <a:rPr lang="en-US" dirty="0" smtClean="0"/>
              <a:t>Single </a:t>
            </a:r>
            <a:r>
              <a:rPr lang="en-US" dirty="0"/>
              <a:t>dimension </a:t>
            </a:r>
            <a:r>
              <a:rPr lang="en-US" dirty="0" smtClean="0"/>
              <a:t>simultaneously appears </a:t>
            </a:r>
            <a:r>
              <a:rPr lang="en-US" dirty="0"/>
              <a:t>multiple times in the same fact </a:t>
            </a:r>
            <a:r>
              <a:rPr lang="en-US" dirty="0" smtClean="0"/>
              <a:t>table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Date dimension </a:t>
            </a:r>
            <a:r>
              <a:rPr lang="en-US" dirty="0" smtClean="0"/>
              <a:t>plays the role of </a:t>
            </a:r>
            <a:r>
              <a:rPr lang="en-US" b="1" dirty="0" smtClean="0">
                <a:solidFill>
                  <a:srgbClr val="002060"/>
                </a:solidFill>
              </a:rPr>
              <a:t>Order date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Ship </a:t>
            </a:r>
            <a:r>
              <a:rPr lang="en-US" b="1" dirty="0" smtClean="0">
                <a:solidFill>
                  <a:srgbClr val="002060"/>
                </a:solidFill>
              </a:rPr>
              <a:t>date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Why do we need different views of the same dimension?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What is a </a:t>
            </a:r>
            <a:r>
              <a:rPr lang="en-US" b="1" dirty="0" smtClean="0">
                <a:solidFill>
                  <a:srgbClr val="002060"/>
                </a:solidFill>
              </a:rPr>
              <a:t>Junk dimension</a:t>
            </a:r>
            <a:r>
              <a:rPr lang="en-US" b="1" dirty="0">
                <a:solidFill>
                  <a:srgbClr val="002060"/>
                </a:solidFill>
              </a:rPr>
              <a:t>?</a:t>
            </a:r>
          </a:p>
          <a:p>
            <a:r>
              <a:rPr lang="en-US" dirty="0" smtClean="0"/>
              <a:t>A dimension consisting of low-cardinality flags and indicators.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Payment type (Cash/Credit), Loan decision (Y/N)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One junk dimension or multiple junk dimensions?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Adding rows incrementally to the junk dimension table </a:t>
            </a:r>
            <a:r>
              <a:rPr lang="en-US" b="1" dirty="0" smtClean="0">
                <a:solidFill>
                  <a:srgbClr val="002060"/>
                </a:solidFill>
              </a:rPr>
              <a:t>or </a:t>
            </a:r>
            <a:r>
              <a:rPr lang="en-US" b="1" dirty="0">
                <a:solidFill>
                  <a:srgbClr val="002060"/>
                </a:solidFill>
              </a:rPr>
              <a:t>creating all combinations of </a:t>
            </a:r>
            <a:r>
              <a:rPr lang="en-US" b="1" dirty="0">
                <a:solidFill>
                  <a:srgbClr val="002060"/>
                </a:solidFill>
              </a:rPr>
              <a:t>indicators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Accounting as support process in value chain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Accounting Processes</a:t>
            </a:r>
          </a:p>
          <a:p>
            <a:pPr lvl="1"/>
            <a:r>
              <a:rPr lang="en-US" dirty="0" smtClean="0"/>
              <a:t>Journals/ledger entry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nvoicing</a:t>
            </a:r>
            <a:endParaRPr lang="en-US" dirty="0"/>
          </a:p>
          <a:p>
            <a:pPr lvl="1"/>
            <a:r>
              <a:rPr lang="en-US" dirty="0" smtClean="0"/>
              <a:t>Account receivable/payable</a:t>
            </a:r>
          </a:p>
          <a:p>
            <a:pPr lvl="1"/>
            <a:r>
              <a:rPr lang="en-US" dirty="0" smtClean="0"/>
              <a:t>Fixed asset</a:t>
            </a:r>
          </a:p>
          <a:p>
            <a:pPr lvl="1"/>
            <a:r>
              <a:rPr lang="en-US" dirty="0" smtClean="0"/>
              <a:t>Budgeting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DW/BI system provides a single source of usable, understandable financial information.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Matrix Rows for Accounting Processes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3" y="1678304"/>
            <a:ext cx="10251827" cy="464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4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</a:t>
            </a:r>
            <a:r>
              <a:rPr lang="en-US" dirty="0" smtClean="0"/>
              <a:t>Dimensional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002060"/>
                </a:solidFill>
              </a:rPr>
              <a:t>General Ledger Periodic Snapshot</a:t>
            </a:r>
          </a:p>
          <a:p>
            <a:r>
              <a:rPr lang="en-US" dirty="0" smtClean="0"/>
              <a:t>Snapshot of general ledger account at the </a:t>
            </a:r>
            <a:r>
              <a:rPr lang="en-US" dirty="0" smtClean="0">
                <a:solidFill>
                  <a:srgbClr val="FF0000"/>
                </a:solidFill>
              </a:rPr>
              <a:t>end of each fiscal period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002060"/>
                </a:solidFill>
              </a:rPr>
              <a:t>General Ledge Journal </a:t>
            </a:r>
            <a:r>
              <a:rPr lang="en-US" dirty="0" smtClean="0">
                <a:solidFill>
                  <a:srgbClr val="002060"/>
                </a:solidFill>
              </a:rPr>
              <a:t>Transaction </a:t>
            </a:r>
            <a:r>
              <a:rPr lang="en-US" dirty="0" smtClean="0">
                <a:solidFill>
                  <a:srgbClr val="002060"/>
                </a:solidFill>
              </a:rPr>
              <a:t>Fact </a:t>
            </a:r>
            <a:r>
              <a:rPr lang="en-US" dirty="0" smtClean="0">
                <a:solidFill>
                  <a:srgbClr val="002060"/>
                </a:solidFill>
              </a:rPr>
              <a:t>Table</a:t>
            </a:r>
          </a:p>
          <a:p>
            <a:r>
              <a:rPr lang="en-US" dirty="0" smtClean="0"/>
              <a:t>Grain is one row for every general ledger entry</a:t>
            </a:r>
          </a:p>
          <a:p>
            <a:r>
              <a:rPr lang="en-US" dirty="0" smtClean="0"/>
              <a:t>Each row in the journal entry fact table is identified as either a credit or a debit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Ledger Periodic Snapshot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93" y="1799273"/>
            <a:ext cx="9653425" cy="394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General </a:t>
            </a:r>
            <a:r>
              <a:rPr lang="en-US" dirty="0" smtClean="0"/>
              <a:t>Ledger </a:t>
            </a:r>
            <a:r>
              <a:rPr lang="en-US" dirty="0"/>
              <a:t>Journal </a:t>
            </a:r>
            <a:r>
              <a:rPr lang="en-US" dirty="0" smtClean="0"/>
              <a:t>Entry Transaction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3" y="1972628"/>
            <a:ext cx="11450725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7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607</Words>
  <Application>Microsoft Office PowerPoint</Application>
  <PresentationFormat>Custom</PresentationFormat>
  <Paragraphs>124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ITM 6280: Data Warehousing</vt:lpstr>
      <vt:lpstr>Agenda</vt:lpstr>
      <vt:lpstr>Recap</vt:lpstr>
      <vt:lpstr>Recap</vt:lpstr>
      <vt:lpstr>Accounting Processes</vt:lpstr>
      <vt:lpstr>Bus Matrix Rows for Accounting Processes</vt:lpstr>
      <vt:lpstr>Accounting Dimensional Model</vt:lpstr>
      <vt:lpstr>General Ledger Periodic Snapshot</vt:lpstr>
      <vt:lpstr>General Ledger Journal Entry Transaction</vt:lpstr>
      <vt:lpstr>Budgeting Process</vt:lpstr>
      <vt:lpstr>Chain of Budget Processes</vt:lpstr>
      <vt:lpstr>Drilling Down a Multilevel Hierarchy</vt:lpstr>
      <vt:lpstr>Hierarchies</vt:lpstr>
      <vt:lpstr>Fixed Depth Positional Hierarchy</vt:lpstr>
      <vt:lpstr>Slightly Ragged Variable Depth Hierarchy</vt:lpstr>
      <vt:lpstr>Ragged Variable Depth Hierarchy (Tree)</vt:lpstr>
      <vt:lpstr>PowerPoint Presentation</vt:lpstr>
      <vt:lpstr>Ragged Variable Depth Hierarchy (Tree)</vt:lpstr>
      <vt:lpstr>Drill Across and Rolling Up the Budget Chain</vt:lpstr>
      <vt:lpstr>SSAS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Surendra Sarnikar</dc:creator>
  <cp:lastModifiedBy>Jyotishka Ray</cp:lastModifiedBy>
  <cp:revision>53</cp:revision>
  <dcterms:created xsi:type="dcterms:W3CDTF">2016-11-01T13:01:28Z</dcterms:created>
  <dcterms:modified xsi:type="dcterms:W3CDTF">2017-11-03T01:21:30Z</dcterms:modified>
</cp:coreProperties>
</file>