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0"/>
  </p:notesMasterIdLst>
  <p:handoutMasterIdLst>
    <p:handoutMasterId r:id="rId31"/>
  </p:handoutMasterIdLst>
  <p:sldIdLst>
    <p:sldId id="256" r:id="rId2"/>
    <p:sldId id="257" r:id="rId3"/>
    <p:sldId id="295" r:id="rId4"/>
    <p:sldId id="290" r:id="rId5"/>
    <p:sldId id="311" r:id="rId6"/>
    <p:sldId id="300" r:id="rId7"/>
    <p:sldId id="312" r:id="rId8"/>
    <p:sldId id="306" r:id="rId9"/>
    <p:sldId id="308" r:id="rId10"/>
    <p:sldId id="309" r:id="rId11"/>
    <p:sldId id="301" r:id="rId12"/>
    <p:sldId id="302" r:id="rId13"/>
    <p:sldId id="313" r:id="rId14"/>
    <p:sldId id="292" r:id="rId15"/>
    <p:sldId id="314" r:id="rId16"/>
    <p:sldId id="315" r:id="rId17"/>
    <p:sldId id="316" r:id="rId18"/>
    <p:sldId id="317" r:id="rId19"/>
    <p:sldId id="293" r:id="rId20"/>
    <p:sldId id="319" r:id="rId21"/>
    <p:sldId id="320" r:id="rId22"/>
    <p:sldId id="321" r:id="rId23"/>
    <p:sldId id="323" r:id="rId24"/>
    <p:sldId id="324" r:id="rId25"/>
    <p:sldId id="325" r:id="rId26"/>
    <p:sldId id="326" r:id="rId27"/>
    <p:sldId id="327" r:id="rId28"/>
    <p:sldId id="318" r:id="rId29"/>
  </p:sldIdLst>
  <p:sldSz cx="9144000" cy="6858000" type="screen4x3"/>
  <p:notesSz cx="7010400" cy="9296400"/>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bg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A6F695"/>
    <a:srgbClr val="F6C28A"/>
    <a:srgbClr val="FF9933"/>
    <a:srgbClr val="FFB56D"/>
    <a:srgbClr val="FFC891"/>
    <a:srgbClr val="FFFFFF"/>
    <a:srgbClr val="FFD7A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11" autoAdjust="0"/>
    <p:restoredTop sz="96259" autoAdjust="0"/>
  </p:normalViewPr>
  <p:slideViewPr>
    <p:cSldViewPr>
      <p:cViewPr varScale="1">
        <p:scale>
          <a:sx n="72" d="100"/>
          <a:sy n="72" d="100"/>
        </p:scale>
        <p:origin x="53" y="4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3" d="100"/>
        <a:sy n="93" d="100"/>
      </p:scale>
      <p:origin x="0" y="0"/>
    </p:cViewPr>
  </p:sorterViewPr>
  <p:notesViewPr>
    <p:cSldViewPr>
      <p:cViewPr varScale="1">
        <p:scale>
          <a:sx n="43" d="100"/>
          <a:sy n="43" d="100"/>
        </p:scale>
        <p:origin x="-1522" y="-67"/>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79021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467360" y="3376401"/>
            <a:ext cx="5997787" cy="5221156"/>
          </a:xfrm>
          <a:prstGeom prst="rect">
            <a:avLst/>
          </a:prstGeom>
          <a:noFill/>
          <a:ln w="9525">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579" name="Rectangle 3"/>
          <p:cNvSpPr>
            <a:spLocks noGrp="1" noRot="1" noChangeAspect="1" noChangeArrowheads="1" noTextEdit="1"/>
          </p:cNvSpPr>
          <p:nvPr>
            <p:ph type="sldImg" idx="2"/>
          </p:nvPr>
        </p:nvSpPr>
        <p:spPr bwMode="auto">
          <a:xfrm>
            <a:off x="1190625" y="704850"/>
            <a:ext cx="4629150" cy="3471863"/>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33632550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4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4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4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4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3972560" y="2"/>
            <a:ext cx="3037840" cy="463206"/>
          </a:xfrm>
          <a:prstGeom prst="rect">
            <a:avLst/>
          </a:prstGeom>
          <a:noFill/>
          <a:ln w="9525">
            <a:noFill/>
            <a:miter lim="800000"/>
            <a:headEnd/>
            <a:tailEnd/>
          </a:ln>
        </p:spPr>
        <p:txBody>
          <a:bodyPr wrap="none" anchor="ctr"/>
          <a:lstStyle/>
          <a:p>
            <a:endParaRPr lang="en-US" dirty="0"/>
          </a:p>
        </p:txBody>
      </p:sp>
      <p:sp>
        <p:nvSpPr>
          <p:cNvPr id="25603" name="Rectangle 3"/>
          <p:cNvSpPr>
            <a:spLocks noChangeArrowheads="1"/>
          </p:cNvSpPr>
          <p:nvPr/>
        </p:nvSpPr>
        <p:spPr bwMode="auto">
          <a:xfrm>
            <a:off x="3972560" y="8829967"/>
            <a:ext cx="3037840" cy="466433"/>
          </a:xfrm>
          <a:prstGeom prst="rect">
            <a:avLst/>
          </a:prstGeom>
          <a:noFill/>
          <a:ln w="9525">
            <a:noFill/>
            <a:miter lim="800000"/>
            <a:headEnd/>
            <a:tailEnd/>
          </a:ln>
        </p:spPr>
        <p:txBody>
          <a:bodyPr lIns="19050" tIns="0" rIns="19050" bIns="0" anchor="b"/>
          <a:lstStyle/>
          <a:p>
            <a:pPr algn="r" eaLnBrk="0" hangingPunct="0"/>
            <a:r>
              <a:rPr lang="en-US" sz="1000" i="1" dirty="0"/>
              <a:t>1</a:t>
            </a:r>
          </a:p>
        </p:txBody>
      </p:sp>
      <p:sp>
        <p:nvSpPr>
          <p:cNvPr id="25604" name="Rectangle 4"/>
          <p:cNvSpPr>
            <a:spLocks noChangeArrowheads="1"/>
          </p:cNvSpPr>
          <p:nvPr/>
        </p:nvSpPr>
        <p:spPr bwMode="auto">
          <a:xfrm>
            <a:off x="1" y="8829967"/>
            <a:ext cx="3037840" cy="466433"/>
          </a:xfrm>
          <a:prstGeom prst="rect">
            <a:avLst/>
          </a:prstGeom>
          <a:noFill/>
          <a:ln w="9525">
            <a:noFill/>
            <a:miter lim="800000"/>
            <a:headEnd/>
            <a:tailEnd/>
          </a:ln>
        </p:spPr>
        <p:txBody>
          <a:bodyPr wrap="none" anchor="ctr"/>
          <a:lstStyle/>
          <a:p>
            <a:endParaRPr lang="en-US" dirty="0"/>
          </a:p>
        </p:txBody>
      </p:sp>
      <p:sp>
        <p:nvSpPr>
          <p:cNvPr id="25605" name="Rectangle 5"/>
          <p:cNvSpPr>
            <a:spLocks noChangeArrowheads="1"/>
          </p:cNvSpPr>
          <p:nvPr/>
        </p:nvSpPr>
        <p:spPr bwMode="auto">
          <a:xfrm>
            <a:off x="1" y="2"/>
            <a:ext cx="3037840" cy="463206"/>
          </a:xfrm>
          <a:prstGeom prst="rect">
            <a:avLst/>
          </a:prstGeom>
          <a:noFill/>
          <a:ln w="9525">
            <a:noFill/>
            <a:miter lim="800000"/>
            <a:headEnd/>
            <a:tailEnd/>
          </a:ln>
        </p:spPr>
        <p:txBody>
          <a:bodyPr wrap="none" anchor="ctr"/>
          <a:lstStyle/>
          <a:p>
            <a:endParaRPr lang="en-US" dirty="0"/>
          </a:p>
        </p:txBody>
      </p:sp>
      <p:sp>
        <p:nvSpPr>
          <p:cNvPr id="25606" name="Rectangle 6"/>
          <p:cNvSpPr>
            <a:spLocks noChangeArrowheads="1"/>
          </p:cNvSpPr>
          <p:nvPr/>
        </p:nvSpPr>
        <p:spPr bwMode="auto">
          <a:xfrm>
            <a:off x="3972560" y="2"/>
            <a:ext cx="3037840" cy="463206"/>
          </a:xfrm>
          <a:prstGeom prst="rect">
            <a:avLst/>
          </a:prstGeom>
          <a:noFill/>
          <a:ln w="9525">
            <a:noFill/>
            <a:miter lim="800000"/>
            <a:headEnd/>
            <a:tailEnd/>
          </a:ln>
        </p:spPr>
        <p:txBody>
          <a:bodyPr wrap="none" anchor="ctr"/>
          <a:lstStyle/>
          <a:p>
            <a:endParaRPr lang="en-US" dirty="0"/>
          </a:p>
        </p:txBody>
      </p:sp>
      <p:sp>
        <p:nvSpPr>
          <p:cNvPr id="25607" name="Rectangle 7"/>
          <p:cNvSpPr>
            <a:spLocks noChangeArrowheads="1"/>
          </p:cNvSpPr>
          <p:nvPr/>
        </p:nvSpPr>
        <p:spPr bwMode="auto">
          <a:xfrm>
            <a:off x="3972560" y="8829967"/>
            <a:ext cx="3037840" cy="466433"/>
          </a:xfrm>
          <a:prstGeom prst="rect">
            <a:avLst/>
          </a:prstGeom>
          <a:noFill/>
          <a:ln w="9525">
            <a:noFill/>
            <a:miter lim="800000"/>
            <a:headEnd/>
            <a:tailEnd/>
          </a:ln>
        </p:spPr>
        <p:txBody>
          <a:bodyPr lIns="19050" tIns="0" rIns="19050" bIns="0" anchor="b"/>
          <a:lstStyle/>
          <a:p>
            <a:pPr algn="r" eaLnBrk="0" hangingPunct="0"/>
            <a:r>
              <a:rPr lang="en-US" sz="1000" dirty="0"/>
              <a:t>1</a:t>
            </a:r>
          </a:p>
        </p:txBody>
      </p:sp>
      <p:sp>
        <p:nvSpPr>
          <p:cNvPr id="25608" name="Rectangle 8"/>
          <p:cNvSpPr>
            <a:spLocks noChangeArrowheads="1"/>
          </p:cNvSpPr>
          <p:nvPr/>
        </p:nvSpPr>
        <p:spPr bwMode="auto">
          <a:xfrm>
            <a:off x="1" y="8829967"/>
            <a:ext cx="3037840" cy="466433"/>
          </a:xfrm>
          <a:prstGeom prst="rect">
            <a:avLst/>
          </a:prstGeom>
          <a:noFill/>
          <a:ln w="9525">
            <a:noFill/>
            <a:miter lim="800000"/>
            <a:headEnd/>
            <a:tailEnd/>
          </a:ln>
        </p:spPr>
        <p:txBody>
          <a:bodyPr wrap="none" anchor="ctr"/>
          <a:lstStyle/>
          <a:p>
            <a:endParaRPr lang="en-US" dirty="0"/>
          </a:p>
        </p:txBody>
      </p:sp>
      <p:sp>
        <p:nvSpPr>
          <p:cNvPr id="25609" name="Rectangle 9"/>
          <p:cNvSpPr>
            <a:spLocks noChangeArrowheads="1"/>
          </p:cNvSpPr>
          <p:nvPr/>
        </p:nvSpPr>
        <p:spPr bwMode="auto">
          <a:xfrm>
            <a:off x="1" y="2"/>
            <a:ext cx="3037840" cy="463206"/>
          </a:xfrm>
          <a:prstGeom prst="rect">
            <a:avLst/>
          </a:prstGeom>
          <a:noFill/>
          <a:ln w="9525">
            <a:noFill/>
            <a:miter lim="800000"/>
            <a:headEnd/>
            <a:tailEnd/>
          </a:ln>
        </p:spPr>
        <p:txBody>
          <a:bodyPr wrap="none" anchor="ctr"/>
          <a:lstStyle/>
          <a:p>
            <a:endParaRPr lang="en-US" dirty="0"/>
          </a:p>
        </p:txBody>
      </p:sp>
      <p:sp>
        <p:nvSpPr>
          <p:cNvPr id="25610" name="Rectangle 10"/>
          <p:cNvSpPr>
            <a:spLocks noGrp="1" noRot="1" noChangeAspect="1" noChangeArrowheads="1" noTextEdit="1"/>
          </p:cNvSpPr>
          <p:nvPr>
            <p:ph type="sldImg"/>
          </p:nvPr>
        </p:nvSpPr>
        <p:spPr>
          <a:xfrm>
            <a:off x="1190625" y="704850"/>
            <a:ext cx="4629150" cy="3471863"/>
          </a:xfrm>
          <a:ln cap="flat"/>
        </p:spPr>
      </p:sp>
      <p:sp>
        <p:nvSpPr>
          <p:cNvPr id="25611" name="Rectangle 11"/>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3972560" y="2"/>
            <a:ext cx="3037840" cy="463206"/>
          </a:xfrm>
          <a:prstGeom prst="rect">
            <a:avLst/>
          </a:prstGeom>
          <a:noFill/>
          <a:ln w="9525">
            <a:noFill/>
            <a:miter lim="800000"/>
            <a:headEnd/>
            <a:tailEnd/>
          </a:ln>
        </p:spPr>
        <p:txBody>
          <a:bodyPr wrap="none" anchor="ctr"/>
          <a:lstStyle/>
          <a:p>
            <a:endParaRPr lang="en-US" dirty="0"/>
          </a:p>
        </p:txBody>
      </p:sp>
      <p:sp>
        <p:nvSpPr>
          <p:cNvPr id="26627" name="Rectangle 3"/>
          <p:cNvSpPr>
            <a:spLocks noChangeArrowheads="1"/>
          </p:cNvSpPr>
          <p:nvPr/>
        </p:nvSpPr>
        <p:spPr bwMode="auto">
          <a:xfrm>
            <a:off x="3972560" y="8829967"/>
            <a:ext cx="3037840" cy="466433"/>
          </a:xfrm>
          <a:prstGeom prst="rect">
            <a:avLst/>
          </a:prstGeom>
          <a:noFill/>
          <a:ln w="9525">
            <a:noFill/>
            <a:miter lim="800000"/>
            <a:headEnd/>
            <a:tailEnd/>
          </a:ln>
        </p:spPr>
        <p:txBody>
          <a:bodyPr lIns="19050" tIns="0" rIns="19050" bIns="0" anchor="b"/>
          <a:lstStyle/>
          <a:p>
            <a:pPr algn="r" eaLnBrk="0" hangingPunct="0"/>
            <a:r>
              <a:rPr lang="en-US" sz="1000" i="1" dirty="0"/>
              <a:t>2</a:t>
            </a:r>
          </a:p>
        </p:txBody>
      </p:sp>
      <p:sp>
        <p:nvSpPr>
          <p:cNvPr id="26628" name="Rectangle 4"/>
          <p:cNvSpPr>
            <a:spLocks noChangeArrowheads="1"/>
          </p:cNvSpPr>
          <p:nvPr/>
        </p:nvSpPr>
        <p:spPr bwMode="auto">
          <a:xfrm>
            <a:off x="1" y="8829967"/>
            <a:ext cx="3037840" cy="466433"/>
          </a:xfrm>
          <a:prstGeom prst="rect">
            <a:avLst/>
          </a:prstGeom>
          <a:noFill/>
          <a:ln w="9525">
            <a:noFill/>
            <a:miter lim="800000"/>
            <a:headEnd/>
            <a:tailEnd/>
          </a:ln>
        </p:spPr>
        <p:txBody>
          <a:bodyPr wrap="none" anchor="ctr"/>
          <a:lstStyle/>
          <a:p>
            <a:endParaRPr lang="en-US" dirty="0"/>
          </a:p>
        </p:txBody>
      </p:sp>
      <p:sp>
        <p:nvSpPr>
          <p:cNvPr id="26629" name="Rectangle 5"/>
          <p:cNvSpPr>
            <a:spLocks noChangeArrowheads="1"/>
          </p:cNvSpPr>
          <p:nvPr/>
        </p:nvSpPr>
        <p:spPr bwMode="auto">
          <a:xfrm>
            <a:off x="1" y="2"/>
            <a:ext cx="3037840" cy="463206"/>
          </a:xfrm>
          <a:prstGeom prst="rect">
            <a:avLst/>
          </a:prstGeom>
          <a:noFill/>
          <a:ln w="9525">
            <a:noFill/>
            <a:miter lim="800000"/>
            <a:headEnd/>
            <a:tailEnd/>
          </a:ln>
        </p:spPr>
        <p:txBody>
          <a:bodyPr wrap="none" anchor="ctr"/>
          <a:lstStyle/>
          <a:p>
            <a:endParaRPr lang="en-US" dirty="0"/>
          </a:p>
        </p:txBody>
      </p:sp>
      <p:sp>
        <p:nvSpPr>
          <p:cNvPr id="26630" name="Rectangle 6"/>
          <p:cNvSpPr>
            <a:spLocks noChangeArrowheads="1"/>
          </p:cNvSpPr>
          <p:nvPr/>
        </p:nvSpPr>
        <p:spPr bwMode="auto">
          <a:xfrm>
            <a:off x="3972560" y="2"/>
            <a:ext cx="3037840" cy="463206"/>
          </a:xfrm>
          <a:prstGeom prst="rect">
            <a:avLst/>
          </a:prstGeom>
          <a:noFill/>
          <a:ln w="9525">
            <a:noFill/>
            <a:miter lim="800000"/>
            <a:headEnd/>
            <a:tailEnd/>
          </a:ln>
        </p:spPr>
        <p:txBody>
          <a:bodyPr wrap="none" anchor="ctr"/>
          <a:lstStyle/>
          <a:p>
            <a:endParaRPr lang="en-US" dirty="0"/>
          </a:p>
        </p:txBody>
      </p:sp>
      <p:sp>
        <p:nvSpPr>
          <p:cNvPr id="26631" name="Rectangle 7"/>
          <p:cNvSpPr>
            <a:spLocks noChangeArrowheads="1"/>
          </p:cNvSpPr>
          <p:nvPr/>
        </p:nvSpPr>
        <p:spPr bwMode="auto">
          <a:xfrm>
            <a:off x="3972560" y="8829967"/>
            <a:ext cx="3037840" cy="466433"/>
          </a:xfrm>
          <a:prstGeom prst="rect">
            <a:avLst/>
          </a:prstGeom>
          <a:noFill/>
          <a:ln w="9525">
            <a:noFill/>
            <a:miter lim="800000"/>
            <a:headEnd/>
            <a:tailEnd/>
          </a:ln>
        </p:spPr>
        <p:txBody>
          <a:bodyPr lIns="19050" tIns="0" rIns="19050" bIns="0" anchor="b"/>
          <a:lstStyle/>
          <a:p>
            <a:pPr algn="r" eaLnBrk="0" hangingPunct="0"/>
            <a:r>
              <a:rPr lang="en-US" sz="1000" dirty="0"/>
              <a:t>2</a:t>
            </a:r>
          </a:p>
        </p:txBody>
      </p:sp>
      <p:sp>
        <p:nvSpPr>
          <p:cNvPr id="26632" name="Rectangle 8"/>
          <p:cNvSpPr>
            <a:spLocks noChangeArrowheads="1"/>
          </p:cNvSpPr>
          <p:nvPr/>
        </p:nvSpPr>
        <p:spPr bwMode="auto">
          <a:xfrm>
            <a:off x="1" y="8829967"/>
            <a:ext cx="3037840" cy="466433"/>
          </a:xfrm>
          <a:prstGeom prst="rect">
            <a:avLst/>
          </a:prstGeom>
          <a:noFill/>
          <a:ln w="9525">
            <a:noFill/>
            <a:miter lim="800000"/>
            <a:headEnd/>
            <a:tailEnd/>
          </a:ln>
        </p:spPr>
        <p:txBody>
          <a:bodyPr wrap="none" anchor="ctr"/>
          <a:lstStyle/>
          <a:p>
            <a:endParaRPr lang="en-US" dirty="0"/>
          </a:p>
        </p:txBody>
      </p:sp>
      <p:sp>
        <p:nvSpPr>
          <p:cNvPr id="26633" name="Rectangle 9"/>
          <p:cNvSpPr>
            <a:spLocks noChangeArrowheads="1"/>
          </p:cNvSpPr>
          <p:nvPr/>
        </p:nvSpPr>
        <p:spPr bwMode="auto">
          <a:xfrm>
            <a:off x="1" y="2"/>
            <a:ext cx="3037840" cy="463206"/>
          </a:xfrm>
          <a:prstGeom prst="rect">
            <a:avLst/>
          </a:prstGeom>
          <a:noFill/>
          <a:ln w="9525">
            <a:noFill/>
            <a:miter lim="800000"/>
            <a:headEnd/>
            <a:tailEnd/>
          </a:ln>
        </p:spPr>
        <p:txBody>
          <a:bodyPr wrap="none" anchor="ctr"/>
          <a:lstStyle/>
          <a:p>
            <a:endParaRPr lang="en-US" dirty="0"/>
          </a:p>
        </p:txBody>
      </p:sp>
      <p:sp>
        <p:nvSpPr>
          <p:cNvPr id="26634" name="Rectangle 10"/>
          <p:cNvSpPr>
            <a:spLocks noGrp="1" noChangeArrowheads="1"/>
          </p:cNvSpPr>
          <p:nvPr>
            <p:ph type="body" idx="1"/>
          </p:nvPr>
        </p:nvSpPr>
        <p:spPr>
          <a:noFill/>
          <a:ln/>
        </p:spPr>
        <p:txBody>
          <a:bodyPr/>
          <a:lstStyle/>
          <a:p>
            <a:pPr eaLnBrk="1" hangingPunct="1"/>
            <a:endParaRPr lang="en-US" dirty="0"/>
          </a:p>
        </p:txBody>
      </p:sp>
      <p:sp>
        <p:nvSpPr>
          <p:cNvPr id="26635" name="Rectangle 11"/>
          <p:cNvSpPr>
            <a:spLocks noGrp="1" noRot="1" noChangeAspect="1" noChangeArrowheads="1" noTextEdit="1"/>
          </p:cNvSpPr>
          <p:nvPr>
            <p:ph type="sldImg"/>
          </p:nvPr>
        </p:nvSpPr>
        <p:spPr>
          <a:xfrm>
            <a:off x="1190625" y="704850"/>
            <a:ext cx="4629150" cy="3471863"/>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Rot="1" noChangeAspect="1" noChangeArrowheads="1" noTextEdit="1"/>
          </p:cNvSpPr>
          <p:nvPr>
            <p:ph type="sldImg"/>
          </p:nvPr>
        </p:nvSpPr>
        <p:spPr bwMode="auto">
          <a:xfrm>
            <a:off x="1190625" y="704850"/>
            <a:ext cx="4629150" cy="3471863"/>
          </a:xfrm>
          <a:prstGeom prst="rect">
            <a:avLst/>
          </a:prstGeom>
          <a:solidFill>
            <a:srgbClr val="FFFFFF"/>
          </a:solidFill>
          <a:ln>
            <a:solidFill>
              <a:srgbClr val="000000"/>
            </a:solidFill>
            <a:miter lim="800000"/>
            <a:headEnd/>
            <a:tailEnd/>
          </a:ln>
        </p:spPr>
      </p:sp>
      <p:sp>
        <p:nvSpPr>
          <p:cNvPr id="275459" name="Rectangle 3"/>
          <p:cNvSpPr>
            <a:spLocks noGrp="1" noChangeArrowheads="1"/>
          </p:cNvSpPr>
          <p:nvPr>
            <p:ph type="body" idx="1"/>
          </p:nvPr>
        </p:nvSpPr>
        <p:spPr bwMode="auto">
          <a:xfrm>
            <a:off x="467360" y="3376401"/>
            <a:ext cx="5997787" cy="5221156"/>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1190625" y="704850"/>
            <a:ext cx="4629150" cy="3471863"/>
          </a:xfrm>
          <a:ln/>
        </p:spPr>
      </p:sp>
      <p:sp>
        <p:nvSpPr>
          <p:cNvPr id="20483"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9100" y="150813"/>
            <a:ext cx="2195513" cy="6249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79388" y="150813"/>
            <a:ext cx="6437312" cy="6249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600200"/>
            <a:ext cx="42291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600200"/>
            <a:ext cx="42291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179388" y="150813"/>
            <a:ext cx="8785225" cy="1131887"/>
          </a:xfrm>
          <a:prstGeom prst="rect">
            <a:avLst/>
          </a:prstGeom>
          <a:noFill/>
          <a:ln w="9525">
            <a:noFill/>
            <a:miter lim="800000"/>
            <a:headEnd/>
            <a:tailEnd/>
          </a:ln>
        </p:spPr>
        <p:txBody>
          <a:bodyPr vert="horz" wrap="square" lIns="90488" tIns="44450" rIns="90488" bIns="44450" numCol="1" anchor="b" anchorCtr="0" compatLnSpc="1">
            <a:prstTxWarp prst="textNoShape">
              <a:avLst/>
            </a:prstTxWarp>
          </a:bodyPr>
          <a:lstStyle/>
          <a:p>
            <a:pPr lvl="0"/>
            <a:r>
              <a:rPr lang="en-US"/>
              <a:t>Click to edit Master title style</a:t>
            </a:r>
          </a:p>
        </p:txBody>
      </p:sp>
      <p:sp>
        <p:nvSpPr>
          <p:cNvPr id="8195" name="Rectangle 3"/>
          <p:cNvSpPr>
            <a:spLocks noGrp="1" noChangeArrowheads="1"/>
          </p:cNvSpPr>
          <p:nvPr>
            <p:ph type="body" idx="1"/>
          </p:nvPr>
        </p:nvSpPr>
        <p:spPr bwMode="auto">
          <a:xfrm>
            <a:off x="304800" y="1600200"/>
            <a:ext cx="8610600" cy="4800600"/>
          </a:xfrm>
          <a:prstGeom prst="rect">
            <a:avLst/>
          </a:prstGeom>
          <a:noFill/>
          <a:ln w="9525">
            <a:noFill/>
            <a:miter lim="800000"/>
            <a:headEnd/>
            <a:tailEnd/>
          </a:ln>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endParaRPr lang="en-US"/>
          </a:p>
          <a:p>
            <a:pPr lvl="2"/>
            <a:endParaRPr lang="en-US"/>
          </a:p>
          <a:p>
            <a:pPr lvl="2"/>
            <a:endParaRPr lang="en-US"/>
          </a:p>
          <a:p>
            <a:pPr lvl="2"/>
            <a:endParaRPr lang="en-US"/>
          </a:p>
          <a:p>
            <a:pPr lvl="2"/>
            <a:endParaRPr lang="en-US"/>
          </a:p>
          <a:p>
            <a:pPr lvl="1"/>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p:txBody>
      </p:sp>
      <p:sp>
        <p:nvSpPr>
          <p:cNvPr id="1028" name="Rectangle 4"/>
          <p:cNvSpPr>
            <a:spLocks noChangeArrowheads="1"/>
          </p:cNvSpPr>
          <p:nvPr/>
        </p:nvSpPr>
        <p:spPr bwMode="auto">
          <a:xfrm>
            <a:off x="0" y="1352550"/>
            <a:ext cx="9142413" cy="74613"/>
          </a:xfrm>
          <a:prstGeom prst="rect">
            <a:avLst/>
          </a:prstGeom>
          <a:gradFill rotWithShape="0">
            <a:gsLst>
              <a:gs pos="0">
                <a:srgbClr val="9234DB"/>
              </a:gs>
              <a:gs pos="50000">
                <a:srgbClr val="9234DB">
                  <a:gamma/>
                  <a:shade val="29804"/>
                  <a:invGamma/>
                </a:srgbClr>
              </a:gs>
              <a:gs pos="100000">
                <a:srgbClr val="9234DB"/>
              </a:gs>
            </a:gsLst>
            <a:lin ang="0" scaled="1"/>
          </a:gradFill>
          <a:ln w="9525">
            <a:noFill/>
            <a:miter lim="800000"/>
            <a:headEnd/>
            <a:tailEnd/>
          </a:ln>
          <a:effectLst/>
        </p:spPr>
        <p:txBody>
          <a:bodyPr wrap="none" anchor="ctr"/>
          <a:lstStyle/>
          <a:p>
            <a:pPr>
              <a:defRPr/>
            </a:pPr>
            <a:endParaRPr lang="en-US" dirty="0"/>
          </a:p>
        </p:txBody>
      </p:sp>
      <p:sp>
        <p:nvSpPr>
          <p:cNvPr id="1029" name="Rectangle 5"/>
          <p:cNvSpPr>
            <a:spLocks noChangeArrowheads="1"/>
          </p:cNvSpPr>
          <p:nvPr/>
        </p:nvSpPr>
        <p:spPr bwMode="auto">
          <a:xfrm>
            <a:off x="4495800" y="6586538"/>
            <a:ext cx="4648200" cy="271462"/>
          </a:xfrm>
          <a:prstGeom prst="rect">
            <a:avLst/>
          </a:prstGeom>
          <a:noFill/>
          <a:ln w="9525">
            <a:noFill/>
            <a:miter lim="800000"/>
            <a:headEnd/>
            <a:tailEnd/>
          </a:ln>
          <a:effectLst/>
        </p:spPr>
        <p:txBody>
          <a:bodyPr lIns="90488" tIns="44450" rIns="90488" bIns="44450">
            <a:spAutoFit/>
          </a:bodyPr>
          <a:lstStyle/>
          <a:p>
            <a:pPr eaLnBrk="0" hangingPunct="0">
              <a:defRPr/>
            </a:pPr>
            <a:r>
              <a:rPr lang="en-US" sz="1200" b="1" i="1" dirty="0">
                <a:latin typeface="Book Antiqua" pitchFamily="18" charset="0"/>
              </a:rPr>
              <a:t>                                                                   </a:t>
            </a:r>
          </a:p>
        </p:txBody>
      </p:sp>
      <p:sp>
        <p:nvSpPr>
          <p:cNvPr id="1030" name="Rectangle 6"/>
          <p:cNvSpPr>
            <a:spLocks noChangeArrowheads="1"/>
          </p:cNvSpPr>
          <p:nvPr/>
        </p:nvSpPr>
        <p:spPr bwMode="auto">
          <a:xfrm>
            <a:off x="7010400" y="6586538"/>
            <a:ext cx="1901825" cy="271462"/>
          </a:xfrm>
          <a:prstGeom prst="rect">
            <a:avLst/>
          </a:prstGeom>
          <a:noFill/>
          <a:ln w="9525">
            <a:noFill/>
            <a:miter lim="800000"/>
            <a:headEnd/>
            <a:tailEnd/>
          </a:ln>
          <a:effectLst/>
        </p:spPr>
        <p:txBody>
          <a:bodyPr lIns="90488" tIns="44450" rIns="90488" bIns="44450">
            <a:spAutoFit/>
          </a:bodyPr>
          <a:lstStyle/>
          <a:p>
            <a:pPr eaLnBrk="0" hangingPunct="0">
              <a:defRPr/>
            </a:pPr>
            <a:r>
              <a:rPr lang="en-US" sz="1200" b="1" i="1" dirty="0">
                <a:latin typeface="Book Antiqua" pitchFamily="18" charset="0"/>
              </a:rPr>
              <a:t>Dr. Z. Radovilsky</a:t>
            </a:r>
          </a:p>
        </p:txBody>
      </p:sp>
      <p:sp>
        <p:nvSpPr>
          <p:cNvPr id="1032" name="Text Box 8"/>
          <p:cNvSpPr txBox="1">
            <a:spLocks noChangeArrowheads="1"/>
          </p:cNvSpPr>
          <p:nvPr userDrawn="1"/>
        </p:nvSpPr>
        <p:spPr bwMode="auto">
          <a:xfrm>
            <a:off x="8458200" y="6613525"/>
            <a:ext cx="457200" cy="244475"/>
          </a:xfrm>
          <a:prstGeom prst="rect">
            <a:avLst/>
          </a:prstGeom>
          <a:noFill/>
          <a:ln w="9525">
            <a:noFill/>
            <a:miter lim="800000"/>
            <a:headEnd type="none" w="sm" len="sm"/>
            <a:tailEnd type="none" w="sm" len="sm"/>
          </a:ln>
          <a:effectLst/>
        </p:spPr>
        <p:txBody>
          <a:bodyPr>
            <a:spAutoFit/>
          </a:bodyPr>
          <a:lstStyle/>
          <a:p>
            <a:pPr>
              <a:spcBef>
                <a:spcPct val="50000"/>
              </a:spcBef>
              <a:defRPr/>
            </a:pPr>
            <a:fld id="{911D01F1-95A5-4607-B9DF-308A24EC4D2B}" type="slidenum">
              <a:rPr lang="en-US" sz="1000"/>
              <a:pPr>
                <a:spcBef>
                  <a:spcPct val="50000"/>
                </a:spcBef>
                <a:defRPr/>
              </a:pPr>
              <a:t>‹#›</a:t>
            </a:fld>
            <a:endParaRPr lang="en-US" sz="10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imes New Roman" pitchFamily="18" charset="0"/>
        </a:defRPr>
      </a:lvl2pPr>
      <a:lvl3pPr algn="l" rtl="0" eaLnBrk="0" fontAlgn="base" hangingPunct="0">
        <a:spcBef>
          <a:spcPct val="0"/>
        </a:spcBef>
        <a:spcAft>
          <a:spcPct val="0"/>
        </a:spcAft>
        <a:defRPr sz="3200" b="1">
          <a:solidFill>
            <a:schemeClr val="tx2"/>
          </a:solidFill>
          <a:latin typeface="Times New Roman" pitchFamily="18" charset="0"/>
        </a:defRPr>
      </a:lvl3pPr>
      <a:lvl4pPr algn="l" rtl="0" eaLnBrk="0" fontAlgn="base" hangingPunct="0">
        <a:spcBef>
          <a:spcPct val="0"/>
        </a:spcBef>
        <a:spcAft>
          <a:spcPct val="0"/>
        </a:spcAft>
        <a:defRPr sz="3200" b="1">
          <a:solidFill>
            <a:schemeClr val="tx2"/>
          </a:solidFill>
          <a:latin typeface="Times New Roman" pitchFamily="18" charset="0"/>
        </a:defRPr>
      </a:lvl4pPr>
      <a:lvl5pPr algn="l" rtl="0" eaLnBrk="0" fontAlgn="base" hangingPunct="0">
        <a:spcBef>
          <a:spcPct val="0"/>
        </a:spcBef>
        <a:spcAft>
          <a:spcPct val="0"/>
        </a:spcAft>
        <a:defRPr sz="3200" b="1">
          <a:solidFill>
            <a:schemeClr val="tx2"/>
          </a:solidFill>
          <a:latin typeface="Times New Roman" pitchFamily="18" charset="0"/>
        </a:defRPr>
      </a:lvl5pPr>
      <a:lvl6pPr marL="457200" algn="l" rtl="0" fontAlgn="base">
        <a:spcBef>
          <a:spcPct val="0"/>
        </a:spcBef>
        <a:spcAft>
          <a:spcPct val="0"/>
        </a:spcAft>
        <a:defRPr sz="3200" b="1">
          <a:solidFill>
            <a:schemeClr val="tx2"/>
          </a:solidFill>
          <a:latin typeface="Times New Roman" pitchFamily="18" charset="0"/>
        </a:defRPr>
      </a:lvl6pPr>
      <a:lvl7pPr marL="914400" algn="l" rtl="0" fontAlgn="base">
        <a:spcBef>
          <a:spcPct val="0"/>
        </a:spcBef>
        <a:spcAft>
          <a:spcPct val="0"/>
        </a:spcAft>
        <a:defRPr sz="3200" b="1">
          <a:solidFill>
            <a:schemeClr val="tx2"/>
          </a:solidFill>
          <a:latin typeface="Times New Roman" pitchFamily="18" charset="0"/>
        </a:defRPr>
      </a:lvl7pPr>
      <a:lvl8pPr marL="1371600" algn="l" rtl="0" fontAlgn="base">
        <a:spcBef>
          <a:spcPct val="0"/>
        </a:spcBef>
        <a:spcAft>
          <a:spcPct val="0"/>
        </a:spcAft>
        <a:defRPr sz="3200" b="1">
          <a:solidFill>
            <a:schemeClr val="tx2"/>
          </a:solidFill>
          <a:latin typeface="Times New Roman" pitchFamily="18" charset="0"/>
        </a:defRPr>
      </a:lvl8pPr>
      <a:lvl9pPr marL="1828800" algn="l" rtl="0" fontAlgn="base">
        <a:spcBef>
          <a:spcPct val="0"/>
        </a:spcBef>
        <a:spcAft>
          <a:spcPct val="0"/>
        </a:spcAft>
        <a:defRPr sz="32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accent2"/>
        </a:buClr>
        <a:buSzPct val="75000"/>
        <a:buFont typeface="Wingdings" pitchFamily="2" charset="2"/>
        <a:buChar char="n"/>
        <a:defRPr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Font typeface="Symbol" pitchFamily="18" charset="2"/>
        <a:buChar char="·"/>
        <a:defRPr sz="2000" b="1">
          <a:solidFill>
            <a:schemeClr val="tx1"/>
          </a:solidFill>
          <a:latin typeface="+mn-lt"/>
        </a:defRPr>
      </a:lvl2pPr>
      <a:lvl3pPr marL="1085850" indent="-228600" algn="l" rtl="0" eaLnBrk="0" fontAlgn="base" hangingPunct="0">
        <a:spcBef>
          <a:spcPct val="20000"/>
        </a:spcBef>
        <a:spcAft>
          <a:spcPct val="0"/>
        </a:spcAft>
        <a:buClr>
          <a:schemeClr val="tx1"/>
        </a:buClr>
        <a:buChar char="»"/>
        <a:defRPr b="1">
          <a:solidFill>
            <a:schemeClr val="tx1"/>
          </a:solidFill>
          <a:latin typeface="+mn-lt"/>
        </a:defRPr>
      </a:lvl3pPr>
      <a:lvl4pPr marL="1428750" indent="-228600" algn="l" rtl="0" eaLnBrk="0" fontAlgn="base" hangingPunct="0">
        <a:spcBef>
          <a:spcPct val="20000"/>
        </a:spcBef>
        <a:spcAft>
          <a:spcPct val="0"/>
        </a:spcAft>
        <a:buClr>
          <a:schemeClr val="accent2"/>
        </a:buClr>
        <a:buSzPct val="62000"/>
        <a:buFont typeface="Monotype Sorts" pitchFamily="2" charset="2"/>
        <a:buChar char="u"/>
        <a:defRPr sz="1600" b="1">
          <a:solidFill>
            <a:schemeClr val="tx1"/>
          </a:solidFill>
          <a:latin typeface="+mn-lt"/>
        </a:defRPr>
      </a:lvl4pPr>
      <a:lvl5pPr marL="1771650" indent="-228600" algn="l" rtl="0" eaLnBrk="0" fontAlgn="base" hangingPunct="0">
        <a:spcBef>
          <a:spcPct val="20000"/>
        </a:spcBef>
        <a:spcAft>
          <a:spcPct val="0"/>
        </a:spcAft>
        <a:buClr>
          <a:schemeClr val="tx1"/>
        </a:buClr>
        <a:buChar char="–"/>
        <a:defRPr sz="1400" b="1">
          <a:solidFill>
            <a:schemeClr val="tx1"/>
          </a:solidFill>
          <a:latin typeface="+mn-lt"/>
        </a:defRPr>
      </a:lvl5pPr>
      <a:lvl6pPr marL="2228850" indent="-228600" algn="l" rtl="0" fontAlgn="base">
        <a:spcBef>
          <a:spcPct val="20000"/>
        </a:spcBef>
        <a:spcAft>
          <a:spcPct val="0"/>
        </a:spcAft>
        <a:buClr>
          <a:schemeClr val="tx1"/>
        </a:buClr>
        <a:buChar char="–"/>
        <a:defRPr sz="1400" b="1">
          <a:solidFill>
            <a:schemeClr val="tx1"/>
          </a:solidFill>
          <a:latin typeface="+mn-lt"/>
        </a:defRPr>
      </a:lvl6pPr>
      <a:lvl7pPr marL="2686050" indent="-228600" algn="l" rtl="0" fontAlgn="base">
        <a:spcBef>
          <a:spcPct val="20000"/>
        </a:spcBef>
        <a:spcAft>
          <a:spcPct val="0"/>
        </a:spcAft>
        <a:buClr>
          <a:schemeClr val="tx1"/>
        </a:buClr>
        <a:buChar char="–"/>
        <a:defRPr sz="1400" b="1">
          <a:solidFill>
            <a:schemeClr val="tx1"/>
          </a:solidFill>
          <a:latin typeface="+mn-lt"/>
        </a:defRPr>
      </a:lvl7pPr>
      <a:lvl8pPr marL="3143250" indent="-228600" algn="l" rtl="0" fontAlgn="base">
        <a:spcBef>
          <a:spcPct val="20000"/>
        </a:spcBef>
        <a:spcAft>
          <a:spcPct val="0"/>
        </a:spcAft>
        <a:buClr>
          <a:schemeClr val="tx1"/>
        </a:buClr>
        <a:buChar char="–"/>
        <a:defRPr sz="1400" b="1">
          <a:solidFill>
            <a:schemeClr val="tx1"/>
          </a:solidFill>
          <a:latin typeface="+mn-lt"/>
        </a:defRPr>
      </a:lvl8pPr>
      <a:lvl9pPr marL="3600450" indent="-228600" algn="l" rtl="0" fontAlgn="base">
        <a:spcBef>
          <a:spcPct val="20000"/>
        </a:spcBef>
        <a:spcAft>
          <a:spcPct val="0"/>
        </a:spcAft>
        <a:buClr>
          <a:schemeClr val="tx1"/>
        </a:buClr>
        <a:buChar char="–"/>
        <a:defRPr sz="14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2.wmf"/><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chemeClr val="bg1"/>
            </a:gs>
            <a:gs pos="100000">
              <a:schemeClr val="bg1">
                <a:gamma/>
                <a:shade val="100000"/>
                <a:invGamma/>
              </a:schemeClr>
            </a:gs>
          </a:gsLst>
          <a:lin ang="5400000" scaled="1"/>
        </a:gradFill>
        <a:effectLst/>
      </p:bgPr>
    </p:bg>
    <p:spTree>
      <p:nvGrpSpPr>
        <p:cNvPr id="1" name=""/>
        <p:cNvGrpSpPr/>
        <p:nvPr/>
      </p:nvGrpSpPr>
      <p:grpSpPr>
        <a:xfrm>
          <a:off x="0" y="0"/>
          <a:ext cx="0" cy="0"/>
          <a:chOff x="0" y="0"/>
          <a:chExt cx="0" cy="0"/>
        </a:xfrm>
      </p:grpSpPr>
      <p:pic>
        <p:nvPicPr>
          <p:cNvPr id="9218" name="Picture 195" descr="c:\Program Files\Microsoft Office\Clipart\standard\stddir1\bd07073_.wmf"/>
          <p:cNvPicPr>
            <a:picLocks noChangeAspect="1" noChangeArrowheads="1"/>
          </p:cNvPicPr>
          <p:nvPr/>
        </p:nvPicPr>
        <p:blipFill>
          <a:blip r:embed="rId4" cstate="print"/>
          <a:srcRect/>
          <a:stretch>
            <a:fillRect/>
          </a:stretch>
        </p:blipFill>
        <p:spPr bwMode="auto">
          <a:xfrm>
            <a:off x="1143000" y="5105400"/>
            <a:ext cx="1617663" cy="1374775"/>
          </a:xfrm>
          <a:prstGeom prst="rect">
            <a:avLst/>
          </a:prstGeom>
          <a:noFill/>
          <a:ln w="9525">
            <a:noFill/>
            <a:miter lim="800000"/>
            <a:headEnd/>
            <a:tailEnd/>
          </a:ln>
        </p:spPr>
      </p:pic>
      <p:sp>
        <p:nvSpPr>
          <p:cNvPr id="10" name="Rectangle 9"/>
          <p:cNvSpPr/>
          <p:nvPr/>
        </p:nvSpPr>
        <p:spPr>
          <a:xfrm>
            <a:off x="762000" y="76200"/>
            <a:ext cx="7772400" cy="1815882"/>
          </a:xfrm>
          <a:prstGeom prst="rect">
            <a:avLst/>
          </a:prstGeom>
        </p:spPr>
        <p:txBody>
          <a:bodyPr wrap="square">
            <a:spAutoFit/>
          </a:bodyPr>
          <a:lstStyle/>
          <a:p>
            <a:pPr algn="ctr">
              <a:defRPr/>
            </a:pPr>
            <a:r>
              <a:rPr lang="en-US" sz="2800" b="1" dirty="0">
                <a:solidFill>
                  <a:srgbClr val="FFFFFF"/>
                </a:solidFill>
                <a:effectLst>
                  <a:outerShdw blurRad="38100" dist="38100" dir="2700000" algn="tl">
                    <a:srgbClr val="000000"/>
                  </a:outerShdw>
                </a:effectLst>
              </a:rPr>
              <a:t>California State University, East Bay</a:t>
            </a:r>
            <a:br>
              <a:rPr lang="en-US" sz="2800" b="1" dirty="0">
                <a:solidFill>
                  <a:srgbClr val="FFFFFF"/>
                </a:solidFill>
                <a:effectLst>
                  <a:outerShdw blurRad="38100" dist="38100" dir="2700000" algn="tl">
                    <a:srgbClr val="000000"/>
                  </a:outerShdw>
                </a:effectLst>
              </a:rPr>
            </a:br>
            <a:r>
              <a:rPr lang="en-US" sz="2800" b="1" dirty="0">
                <a:solidFill>
                  <a:srgbClr val="FFFFFF"/>
                </a:solidFill>
                <a:effectLst>
                  <a:outerShdw blurRad="38100" dist="38100" dir="2700000" algn="tl">
                    <a:srgbClr val="000000"/>
                  </a:outerShdw>
                </a:effectLst>
              </a:rPr>
              <a:t>College of Business and Economics</a:t>
            </a:r>
            <a:br>
              <a:rPr lang="en-US" sz="2800" b="1" dirty="0">
                <a:solidFill>
                  <a:srgbClr val="FFFFFF"/>
                </a:solidFill>
                <a:effectLst>
                  <a:outerShdw blurRad="38100" dist="38100" dir="2700000" algn="tl">
                    <a:srgbClr val="000000"/>
                  </a:outerShdw>
                </a:effectLst>
              </a:rPr>
            </a:br>
            <a:br>
              <a:rPr lang="en-US" sz="2800" b="1" dirty="0">
                <a:solidFill>
                  <a:srgbClr val="FFFFFF"/>
                </a:solidFill>
                <a:effectLst>
                  <a:outerShdw blurRad="38100" dist="38100" dir="2700000" algn="tl">
                    <a:srgbClr val="000000"/>
                  </a:outerShdw>
                </a:effectLst>
              </a:rPr>
            </a:br>
            <a:r>
              <a:rPr lang="en-US" sz="2800" b="1" i="1" dirty="0">
                <a:solidFill>
                  <a:srgbClr val="FFFFFF"/>
                </a:solidFill>
                <a:effectLst>
                  <a:outerShdw blurRad="38100" dist="38100" dir="2700000" algn="tl">
                    <a:srgbClr val="000000"/>
                  </a:outerShdw>
                </a:effectLst>
              </a:rPr>
              <a:t>MGMT 6165 Prescriptive Analytics</a:t>
            </a:r>
            <a:endParaRPr lang="en-US" sz="3000" b="1" dirty="0"/>
          </a:p>
        </p:txBody>
      </p:sp>
      <p:sp>
        <p:nvSpPr>
          <p:cNvPr id="11" name="Rectangle 10"/>
          <p:cNvSpPr/>
          <p:nvPr/>
        </p:nvSpPr>
        <p:spPr>
          <a:xfrm>
            <a:off x="228600" y="2743200"/>
            <a:ext cx="8686800" cy="553998"/>
          </a:xfrm>
          <a:prstGeom prst="rect">
            <a:avLst/>
          </a:prstGeom>
        </p:spPr>
        <p:txBody>
          <a:bodyPr>
            <a:spAutoFit/>
          </a:bodyPr>
          <a:lstStyle/>
          <a:p>
            <a:pPr marL="342900" indent="-342900" algn="ctr" eaLnBrk="0" hangingPunct="0">
              <a:defRPr/>
            </a:pPr>
            <a:r>
              <a:rPr lang="en-US" sz="3000" b="1" i="1" dirty="0">
                <a:solidFill>
                  <a:schemeClr val="accent1"/>
                </a:solidFill>
                <a:effectLst>
                  <a:outerShdw blurRad="38100" dist="38100" dir="2700000" algn="tl">
                    <a:srgbClr val="000000"/>
                  </a:outerShdw>
                </a:effectLst>
              </a:rPr>
              <a:t> Decision Making Under Uncertainty</a:t>
            </a:r>
          </a:p>
        </p:txBody>
      </p:sp>
      <p:sp>
        <p:nvSpPr>
          <p:cNvPr id="12" name="Rectangle 29"/>
          <p:cNvSpPr>
            <a:spLocks noChangeArrowheads="1"/>
          </p:cNvSpPr>
          <p:nvPr/>
        </p:nvSpPr>
        <p:spPr bwMode="auto">
          <a:xfrm>
            <a:off x="5867400" y="5105400"/>
            <a:ext cx="2884488" cy="523875"/>
          </a:xfrm>
          <a:prstGeom prst="rect">
            <a:avLst/>
          </a:prstGeom>
          <a:noFill/>
          <a:ln w="9525">
            <a:noFill/>
            <a:miter lim="800000"/>
            <a:headEnd type="none" w="sm" len="sm"/>
            <a:tailEnd type="none" w="sm" len="sm"/>
          </a:ln>
          <a:effectLst/>
        </p:spPr>
        <p:txBody>
          <a:bodyPr wrap="none">
            <a:spAutoFit/>
          </a:bodyPr>
          <a:lstStyle/>
          <a:p>
            <a:pPr eaLnBrk="0" hangingPunct="0">
              <a:defRPr/>
            </a:pPr>
            <a:r>
              <a:rPr lang="en-US" sz="2800" b="1" dirty="0">
                <a:solidFill>
                  <a:srgbClr val="FFFFFF"/>
                </a:solidFill>
                <a:effectLst>
                  <a:outerShdw blurRad="38100" dist="38100" dir="2700000" algn="tl">
                    <a:srgbClr val="000000">
                      <a:alpha val="43137"/>
                    </a:srgbClr>
                  </a:outerShdw>
                </a:effectLst>
              </a:rPr>
              <a:t>Dr. Z. Radovilsky</a:t>
            </a:r>
          </a:p>
        </p:txBody>
      </p:sp>
      <p:sp>
        <p:nvSpPr>
          <p:cNvPr id="13" name="Rectangle 190"/>
          <p:cNvSpPr>
            <a:spLocks noChangeArrowheads="1"/>
          </p:cNvSpPr>
          <p:nvPr/>
        </p:nvSpPr>
        <p:spPr bwMode="auto">
          <a:xfrm>
            <a:off x="3048000" y="3581400"/>
            <a:ext cx="3581400" cy="579437"/>
          </a:xfrm>
          <a:prstGeom prst="rect">
            <a:avLst/>
          </a:prstGeom>
          <a:noFill/>
          <a:ln w="9525">
            <a:noFill/>
            <a:miter lim="800000"/>
            <a:headEnd type="none" w="sm" len="sm"/>
            <a:tailEnd type="none" w="sm" len="sm"/>
          </a:ln>
          <a:effectLst/>
        </p:spPr>
        <p:txBody>
          <a:bodyPr>
            <a:spAutoFit/>
          </a:bodyPr>
          <a:lstStyle/>
          <a:p>
            <a:pPr>
              <a:defRPr/>
            </a:pPr>
            <a:r>
              <a:rPr lang="en-US" sz="3200" b="1" i="1" dirty="0">
                <a:solidFill>
                  <a:srgbClr val="FFFFFF"/>
                </a:solidFill>
                <a:effectLst>
                  <a:outerShdw blurRad="38100" dist="38100" dir="2700000" algn="tl">
                    <a:srgbClr val="000000"/>
                  </a:outerShdw>
                </a:effectLst>
              </a:rPr>
              <a:t>Lecture Materials</a:t>
            </a:r>
          </a:p>
        </p:txBody>
      </p:sp>
      <p:pic>
        <p:nvPicPr>
          <p:cNvPr id="9223" name="Picture 196" descr="bd05092_"/>
          <p:cNvPicPr>
            <a:picLocks noChangeAspect="1" noChangeArrowheads="1"/>
          </p:cNvPicPr>
          <p:nvPr/>
        </p:nvPicPr>
        <p:blipFill>
          <a:blip r:embed="rId5" cstate="print"/>
          <a:srcRect/>
          <a:stretch>
            <a:fillRect/>
          </a:stretch>
        </p:blipFill>
        <p:spPr bwMode="auto">
          <a:xfrm>
            <a:off x="152400" y="4114800"/>
            <a:ext cx="1416050" cy="1285875"/>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transition>
    <p:pull dir="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Extreme Pessimistic Criterion</a:t>
            </a:r>
            <a:endParaRPr lang="en-US" dirty="0"/>
          </a:p>
        </p:txBody>
      </p:sp>
      <p:sp>
        <p:nvSpPr>
          <p:cNvPr id="3" name="Content Placeholder 2"/>
          <p:cNvSpPr>
            <a:spLocks noGrp="1"/>
          </p:cNvSpPr>
          <p:nvPr>
            <p:ph idx="1"/>
          </p:nvPr>
        </p:nvSpPr>
        <p:spPr/>
        <p:txBody>
          <a:bodyPr/>
          <a:lstStyle/>
          <a:p>
            <a:r>
              <a:rPr lang="en-US" altLang="en-US" dirty="0"/>
              <a:t>For the conservative, </a:t>
            </a:r>
            <a:r>
              <a:rPr lang="en-US" altLang="en-US" i="1" dirty="0">
                <a:solidFill>
                  <a:schemeClr val="accent1"/>
                </a:solidFill>
                <a:effectLst>
                  <a:outerShdw blurRad="38100" dist="38100" dir="2700000" algn="tl">
                    <a:srgbClr val="000000">
                      <a:alpha val="43137"/>
                    </a:srgbClr>
                  </a:outerShdw>
                </a:effectLst>
              </a:rPr>
              <a:t>extreme pessimistic criterion</a:t>
            </a:r>
            <a:r>
              <a:rPr lang="en-US" altLang="en-US" dirty="0"/>
              <a:t>, select the worst payoff for each decision and then choose the decision corresponding to the best of these selected payoffs</a:t>
            </a:r>
          </a:p>
          <a:p>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609600" y="3050577"/>
            <a:ext cx="7848600" cy="1826223"/>
          </a:xfrm>
          <a:prstGeom prst="rect">
            <a:avLst/>
          </a:prstGeom>
        </p:spPr>
      </p:pic>
    </p:spTree>
    <p:extLst>
      <p:ext uri="{BB962C8B-B14F-4D97-AF65-F5344CB8AC3E}">
        <p14:creationId xmlns:p14="http://schemas.microsoft.com/office/powerpoint/2010/main" val="604146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Expected Monetary Value (EMV) Criterion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447800"/>
                <a:ext cx="8610600" cy="4800600"/>
              </a:xfrm>
            </p:spPr>
            <p:txBody>
              <a:bodyPr/>
              <a:lstStyle/>
              <a:p>
                <a:r>
                  <a:rPr lang="en-US" dirty="0"/>
                  <a:t>Used when probabilities of outcomes are available</a:t>
                </a:r>
              </a:p>
              <a:p>
                <a:r>
                  <a:rPr lang="en-US" dirty="0"/>
                  <a:t>The </a:t>
                </a:r>
                <a:r>
                  <a:rPr lang="en-US" i="1" dirty="0">
                    <a:solidFill>
                      <a:srgbClr val="FF0000"/>
                    </a:solidFill>
                    <a:effectLst>
                      <a:outerShdw blurRad="38100" dist="38100" dir="2700000" algn="tl">
                        <a:srgbClr val="000000">
                          <a:alpha val="43137"/>
                        </a:srgbClr>
                      </a:outerShdw>
                    </a:effectLst>
                  </a:rPr>
                  <a:t>expected monetary value (EMV) </a:t>
                </a:r>
                <a:r>
                  <a:rPr lang="en-US" dirty="0"/>
                  <a:t>for a decision </a:t>
                </a:r>
                <a:r>
                  <a:rPr lang="en-US" i="1" dirty="0" err="1"/>
                  <a:t>i</a:t>
                </a:r>
                <a:r>
                  <a:rPr lang="en-US" i="1" dirty="0"/>
                  <a:t>  (</a:t>
                </a:r>
                <a:r>
                  <a:rPr lang="en-US" i="1" dirty="0" err="1"/>
                  <a:t>i</a:t>
                </a:r>
                <a:r>
                  <a:rPr lang="en-US" i="1" dirty="0"/>
                  <a:t>=1,2,..,m) </a:t>
                </a:r>
                <a:r>
                  <a:rPr lang="en-US" dirty="0"/>
                  <a:t>is a weighted average of the possible payoffs </a:t>
                </a:r>
                <a:r>
                  <a:rPr lang="en-US" i="1" dirty="0" err="1"/>
                  <a:t>V</a:t>
                </a:r>
                <a:r>
                  <a:rPr lang="en-US" i="1" baseline="-25000" dirty="0" err="1"/>
                  <a:t>ij</a:t>
                </a:r>
                <a:r>
                  <a:rPr lang="en-US" dirty="0"/>
                  <a:t> for this decision, weighted by the probabilities </a:t>
                </a:r>
                <a:r>
                  <a:rPr lang="en-US" i="1" dirty="0" err="1"/>
                  <a:t>p</a:t>
                </a:r>
                <a:r>
                  <a:rPr lang="en-US" i="1" baseline="-25000" dirty="0" err="1"/>
                  <a:t>j</a:t>
                </a:r>
                <a:r>
                  <a:rPr lang="en-US" dirty="0"/>
                  <a:t> of the </a:t>
                </a:r>
                <a:r>
                  <a:rPr lang="en-US" i="1" dirty="0"/>
                  <a:t>j (j=1,2,..,n)</a:t>
                </a:r>
                <a:r>
                  <a:rPr lang="en-US" dirty="0"/>
                  <a:t> outcomes:</a:t>
                </a:r>
              </a:p>
              <a:p>
                <a:pPr lvl="4" eaLnBrk="1" hangingPunct="1">
                  <a:lnSpc>
                    <a:spcPct val="90000"/>
                  </a:lnSpc>
                  <a:buFontTx/>
                  <a:buNone/>
                  <a:defRPr/>
                </a:pPr>
                <a:r>
                  <a:rPr lang="en-US" sz="1800" i="1" dirty="0">
                    <a:cs typeface="Courier New" pitchFamily="49" charset="0"/>
                  </a:rPr>
                  <a:t>	</a:t>
                </a:r>
                <a:r>
                  <a:rPr lang="en-US" sz="2400" i="1" dirty="0">
                    <a:cs typeface="Courier New" pitchFamily="49" charset="0"/>
                  </a:rPr>
                  <a:t>	</a:t>
                </a:r>
              </a:p>
              <a:p>
                <a:pPr lvl="4" eaLnBrk="1" hangingPunct="1">
                  <a:lnSpc>
                    <a:spcPct val="90000"/>
                  </a:lnSpc>
                  <a:buFontTx/>
                  <a:buNone/>
                  <a:defRPr/>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cs typeface="Courier New" pitchFamily="49" charset="0"/>
                            </a:rPr>
                          </m:ctrlPr>
                        </m:sSubPr>
                        <m:e>
                          <m:r>
                            <a:rPr lang="en-US" sz="2400" b="1" i="1" smtClean="0">
                              <a:latin typeface="Cambria Math" panose="02040503050406030204" pitchFamily="18" charset="0"/>
                              <a:cs typeface="Courier New" pitchFamily="49" charset="0"/>
                            </a:rPr>
                            <m:t>𝑬𝑴𝑽</m:t>
                          </m:r>
                        </m:e>
                        <m:sub>
                          <m:r>
                            <a:rPr lang="en-US" sz="2400" b="1" i="1" smtClean="0">
                              <a:latin typeface="Cambria Math" panose="02040503050406030204" pitchFamily="18" charset="0"/>
                              <a:cs typeface="Courier New" pitchFamily="49" charset="0"/>
                            </a:rPr>
                            <m:t>𝒊</m:t>
                          </m:r>
                        </m:sub>
                      </m:sSub>
                      <m:r>
                        <a:rPr lang="en-US" sz="2400" b="1" i="1" smtClean="0">
                          <a:latin typeface="Cambria Math" panose="02040503050406030204" pitchFamily="18" charset="0"/>
                          <a:cs typeface="Courier New" pitchFamily="49" charset="0"/>
                        </a:rPr>
                        <m:t>=</m:t>
                      </m:r>
                      <m:nary>
                        <m:naryPr>
                          <m:chr m:val="∑"/>
                          <m:ctrlPr>
                            <a:rPr lang="en-US" sz="2400" i="1" smtClean="0">
                              <a:latin typeface="Cambria Math" panose="02040503050406030204" pitchFamily="18" charset="0"/>
                              <a:cs typeface="Courier New" pitchFamily="49" charset="0"/>
                            </a:rPr>
                          </m:ctrlPr>
                        </m:naryPr>
                        <m:sub>
                          <m:r>
                            <m:rPr>
                              <m:brk m:alnAt="23"/>
                            </m:rPr>
                            <a:rPr lang="en-US" sz="2400" b="1" i="1" smtClean="0">
                              <a:latin typeface="Cambria Math" panose="02040503050406030204" pitchFamily="18" charset="0"/>
                              <a:cs typeface="Courier New" pitchFamily="49" charset="0"/>
                            </a:rPr>
                            <m:t>𝒋</m:t>
                          </m:r>
                          <m:r>
                            <a:rPr lang="en-US" sz="2400" b="1" i="1" smtClean="0">
                              <a:latin typeface="Cambria Math" panose="02040503050406030204" pitchFamily="18" charset="0"/>
                              <a:cs typeface="Courier New" pitchFamily="49" charset="0"/>
                            </a:rPr>
                            <m:t>=</m:t>
                          </m:r>
                          <m:r>
                            <a:rPr lang="en-US" sz="2400" b="1" i="1" smtClean="0">
                              <a:latin typeface="Cambria Math" panose="02040503050406030204" pitchFamily="18" charset="0"/>
                              <a:cs typeface="Courier New" pitchFamily="49" charset="0"/>
                            </a:rPr>
                            <m:t>𝟏</m:t>
                          </m:r>
                        </m:sub>
                        <m:sup>
                          <m:r>
                            <a:rPr lang="en-US" sz="2400" b="1" i="1" smtClean="0">
                              <a:latin typeface="Cambria Math" panose="02040503050406030204" pitchFamily="18" charset="0"/>
                              <a:cs typeface="Courier New" pitchFamily="49" charset="0"/>
                            </a:rPr>
                            <m:t>𝒏</m:t>
                          </m:r>
                        </m:sup>
                        <m:e>
                          <m:sSub>
                            <m:sSubPr>
                              <m:ctrlPr>
                                <a:rPr lang="en-US" sz="2400" i="1" smtClean="0">
                                  <a:latin typeface="Cambria Math" panose="02040503050406030204" pitchFamily="18" charset="0"/>
                                  <a:cs typeface="Courier New" pitchFamily="49" charset="0"/>
                                </a:rPr>
                              </m:ctrlPr>
                            </m:sSubPr>
                            <m:e>
                              <m:r>
                                <a:rPr lang="en-US" sz="2400" b="1" i="1" smtClean="0">
                                  <a:latin typeface="Cambria Math" panose="02040503050406030204" pitchFamily="18" charset="0"/>
                                  <a:cs typeface="Courier New" pitchFamily="49" charset="0"/>
                                </a:rPr>
                                <m:t>𝒑</m:t>
                              </m:r>
                            </m:e>
                            <m:sub>
                              <m:r>
                                <a:rPr lang="en-US" sz="2400" b="1" i="1" smtClean="0">
                                  <a:latin typeface="Cambria Math" panose="02040503050406030204" pitchFamily="18" charset="0"/>
                                  <a:cs typeface="Courier New" pitchFamily="49" charset="0"/>
                                </a:rPr>
                                <m:t>𝒋</m:t>
                              </m:r>
                            </m:sub>
                          </m:sSub>
                          <m:sSub>
                            <m:sSubPr>
                              <m:ctrlPr>
                                <a:rPr lang="en-US" sz="2400" i="1" smtClean="0">
                                  <a:latin typeface="Cambria Math" panose="02040503050406030204" pitchFamily="18" charset="0"/>
                                  <a:cs typeface="Courier New" pitchFamily="49" charset="0"/>
                                </a:rPr>
                              </m:ctrlPr>
                            </m:sSubPr>
                            <m:e>
                              <m:r>
                                <a:rPr lang="en-US" sz="2400" b="1" i="1" smtClean="0">
                                  <a:latin typeface="Cambria Math" panose="02040503050406030204" pitchFamily="18" charset="0"/>
                                  <a:cs typeface="Courier New" pitchFamily="49" charset="0"/>
                                </a:rPr>
                                <m:t>𝑽</m:t>
                              </m:r>
                            </m:e>
                            <m:sub>
                              <m:r>
                                <a:rPr lang="en-US" sz="2400" b="1" i="1" smtClean="0">
                                  <a:latin typeface="Cambria Math" panose="02040503050406030204" pitchFamily="18" charset="0"/>
                                  <a:cs typeface="Courier New" pitchFamily="49" charset="0"/>
                                </a:rPr>
                                <m:t>𝒊𝒋</m:t>
                              </m:r>
                            </m:sub>
                          </m:sSub>
                        </m:e>
                      </m:nary>
                    </m:oMath>
                  </m:oMathPara>
                </a14:m>
                <a:endParaRPr lang="en-US" sz="2400" i="1" dirty="0">
                  <a:cs typeface="Courier New" pitchFamily="49" charset="0"/>
                </a:endParaRPr>
              </a:p>
              <a:p>
                <a:pPr lvl="4" eaLnBrk="1" hangingPunct="1">
                  <a:lnSpc>
                    <a:spcPct val="90000"/>
                  </a:lnSpc>
                  <a:buFontTx/>
                  <a:buNone/>
                  <a:defRPr/>
                </a:pPr>
                <a:endParaRPr lang="en-US" i="1" dirty="0">
                  <a:cs typeface="Courier New" pitchFamily="49" charset="0"/>
                </a:endParaRPr>
              </a:p>
              <a:p>
                <a:r>
                  <a:rPr lang="en-US" dirty="0"/>
                  <a:t>Using the EMV criterion, choose the decision with best EMV </a:t>
                </a:r>
              </a:p>
              <a:p>
                <a:pPr marL="0" indent="0">
                  <a:buNone/>
                </a:pPr>
                <a:endParaRPr lang="en-US" dirty="0"/>
              </a:p>
              <a:p>
                <a:pPr>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447800"/>
                <a:ext cx="8610600" cy="4800600"/>
              </a:xfrm>
              <a:blipFill>
                <a:blip r:embed="rId2"/>
                <a:stretch>
                  <a:fillRect l="-495" t="-1144" r="-1274"/>
                </a:stretch>
              </a:blipFill>
            </p:spPr>
            <p:txBody>
              <a:bodyPr/>
              <a:lstStyle/>
              <a:p>
                <a:r>
                  <a:rPr 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Payoff Table with EMVs</a:t>
            </a: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2595426"/>
            <a:ext cx="1143000" cy="1976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41232" y="4876800"/>
            <a:ext cx="7764568" cy="830997"/>
          </a:xfrm>
          <a:prstGeom prst="rect">
            <a:avLst/>
          </a:prstGeom>
          <a:noFill/>
        </p:spPr>
        <p:txBody>
          <a:bodyPr wrap="square" rtlCol="0">
            <a:spAutoFit/>
          </a:bodyPr>
          <a:lstStyle/>
          <a:p>
            <a:r>
              <a:rPr lang="en-US" sz="1600" b="1" dirty="0">
                <a:solidFill>
                  <a:srgbClr val="0000FF"/>
                </a:solidFill>
              </a:rPr>
              <a:t>Expand division</a:t>
            </a:r>
            <a:r>
              <a:rPr lang="en-US" sz="1600" b="1" dirty="0"/>
              <a:t>: EMV = 0.3*(-487,500) + 0.5*1,757,500 + 0.2*4,002,500 = $1,533,000</a:t>
            </a:r>
          </a:p>
          <a:p>
            <a:endParaRPr lang="en-US" sz="1600" dirty="0"/>
          </a:p>
          <a:p>
            <a:r>
              <a:rPr lang="en-US" sz="1600" b="1" dirty="0">
                <a:solidFill>
                  <a:srgbClr val="0000FF"/>
                </a:solidFill>
              </a:rPr>
              <a:t>Purchase company:</a:t>
            </a:r>
            <a:r>
              <a:rPr lang="en-US" sz="1600" dirty="0"/>
              <a:t> </a:t>
            </a:r>
            <a:r>
              <a:rPr lang="en-US" sz="1600" b="1" dirty="0"/>
              <a:t>EMV = 0.3*(-42,500) + 0.5*1,952,500 + 0.2*3,947,500 = $1,753,000</a:t>
            </a:r>
          </a:p>
        </p:txBody>
      </p:sp>
      <p:pic>
        <p:nvPicPr>
          <p:cNvPr id="6" name="Picture 5"/>
          <p:cNvPicPr>
            <a:picLocks noChangeAspect="1"/>
          </p:cNvPicPr>
          <p:nvPr/>
        </p:nvPicPr>
        <p:blipFill>
          <a:blip r:embed="rId3"/>
          <a:stretch>
            <a:fillRect/>
          </a:stretch>
        </p:blipFill>
        <p:spPr>
          <a:xfrm>
            <a:off x="995752" y="2436826"/>
            <a:ext cx="6929048" cy="213517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a:t>
            </a:r>
          </a:p>
        </p:txBody>
      </p:sp>
      <p:sp>
        <p:nvSpPr>
          <p:cNvPr id="3" name="Content Placeholder 2"/>
          <p:cNvSpPr>
            <a:spLocks noGrp="1"/>
          </p:cNvSpPr>
          <p:nvPr>
            <p:ph idx="1"/>
          </p:nvPr>
        </p:nvSpPr>
        <p:spPr/>
        <p:txBody>
          <a:bodyPr/>
          <a:lstStyle/>
          <a:p>
            <a:r>
              <a:rPr lang="en-US" sz="2000" dirty="0"/>
              <a:t>The decision problem we have been analyzing is very basic </a:t>
            </a:r>
          </a:p>
          <a:p>
            <a:pPr lvl="1"/>
            <a:r>
              <a:rPr lang="en-US" sz="1800" dirty="0"/>
              <a:t>You make a decision, you then observe an outcome, you receive a payoff, and that is the end of it</a:t>
            </a:r>
          </a:p>
          <a:p>
            <a:pPr lvl="1"/>
            <a:r>
              <a:rPr lang="en-US" sz="1800" dirty="0"/>
              <a:t>Many decision problems are of this basic form, but many are more complex. </a:t>
            </a:r>
          </a:p>
          <a:p>
            <a:pPr lvl="1"/>
            <a:r>
              <a:rPr lang="en-US" sz="1800" dirty="0"/>
              <a:t>In these more complex problems, you make a decision, you observe an outcome, you make a second decision, you observe a second outcome, and so on</a:t>
            </a:r>
          </a:p>
          <a:p>
            <a:r>
              <a:rPr lang="en-US" sz="2000" dirty="0"/>
              <a:t>A graphical tool called a </a:t>
            </a:r>
            <a:r>
              <a:rPr lang="en-US" sz="2000" i="1" dirty="0">
                <a:solidFill>
                  <a:srgbClr val="FF0000"/>
                </a:solidFill>
                <a:effectLst>
                  <a:outerShdw blurRad="38100" dist="38100" dir="2700000" algn="tl">
                    <a:srgbClr val="000000">
                      <a:alpha val="43137"/>
                    </a:srgbClr>
                  </a:outerShdw>
                </a:effectLst>
              </a:rPr>
              <a:t>decision tree </a:t>
            </a:r>
            <a:r>
              <a:rPr lang="en-US" sz="2000" dirty="0"/>
              <a:t>has been developed to represent decision problems</a:t>
            </a:r>
          </a:p>
          <a:p>
            <a:r>
              <a:rPr lang="en-US" sz="2000" dirty="0"/>
              <a:t>Decision trees can be used for any decision problems, but they are </a:t>
            </a:r>
            <a:r>
              <a:rPr lang="en-US" sz="2000" i="1" dirty="0">
                <a:solidFill>
                  <a:srgbClr val="FF0000"/>
                </a:solidFill>
                <a:effectLst>
                  <a:outerShdw blurRad="38100" dist="38100" dir="2700000" algn="tl">
                    <a:srgbClr val="000000">
                      <a:alpha val="43137"/>
                    </a:srgbClr>
                  </a:outerShdw>
                </a:effectLst>
              </a:rPr>
              <a:t>particularly useful for the more complex types </a:t>
            </a:r>
          </a:p>
          <a:p>
            <a:r>
              <a:rPr lang="en-US" sz="2000" dirty="0"/>
              <a:t>They clearly show the sequence of events (decisions and outcomes), as well as probabilities and monetary values</a:t>
            </a:r>
          </a:p>
          <a:p>
            <a:pPr marL="0" indent="0">
              <a:buNone/>
            </a:pPr>
            <a:endParaRPr lang="en-US" dirty="0"/>
          </a:p>
        </p:txBody>
      </p:sp>
    </p:spTree>
    <p:extLst>
      <p:ext uri="{BB962C8B-B14F-4D97-AF65-F5344CB8AC3E}">
        <p14:creationId xmlns:p14="http://schemas.microsoft.com/office/powerpoint/2010/main" val="1384828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Decision Tree for Disco, Inc.</a:t>
            </a:r>
          </a:p>
        </p:txBody>
      </p:sp>
      <p:pic>
        <p:nvPicPr>
          <p:cNvPr id="2" name="Picture 1"/>
          <p:cNvPicPr>
            <a:picLocks noChangeAspect="1"/>
          </p:cNvPicPr>
          <p:nvPr/>
        </p:nvPicPr>
        <p:blipFill>
          <a:blip r:embed="rId2"/>
          <a:stretch>
            <a:fillRect/>
          </a:stretch>
        </p:blipFill>
        <p:spPr>
          <a:xfrm>
            <a:off x="213255" y="1828800"/>
            <a:ext cx="8324642" cy="4555711"/>
          </a:xfrm>
          <a:prstGeom prst="rect">
            <a:avLst/>
          </a:prstGeom>
        </p:spPr>
      </p:pic>
    </p:spTree>
  </p:cSld>
  <p:clrMapOvr>
    <a:masterClrMapping/>
  </p:clrMapOvr>
  <p:transition advTm="21700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Conventions</a:t>
            </a:r>
          </a:p>
        </p:txBody>
      </p:sp>
      <p:sp>
        <p:nvSpPr>
          <p:cNvPr id="3" name="Content Placeholder 2"/>
          <p:cNvSpPr>
            <a:spLocks noGrp="1"/>
          </p:cNvSpPr>
          <p:nvPr>
            <p:ph idx="1"/>
          </p:nvPr>
        </p:nvSpPr>
        <p:spPr>
          <a:xfrm>
            <a:off x="304800" y="1371600"/>
            <a:ext cx="8534400" cy="5334000"/>
          </a:xfrm>
        </p:spPr>
        <p:txBody>
          <a:bodyPr/>
          <a:lstStyle/>
          <a:p>
            <a:pPr marL="514350" indent="-514350">
              <a:buFont typeface="+mj-lt"/>
              <a:buAutoNum type="arabicPeriod"/>
            </a:pPr>
            <a:r>
              <a:rPr lang="en-US" sz="2200" dirty="0"/>
              <a:t>Decision trees are composed of </a:t>
            </a:r>
            <a:r>
              <a:rPr lang="en-US" sz="2200" b="1" i="1" dirty="0">
                <a:solidFill>
                  <a:srgbClr val="FF0000"/>
                </a:solidFill>
                <a:effectLst>
                  <a:outerShdw blurRad="38100" dist="38100" dir="2700000" algn="tl">
                    <a:srgbClr val="000000">
                      <a:alpha val="43137"/>
                    </a:srgbClr>
                  </a:outerShdw>
                </a:effectLst>
              </a:rPr>
              <a:t>nodes</a:t>
            </a:r>
            <a:r>
              <a:rPr lang="en-US" sz="2200" dirty="0"/>
              <a:t> (circles, squares, and triangles) and </a:t>
            </a:r>
            <a:r>
              <a:rPr lang="en-US" sz="2200" b="1" i="1" dirty="0">
                <a:solidFill>
                  <a:srgbClr val="FF0000"/>
                </a:solidFill>
                <a:effectLst>
                  <a:outerShdw blurRad="38100" dist="38100" dir="2700000" algn="tl">
                    <a:srgbClr val="000000">
                      <a:alpha val="43137"/>
                    </a:srgbClr>
                  </a:outerShdw>
                </a:effectLst>
              </a:rPr>
              <a:t>branches</a:t>
            </a:r>
            <a:r>
              <a:rPr lang="en-US" sz="2200" dirty="0"/>
              <a:t> (lines)</a:t>
            </a:r>
          </a:p>
          <a:p>
            <a:pPr marL="514350" indent="-514350">
              <a:buFont typeface="+mj-lt"/>
              <a:buAutoNum type="arabicPeriod"/>
            </a:pPr>
            <a:r>
              <a:rPr lang="en-US" sz="2200" dirty="0"/>
              <a:t>The nodes represent points in time </a:t>
            </a:r>
          </a:p>
          <a:p>
            <a:pPr marL="914400" lvl="1" indent="-514350">
              <a:buFont typeface="Arial" panose="020B0604020202020204" pitchFamily="34" charset="0"/>
              <a:buChar char="•"/>
            </a:pPr>
            <a:r>
              <a:rPr lang="en-US" b="1" i="1" dirty="0">
                <a:solidFill>
                  <a:srgbClr val="FF0000"/>
                </a:solidFill>
                <a:effectLst>
                  <a:outerShdw blurRad="38100" dist="38100" dir="2700000" algn="tl">
                    <a:srgbClr val="000000">
                      <a:alpha val="43137"/>
                    </a:srgbClr>
                  </a:outerShdw>
                </a:effectLst>
              </a:rPr>
              <a:t>Decision node </a:t>
            </a:r>
            <a:r>
              <a:rPr lang="en-US" dirty="0"/>
              <a:t>(</a:t>
            </a:r>
            <a:r>
              <a:rPr lang="en-US" i="1" dirty="0">
                <a:solidFill>
                  <a:srgbClr val="FF0000"/>
                </a:solidFill>
                <a:effectLst>
                  <a:outerShdw blurRad="38100" dist="38100" dir="2700000" algn="tl">
                    <a:srgbClr val="000000">
                      <a:alpha val="43137"/>
                    </a:srgbClr>
                  </a:outerShdw>
                </a:effectLst>
              </a:rPr>
              <a:t>square</a:t>
            </a:r>
            <a:r>
              <a:rPr lang="en-US" dirty="0"/>
              <a:t>) represents a time when the decision maker makes a decision. </a:t>
            </a:r>
          </a:p>
          <a:p>
            <a:pPr marL="914400" lvl="1" indent="-514350">
              <a:buFont typeface="Arial" panose="020B0604020202020204" pitchFamily="34" charset="0"/>
              <a:buChar char="•"/>
            </a:pPr>
            <a:r>
              <a:rPr lang="en-US" b="1" i="1" dirty="0">
                <a:solidFill>
                  <a:srgbClr val="FF0000"/>
                </a:solidFill>
                <a:effectLst>
                  <a:outerShdw blurRad="38100" dist="38100" dir="2700000" algn="tl">
                    <a:srgbClr val="000000">
                      <a:alpha val="43137"/>
                    </a:srgbClr>
                  </a:outerShdw>
                </a:effectLst>
              </a:rPr>
              <a:t>Probability (chance) node</a:t>
            </a:r>
            <a:r>
              <a:rPr lang="en-US" dirty="0">
                <a:solidFill>
                  <a:srgbClr val="FF0000"/>
                </a:solidFill>
                <a:effectLst>
                  <a:outerShdw blurRad="38100" dist="38100" dir="2700000" algn="tl">
                    <a:srgbClr val="000000">
                      <a:alpha val="43137"/>
                    </a:srgbClr>
                  </a:outerShdw>
                </a:effectLst>
              </a:rPr>
              <a:t> </a:t>
            </a:r>
            <a:r>
              <a:rPr lang="en-US" dirty="0"/>
              <a:t>(</a:t>
            </a:r>
            <a:r>
              <a:rPr lang="en-US" i="1" dirty="0">
                <a:solidFill>
                  <a:srgbClr val="FF0000"/>
                </a:solidFill>
                <a:effectLst>
                  <a:outerShdw blurRad="38100" dist="38100" dir="2700000" algn="tl">
                    <a:srgbClr val="000000">
                      <a:alpha val="43137"/>
                    </a:srgbClr>
                  </a:outerShdw>
                </a:effectLst>
              </a:rPr>
              <a:t>circle</a:t>
            </a:r>
            <a:r>
              <a:rPr lang="en-US" dirty="0"/>
              <a:t>) represents a time when the result of an uncertain outcome becomes known. </a:t>
            </a:r>
          </a:p>
          <a:p>
            <a:pPr marL="914400" lvl="1" indent="-514350">
              <a:buFont typeface="Arial" panose="020B0604020202020204" pitchFamily="34" charset="0"/>
              <a:buChar char="•"/>
            </a:pPr>
            <a:r>
              <a:rPr lang="en-US" i="1" dirty="0">
                <a:solidFill>
                  <a:srgbClr val="FF0000"/>
                </a:solidFill>
                <a:effectLst>
                  <a:outerShdw blurRad="38100" dist="38100" dir="2700000" algn="tl">
                    <a:srgbClr val="000000">
                      <a:alpha val="43137"/>
                    </a:srgbClr>
                  </a:outerShdw>
                </a:effectLst>
              </a:rPr>
              <a:t>E</a:t>
            </a:r>
            <a:r>
              <a:rPr lang="en-US" b="1" i="1" dirty="0">
                <a:solidFill>
                  <a:srgbClr val="FF0000"/>
                </a:solidFill>
                <a:effectLst>
                  <a:outerShdw blurRad="38100" dist="38100" dir="2700000" algn="tl">
                    <a:srgbClr val="000000">
                      <a:alpha val="43137"/>
                    </a:srgbClr>
                  </a:outerShdw>
                </a:effectLst>
              </a:rPr>
              <a:t>nd node</a:t>
            </a:r>
            <a:r>
              <a:rPr lang="en-US" dirty="0">
                <a:solidFill>
                  <a:srgbClr val="FF0000"/>
                </a:solidFill>
                <a:effectLst>
                  <a:outerShdw blurRad="38100" dist="38100" dir="2700000" algn="tl">
                    <a:srgbClr val="000000">
                      <a:alpha val="43137"/>
                    </a:srgbClr>
                  </a:outerShdw>
                </a:effectLst>
              </a:rPr>
              <a:t> </a:t>
            </a:r>
            <a:r>
              <a:rPr lang="en-US" dirty="0"/>
              <a:t>(typically, a </a:t>
            </a:r>
            <a:r>
              <a:rPr lang="en-US" i="1" dirty="0">
                <a:solidFill>
                  <a:srgbClr val="FF0000"/>
                </a:solidFill>
                <a:effectLst>
                  <a:outerShdw blurRad="38100" dist="38100" dir="2700000" algn="tl">
                    <a:srgbClr val="000000">
                      <a:alpha val="43137"/>
                    </a:srgbClr>
                  </a:outerShdw>
                </a:effectLst>
              </a:rPr>
              <a:t>triangle</a:t>
            </a:r>
            <a:r>
              <a:rPr lang="en-US" dirty="0"/>
              <a:t> or </a:t>
            </a:r>
            <a:r>
              <a:rPr lang="en-US" i="1" dirty="0">
                <a:solidFill>
                  <a:srgbClr val="FF0000"/>
                </a:solidFill>
                <a:effectLst>
                  <a:outerShdw blurRad="38100" dist="38100" dir="2700000" algn="tl">
                    <a:srgbClr val="000000">
                      <a:alpha val="43137"/>
                    </a:srgbClr>
                  </a:outerShdw>
                </a:effectLst>
              </a:rPr>
              <a:t>vertical line</a:t>
            </a:r>
            <a:r>
              <a:rPr lang="en-US" dirty="0"/>
              <a:t>) indicates that the problem is completed - all decisions have been made, all uncertainty has been resolved, and all payoffs and costs have been incurred</a:t>
            </a:r>
          </a:p>
          <a:p>
            <a:pPr marL="514350" indent="-514350">
              <a:buFontTx/>
              <a:buAutoNum type="arabicPeriod" startAt="3"/>
            </a:pPr>
            <a:r>
              <a:rPr lang="en-US" sz="2200" dirty="0"/>
              <a:t>Time </a:t>
            </a:r>
            <a:r>
              <a:rPr lang="en-US" sz="2200" i="1" dirty="0">
                <a:solidFill>
                  <a:srgbClr val="FF0000"/>
                </a:solidFill>
                <a:effectLst>
                  <a:outerShdw blurRad="38100" dist="38100" dir="2700000" algn="tl">
                    <a:srgbClr val="000000">
                      <a:alpha val="43137"/>
                    </a:srgbClr>
                  </a:outerShdw>
                </a:effectLst>
              </a:rPr>
              <a:t>proceeds from left to right</a:t>
            </a:r>
            <a:r>
              <a:rPr lang="en-US" sz="2200" dirty="0"/>
              <a:t> </a:t>
            </a:r>
          </a:p>
          <a:p>
            <a:pPr marL="914400" lvl="1" indent="-514350">
              <a:buFont typeface="Arial" panose="020B0604020202020204" pitchFamily="34" charset="0"/>
              <a:buChar char="•"/>
            </a:pPr>
            <a:r>
              <a:rPr lang="en-US" dirty="0"/>
              <a:t>Any branches leading into a node (from the left) have already occurred </a:t>
            </a:r>
          </a:p>
          <a:p>
            <a:pPr marL="914400" lvl="1" indent="-514350">
              <a:buFont typeface="Arial" panose="020B0604020202020204" pitchFamily="34" charset="0"/>
              <a:buChar char="•"/>
            </a:pPr>
            <a:r>
              <a:rPr lang="en-US" dirty="0"/>
              <a:t>Any branches leading out of a node (to the right) have not yet occurred</a:t>
            </a:r>
          </a:p>
          <a:p>
            <a:pPr marL="0" indent="0">
              <a:buNone/>
            </a:pPr>
            <a:endParaRPr lang="en-US" dirty="0"/>
          </a:p>
        </p:txBody>
      </p:sp>
    </p:spTree>
    <p:extLst>
      <p:ext uri="{BB962C8B-B14F-4D97-AF65-F5344CB8AC3E}">
        <p14:creationId xmlns:p14="http://schemas.microsoft.com/office/powerpoint/2010/main" val="170265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Conventions (Continued)</a:t>
            </a:r>
          </a:p>
        </p:txBody>
      </p:sp>
      <p:sp>
        <p:nvSpPr>
          <p:cNvPr id="3" name="Content Placeholder 2"/>
          <p:cNvSpPr>
            <a:spLocks noGrp="1"/>
          </p:cNvSpPr>
          <p:nvPr>
            <p:ph idx="1"/>
          </p:nvPr>
        </p:nvSpPr>
        <p:spPr>
          <a:xfrm>
            <a:off x="304800" y="1371600"/>
            <a:ext cx="8659813" cy="5486400"/>
          </a:xfrm>
        </p:spPr>
        <p:txBody>
          <a:bodyPr/>
          <a:lstStyle/>
          <a:p>
            <a:pPr marL="514350" indent="-514350">
              <a:buFont typeface="+mj-lt"/>
              <a:buAutoNum type="arabicPeriod" startAt="4"/>
            </a:pPr>
            <a:r>
              <a:rPr lang="en-US" sz="2000" dirty="0"/>
              <a:t>Branches leading out of a decision node represent the </a:t>
            </a:r>
            <a:r>
              <a:rPr lang="en-US" sz="2000" i="1" dirty="0">
                <a:solidFill>
                  <a:srgbClr val="FF0000"/>
                </a:solidFill>
                <a:effectLst>
                  <a:outerShdw blurRad="38100" dist="38100" dir="2700000" algn="tl">
                    <a:srgbClr val="000000">
                      <a:alpha val="43137"/>
                    </a:srgbClr>
                  </a:outerShdw>
                </a:effectLst>
              </a:rPr>
              <a:t>possible decisions</a:t>
            </a:r>
            <a:r>
              <a:rPr lang="en-US" sz="2000" dirty="0"/>
              <a:t>; the decision maker can choose the preferred branch</a:t>
            </a:r>
          </a:p>
          <a:p>
            <a:pPr marL="914400" lvl="1" indent="-514350">
              <a:buFont typeface="Arial" panose="020B0604020202020204" pitchFamily="34" charset="0"/>
              <a:buChar char="•"/>
            </a:pPr>
            <a:r>
              <a:rPr lang="en-US" sz="1800" dirty="0"/>
              <a:t>Branches leading out of probability nodes represent the </a:t>
            </a:r>
            <a:r>
              <a:rPr lang="en-US" sz="1800" i="1" dirty="0">
                <a:solidFill>
                  <a:srgbClr val="FF0000"/>
                </a:solidFill>
                <a:effectLst>
                  <a:outerShdw blurRad="38100" dist="38100" dir="2700000" algn="tl">
                    <a:srgbClr val="000000">
                      <a:alpha val="43137"/>
                    </a:srgbClr>
                  </a:outerShdw>
                </a:effectLst>
              </a:rPr>
              <a:t>possible outcomes of uncertain event</a:t>
            </a:r>
            <a:r>
              <a:rPr lang="en-US" sz="1800" dirty="0"/>
              <a:t>s; the decision maker has no control over which of these will occur</a:t>
            </a:r>
          </a:p>
          <a:p>
            <a:pPr marL="514350" indent="-514350">
              <a:buFont typeface="+mj-lt"/>
              <a:buAutoNum type="arabicPeriod" startAt="4"/>
            </a:pPr>
            <a:r>
              <a:rPr lang="en-US" sz="2000" dirty="0"/>
              <a:t>Probabilities are listed on probability branches. These probabilities are </a:t>
            </a:r>
            <a:r>
              <a:rPr lang="en-US" sz="2000" b="1" i="1" dirty="0">
                <a:solidFill>
                  <a:srgbClr val="FF0000"/>
                </a:solidFill>
                <a:effectLst>
                  <a:outerShdw blurRad="38100" dist="38100" dir="2700000" algn="tl">
                    <a:srgbClr val="000000">
                      <a:alpha val="43137"/>
                    </a:srgbClr>
                  </a:outerShdw>
                </a:effectLst>
              </a:rPr>
              <a:t>conditional</a:t>
            </a:r>
            <a:r>
              <a:rPr lang="en-US" sz="2000" dirty="0"/>
              <a:t> on the events that have already been observed (those to the left)</a:t>
            </a:r>
          </a:p>
          <a:p>
            <a:pPr marL="914400" lvl="1" indent="-514350">
              <a:buFont typeface="Arial" panose="020B0604020202020204" pitchFamily="34" charset="0"/>
              <a:buChar char="•"/>
            </a:pPr>
            <a:r>
              <a:rPr lang="en-US" sz="1800" dirty="0"/>
              <a:t>The probabilities on branches leading out of any probability node </a:t>
            </a:r>
            <a:r>
              <a:rPr lang="en-US" sz="1800" i="1" dirty="0">
                <a:solidFill>
                  <a:srgbClr val="FF0000"/>
                </a:solidFill>
                <a:effectLst>
                  <a:outerShdw blurRad="38100" dist="38100" dir="2700000" algn="tl">
                    <a:srgbClr val="000000">
                      <a:alpha val="43137"/>
                    </a:srgbClr>
                  </a:outerShdw>
                </a:effectLst>
              </a:rPr>
              <a:t>must sum to 1</a:t>
            </a:r>
          </a:p>
          <a:p>
            <a:pPr marL="514350" indent="-514350">
              <a:buFont typeface="+mj-lt"/>
              <a:buAutoNum type="arabicPeriod" startAt="4"/>
            </a:pPr>
            <a:r>
              <a:rPr lang="en-US" sz="2000" dirty="0"/>
              <a:t>Monetary values are shown to the right of the end nodes </a:t>
            </a:r>
          </a:p>
          <a:p>
            <a:pPr marL="914400" lvl="1" indent="-514350">
              <a:buFont typeface="Arial" panose="020B0604020202020204" pitchFamily="34" charset="0"/>
              <a:buChar char="•"/>
            </a:pPr>
            <a:r>
              <a:rPr lang="en-US" sz="1800" dirty="0"/>
              <a:t>Some monetary values are also placed under the branches where they occur in time</a:t>
            </a:r>
          </a:p>
          <a:p>
            <a:pPr marL="514350" indent="-514350">
              <a:buFont typeface="+mj-lt"/>
              <a:buAutoNum type="arabicPeriod" startAt="7"/>
            </a:pPr>
            <a:r>
              <a:rPr lang="en-US" sz="2000" dirty="0"/>
              <a:t>Decision trees allow you to use a </a:t>
            </a:r>
            <a:r>
              <a:rPr lang="en-US" sz="2000" i="1" dirty="0">
                <a:solidFill>
                  <a:srgbClr val="FF0000"/>
                </a:solidFill>
                <a:effectLst>
                  <a:outerShdw blurRad="38100" dist="38100" dir="2700000" algn="tl">
                    <a:srgbClr val="000000">
                      <a:alpha val="43137"/>
                    </a:srgbClr>
                  </a:outerShdw>
                </a:effectLst>
              </a:rPr>
              <a:t>folding-back procedur</a:t>
            </a:r>
            <a:r>
              <a:rPr lang="en-US" sz="2000" dirty="0"/>
              <a:t>e to find the EMVs and the optimal decision</a:t>
            </a:r>
            <a:endParaRPr lang="en-US" sz="2200" dirty="0"/>
          </a:p>
        </p:txBody>
      </p:sp>
    </p:spTree>
    <p:extLst>
      <p:ext uri="{BB962C8B-B14F-4D97-AF65-F5344CB8AC3E}">
        <p14:creationId xmlns:p14="http://schemas.microsoft.com/office/powerpoint/2010/main" val="276946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Folding-back Procedure</a:t>
            </a:r>
          </a:p>
        </p:txBody>
      </p:sp>
      <p:sp>
        <p:nvSpPr>
          <p:cNvPr id="3" name="Content Placeholder 2"/>
          <p:cNvSpPr>
            <a:spLocks noGrp="1"/>
          </p:cNvSpPr>
          <p:nvPr>
            <p:ph idx="1"/>
          </p:nvPr>
        </p:nvSpPr>
        <p:spPr/>
        <p:txBody>
          <a:bodyPr/>
          <a:lstStyle/>
          <a:p>
            <a:r>
              <a:rPr lang="en-US" dirty="0"/>
              <a:t>Starting from the right of the decision tree and working back to the left:</a:t>
            </a:r>
          </a:p>
          <a:p>
            <a:pPr marL="914400" lvl="1" indent="-457200">
              <a:buFont typeface="+mj-lt"/>
              <a:buAutoNum type="arabicPeriod"/>
            </a:pPr>
            <a:r>
              <a:rPr lang="en-US" dirty="0"/>
              <a:t>At each probability (chance) node, calculate an EMV - a sum of products of monetary values and their respective probabilities</a:t>
            </a:r>
          </a:p>
          <a:p>
            <a:pPr marL="914400" lvl="1" indent="-457200">
              <a:buFont typeface="+mj-lt"/>
              <a:buAutoNum type="arabicPeriod"/>
            </a:pPr>
            <a:r>
              <a:rPr lang="en-US" dirty="0"/>
              <a:t>At each decision node, take a maximum of EMVs to identify the optimal decision</a:t>
            </a:r>
          </a:p>
        </p:txBody>
      </p:sp>
    </p:spTree>
    <p:extLst>
      <p:ext uri="{BB962C8B-B14F-4D97-AF65-F5344CB8AC3E}">
        <p14:creationId xmlns:p14="http://schemas.microsoft.com/office/powerpoint/2010/main" val="189261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PrecisionTree</a:t>
            </a:r>
            <a:r>
              <a:rPr lang="en-US" dirty="0"/>
              <a:t> Add-In</a:t>
            </a:r>
          </a:p>
        </p:txBody>
      </p:sp>
      <p:sp>
        <p:nvSpPr>
          <p:cNvPr id="3" name="Content Placeholder 2"/>
          <p:cNvSpPr>
            <a:spLocks noGrp="1"/>
          </p:cNvSpPr>
          <p:nvPr>
            <p:ph idx="1"/>
          </p:nvPr>
        </p:nvSpPr>
        <p:spPr/>
        <p:txBody>
          <a:bodyPr/>
          <a:lstStyle/>
          <a:p>
            <a:r>
              <a:rPr lang="en-US" i="1" dirty="0" err="1">
                <a:solidFill>
                  <a:srgbClr val="FF0000"/>
                </a:solidFill>
                <a:effectLst>
                  <a:outerShdw blurRad="38100" dist="38100" dir="2700000" algn="tl">
                    <a:srgbClr val="000000">
                      <a:alpha val="43137"/>
                    </a:srgbClr>
                  </a:outerShdw>
                </a:effectLst>
              </a:rPr>
              <a:t>PrecisionTree</a:t>
            </a:r>
            <a:r>
              <a:rPr lang="en-US" dirty="0"/>
              <a:t> is a powerful Excel add-in to build, solve, and analyze decision trees </a:t>
            </a:r>
          </a:p>
          <a:p>
            <a:r>
              <a:rPr lang="en-US" dirty="0"/>
              <a:t>This add-in enables to </a:t>
            </a:r>
          </a:p>
          <a:p>
            <a:pPr lvl="1"/>
            <a:r>
              <a:rPr lang="en-US" dirty="0"/>
              <a:t>Draw and label a decision tree</a:t>
            </a:r>
          </a:p>
          <a:p>
            <a:pPr lvl="1"/>
            <a:r>
              <a:rPr lang="en-US" dirty="0"/>
              <a:t>Automatically performs the folding-back procedure </a:t>
            </a:r>
          </a:p>
          <a:p>
            <a:pPr lvl="1"/>
            <a:r>
              <a:rPr lang="en-US" dirty="0"/>
              <a:t>Perform sensitivity analysis on key input parameters</a:t>
            </a:r>
          </a:p>
          <a:p>
            <a:r>
              <a:rPr lang="en-US" i="1" dirty="0">
                <a:solidFill>
                  <a:srgbClr val="FF0000"/>
                </a:solidFill>
                <a:effectLst>
                  <a:outerShdw blurRad="38100" dist="38100" dir="2700000" algn="tl">
                    <a:srgbClr val="000000">
                      <a:alpha val="43137"/>
                    </a:srgbClr>
                  </a:outerShdw>
                </a:effectLst>
              </a:rPr>
              <a:t>Decision making steps</a:t>
            </a:r>
            <a:r>
              <a:rPr lang="en-US" dirty="0"/>
              <a:t> with </a:t>
            </a:r>
            <a:r>
              <a:rPr lang="en-US" i="1" dirty="0" err="1"/>
              <a:t>PrecisionTree</a:t>
            </a:r>
            <a:endParaRPr lang="en-US" i="1" dirty="0"/>
          </a:p>
          <a:p>
            <a:pPr lvl="1"/>
            <a:r>
              <a:rPr lang="en-US" dirty="0"/>
              <a:t>Plan the decision tree model</a:t>
            </a:r>
          </a:p>
          <a:p>
            <a:pPr lvl="1"/>
            <a:r>
              <a:rPr lang="en-US" dirty="0"/>
              <a:t>Build the skeleton of the decision tree</a:t>
            </a:r>
          </a:p>
          <a:p>
            <a:pPr lvl="1"/>
            <a:r>
              <a:rPr lang="en-US" dirty="0"/>
              <a:t>Enter probabilities and values</a:t>
            </a:r>
          </a:p>
          <a:p>
            <a:pPr lvl="1"/>
            <a:r>
              <a:rPr lang="en-US" dirty="0"/>
              <a:t>Examine the optimal decision strategy</a:t>
            </a:r>
          </a:p>
          <a:p>
            <a:pPr lvl="1"/>
            <a:r>
              <a:rPr lang="en-US" dirty="0"/>
              <a:t>Perform sensitivity analysis</a:t>
            </a:r>
          </a:p>
        </p:txBody>
      </p:sp>
    </p:spTree>
    <p:extLst>
      <p:ext uri="{BB962C8B-B14F-4D97-AF65-F5344CB8AC3E}">
        <p14:creationId xmlns:p14="http://schemas.microsoft.com/office/powerpoint/2010/main" val="2608913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a:t>New Product Decision at Acme</a:t>
            </a:r>
          </a:p>
        </p:txBody>
      </p:sp>
      <p:sp>
        <p:nvSpPr>
          <p:cNvPr id="252931" name="Rectangle 3"/>
          <p:cNvSpPr>
            <a:spLocks noGrp="1" noChangeArrowheads="1"/>
          </p:cNvSpPr>
          <p:nvPr>
            <p:ph type="body" idx="1"/>
          </p:nvPr>
        </p:nvSpPr>
        <p:spPr>
          <a:xfrm>
            <a:off x="228600" y="1447800"/>
            <a:ext cx="8763000" cy="5105400"/>
          </a:xfrm>
        </p:spPr>
        <p:txBody>
          <a:bodyPr/>
          <a:lstStyle/>
          <a:p>
            <a:pPr eaLnBrk="1" hangingPunct="1">
              <a:lnSpc>
                <a:spcPct val="90000"/>
              </a:lnSpc>
              <a:defRPr/>
            </a:pPr>
            <a:r>
              <a:rPr lang="en-US" sz="1600" dirty="0">
                <a:cs typeface="Courier New" pitchFamily="49" charset="0"/>
              </a:rPr>
              <a:t>The Acme Company is trying to decide whether to market a new product. As in many new-product situations, there is a considerable uncertainty about the eventual success of the product. The product is currently part way trough the development process, and some fixed development cost have already been incurred. </a:t>
            </a:r>
          </a:p>
          <a:p>
            <a:pPr eaLnBrk="1" hangingPunct="1">
              <a:lnSpc>
                <a:spcPct val="90000"/>
              </a:lnSpc>
              <a:defRPr/>
            </a:pPr>
            <a:r>
              <a:rPr lang="en-US" sz="1600" dirty="0">
                <a:cs typeface="Courier New" pitchFamily="49" charset="0"/>
              </a:rPr>
              <a:t>If the company decides to continue with the product development, the additional fixed cost of this development will be $4 million. However, there is a chance that the product will be a failure for the technological reasons (hard to produce, find suppliers for parts and components, etc.), e.g., a new drug that fails to meet FDA approval. Acme assesses the product’s technological success will have a probability of 0.8, and thus the probability of technological failure will be 0.2. </a:t>
            </a:r>
          </a:p>
          <a:p>
            <a:pPr eaLnBrk="1" hangingPunct="1">
              <a:lnSpc>
                <a:spcPct val="90000"/>
              </a:lnSpc>
              <a:defRPr/>
            </a:pPr>
            <a:r>
              <a:rPr lang="en-US" sz="1600" dirty="0">
                <a:cs typeface="Courier New" pitchFamily="49" charset="0"/>
              </a:rPr>
              <a:t>If the product is technologically successful, the company may continue with marketing and selling the product. The fixed cost for production and marketing is estimated to be $2 million, and the product’s unit margin (selling price minus variable cost) will be $18. Acme classifies the possible market results as “great,” “fair,” and “awful,” and it estimates the probabilities of these outcomes to be 0.45, 0.35, and 0.20, respectively. Finally the company estimates that the corresponding sales volumes (in thousand of units sold) of these three outcomes are 600, 300, and 90, respectively. </a:t>
            </a:r>
          </a:p>
          <a:p>
            <a:pPr eaLnBrk="1" hangingPunct="1">
              <a:lnSpc>
                <a:spcPct val="90000"/>
              </a:lnSpc>
              <a:defRPr/>
            </a:pPr>
            <a:r>
              <a:rPr lang="en-US" sz="1600" dirty="0">
                <a:cs typeface="Courier New" pitchFamily="49" charset="0"/>
              </a:rPr>
              <a:t>Assuming that Acme is an EMV maximizer, should it finish development and then market the product, or should it stop development at this point and abandon the product? </a:t>
            </a:r>
          </a:p>
        </p:txBody>
      </p:sp>
    </p:spTree>
  </p:cSld>
  <p:clrMapOvr>
    <a:masterClrMapping/>
  </p:clrMapOvr>
  <p:transition advTm="79000"/>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dirty="0"/>
          </a:p>
        </p:txBody>
      </p:sp>
      <p:sp>
        <p:nvSpPr>
          <p:cNvPr id="10243"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dirty="0"/>
          </a:p>
        </p:txBody>
      </p:sp>
      <p:sp>
        <p:nvSpPr>
          <p:cNvPr id="10244" name="Rectangle 4"/>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dirty="0"/>
          </a:p>
        </p:txBody>
      </p:sp>
      <p:sp>
        <p:nvSpPr>
          <p:cNvPr id="10245" name="Rectangle 5"/>
          <p:cNvSpPr>
            <a:spLocks noChangeArrowheads="1"/>
          </p:cNvSpPr>
          <p:nvPr/>
        </p:nvSpPr>
        <p:spPr bwMode="auto">
          <a:xfrm>
            <a:off x="7237413" y="6399213"/>
            <a:ext cx="1905000" cy="457200"/>
          </a:xfrm>
          <a:prstGeom prst="rect">
            <a:avLst/>
          </a:prstGeom>
          <a:noFill/>
          <a:ln w="9525">
            <a:noFill/>
            <a:miter lim="800000"/>
            <a:headEnd/>
            <a:tailEnd/>
          </a:ln>
        </p:spPr>
        <p:txBody>
          <a:bodyPr wrap="none" lIns="90488" tIns="44450" rIns="90488" bIns="44450" anchor="ctr"/>
          <a:lstStyle/>
          <a:p>
            <a:pPr algn="r" eaLnBrk="0" hangingPunct="0"/>
            <a:endParaRPr lang="en-US" sz="1000" dirty="0"/>
          </a:p>
        </p:txBody>
      </p:sp>
      <p:sp>
        <p:nvSpPr>
          <p:cNvPr id="10246" name="Rectangle 6"/>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dirty="0"/>
          </a:p>
        </p:txBody>
      </p:sp>
      <p:sp>
        <p:nvSpPr>
          <p:cNvPr id="10247" name="Rectangle 7"/>
          <p:cNvSpPr>
            <a:spLocks noGrp="1" noChangeArrowheads="1"/>
          </p:cNvSpPr>
          <p:nvPr>
            <p:ph type="title"/>
          </p:nvPr>
        </p:nvSpPr>
        <p:spPr>
          <a:xfrm>
            <a:off x="179388" y="227013"/>
            <a:ext cx="8785225" cy="1131887"/>
          </a:xfrm>
          <a:noFill/>
        </p:spPr>
        <p:txBody>
          <a:bodyPr/>
          <a:lstStyle/>
          <a:p>
            <a:r>
              <a:rPr lang="en-US" i="1" dirty="0">
                <a:solidFill>
                  <a:schemeClr val="accent1"/>
                </a:solidFill>
              </a:rPr>
              <a:t>Learning Objectives</a:t>
            </a:r>
          </a:p>
        </p:txBody>
      </p:sp>
      <p:sp>
        <p:nvSpPr>
          <p:cNvPr id="10248" name="Rectangle 8"/>
          <p:cNvSpPr>
            <a:spLocks noGrp="1" noChangeArrowheads="1"/>
          </p:cNvSpPr>
          <p:nvPr>
            <p:ph type="body" idx="1"/>
          </p:nvPr>
        </p:nvSpPr>
        <p:spPr>
          <a:xfrm>
            <a:off x="152400" y="1447800"/>
            <a:ext cx="8534400" cy="5257800"/>
          </a:xfrm>
          <a:noFill/>
        </p:spPr>
        <p:txBody>
          <a:bodyPr/>
          <a:lstStyle/>
          <a:p>
            <a:r>
              <a:rPr lang="en-US" dirty="0">
                <a:cs typeface="Times New Roman" pitchFamily="18" charset="0"/>
              </a:rPr>
              <a:t>Define applications of decision making/decision analysis and their characteristics</a:t>
            </a:r>
          </a:p>
          <a:p>
            <a:r>
              <a:rPr lang="en-US" dirty="0">
                <a:cs typeface="Times New Roman" pitchFamily="18" charset="0"/>
              </a:rPr>
              <a:t>Explain main characteristics of decision analysis under uncertainty (risk) including alternatives, future events (states of nature), payoffs (outcomes), degree of certainty, criteria</a:t>
            </a:r>
          </a:p>
          <a:p>
            <a:r>
              <a:rPr lang="en-US" dirty="0">
                <a:cs typeface="Times New Roman" pitchFamily="18" charset="0"/>
              </a:rPr>
              <a:t>Define and utilize </a:t>
            </a:r>
            <a:r>
              <a:rPr lang="en-US" i="1" dirty="0">
                <a:cs typeface="Times New Roman" pitchFamily="18" charset="0"/>
              </a:rPr>
              <a:t>expected monetary value (EMV) </a:t>
            </a:r>
            <a:r>
              <a:rPr lang="en-US" dirty="0">
                <a:cs typeface="Times New Roman" pitchFamily="18" charset="0"/>
              </a:rPr>
              <a:t>for decision making under uncertainty (risk)</a:t>
            </a:r>
          </a:p>
          <a:p>
            <a:r>
              <a:rPr lang="en-US" dirty="0">
                <a:cs typeface="Times New Roman" pitchFamily="18" charset="0"/>
              </a:rPr>
              <a:t>Explain elements of decision tree analysis </a:t>
            </a:r>
          </a:p>
          <a:p>
            <a:r>
              <a:rPr lang="en-US" dirty="0">
                <a:cs typeface="Times New Roman" pitchFamily="18" charset="0"/>
              </a:rPr>
              <a:t>Develop and solve decision trees using </a:t>
            </a:r>
            <a:r>
              <a:rPr lang="en-US" i="1" dirty="0" err="1">
                <a:cs typeface="Times New Roman" pitchFamily="18" charset="0"/>
              </a:rPr>
              <a:t>PrecisionTree</a:t>
            </a:r>
            <a:r>
              <a:rPr lang="en-US" dirty="0">
                <a:cs typeface="Times New Roman" pitchFamily="18" charset="0"/>
              </a:rPr>
              <a:t> add-in</a:t>
            </a:r>
          </a:p>
          <a:p>
            <a:r>
              <a:rPr lang="en-US" dirty="0">
                <a:cs typeface="Times New Roman" pitchFamily="18" charset="0"/>
              </a:rPr>
              <a:t>Develop and utilize decision tree sensitivity analysis with </a:t>
            </a:r>
            <a:r>
              <a:rPr lang="en-US" i="1" dirty="0" err="1">
                <a:cs typeface="Times New Roman" pitchFamily="18" charset="0"/>
              </a:rPr>
              <a:t>PrecisionTree</a:t>
            </a:r>
            <a:r>
              <a:rPr lang="en-US" dirty="0">
                <a:cs typeface="Times New Roman" pitchFamily="18" charset="0"/>
              </a:rPr>
              <a:t> </a:t>
            </a:r>
          </a:p>
        </p:txBody>
      </p:sp>
      <p:pic>
        <p:nvPicPr>
          <p:cNvPr id="10249" name="Picture 2057" descr="AG00059_"/>
          <p:cNvPicPr>
            <a:picLocks noChangeAspect="1" noChangeArrowheads="1" noCrop="1"/>
          </p:cNvPicPr>
          <p:nvPr/>
        </p:nvPicPr>
        <p:blipFill>
          <a:blip r:embed="rId3" cstate="print"/>
          <a:srcRect/>
          <a:stretch>
            <a:fillRect/>
          </a:stretch>
        </p:blipFill>
        <p:spPr bwMode="auto">
          <a:xfrm>
            <a:off x="7562845" y="5450905"/>
            <a:ext cx="1351762" cy="1183835"/>
          </a:xfrm>
          <a:prstGeom prst="rect">
            <a:avLst/>
          </a:prstGeom>
          <a:noFill/>
          <a:ln w="9525">
            <a:noFill/>
            <a:miter lim="800000"/>
            <a:headEnd/>
            <a:tailEnd/>
          </a:ln>
        </p:spPr>
      </p:pic>
    </p:spTree>
  </p:cSld>
  <p:clrMapOvr>
    <a:masterClrMapping/>
  </p:clrMapOvr>
  <p:transition>
    <p:pull dir="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Acme Decision Tree and Solution</a:t>
            </a:r>
          </a:p>
        </p:txBody>
      </p:sp>
      <p:pic>
        <p:nvPicPr>
          <p:cNvPr id="3" name="Picture 2"/>
          <p:cNvPicPr>
            <a:picLocks noChangeAspect="1"/>
          </p:cNvPicPr>
          <p:nvPr/>
        </p:nvPicPr>
        <p:blipFill>
          <a:blip r:embed="rId2"/>
          <a:stretch>
            <a:fillRect/>
          </a:stretch>
        </p:blipFill>
        <p:spPr>
          <a:xfrm>
            <a:off x="492152" y="1981200"/>
            <a:ext cx="8159696" cy="3157072"/>
          </a:xfrm>
          <a:prstGeom prst="rect">
            <a:avLst/>
          </a:prstGeom>
        </p:spPr>
      </p:pic>
    </p:spTree>
    <p:extLst>
      <p:ext uri="{BB962C8B-B14F-4D97-AF65-F5344CB8AC3E}">
        <p14:creationId xmlns:p14="http://schemas.microsoft.com/office/powerpoint/2010/main" val="509299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Acme Probability Chart</a:t>
            </a:r>
          </a:p>
        </p:txBody>
      </p:sp>
      <p:pic>
        <p:nvPicPr>
          <p:cNvPr id="4" name="Picture 3"/>
          <p:cNvPicPr>
            <a:picLocks noChangeAspect="1"/>
          </p:cNvPicPr>
          <p:nvPr/>
        </p:nvPicPr>
        <p:blipFill>
          <a:blip r:embed="rId2"/>
          <a:stretch>
            <a:fillRect/>
          </a:stretch>
        </p:blipFill>
        <p:spPr>
          <a:xfrm>
            <a:off x="838200" y="1447800"/>
            <a:ext cx="7010400" cy="5382395"/>
          </a:xfrm>
          <a:prstGeom prst="rect">
            <a:avLst/>
          </a:prstGeom>
        </p:spPr>
      </p:pic>
    </p:spTree>
    <p:extLst>
      <p:ext uri="{BB962C8B-B14F-4D97-AF65-F5344CB8AC3E}">
        <p14:creationId xmlns:p14="http://schemas.microsoft.com/office/powerpoint/2010/main" val="3070482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Acme Optimal Decision Tree</a:t>
            </a:r>
          </a:p>
        </p:txBody>
      </p:sp>
      <p:pic>
        <p:nvPicPr>
          <p:cNvPr id="4" name="Picture 3"/>
          <p:cNvPicPr>
            <a:picLocks noChangeAspect="1"/>
          </p:cNvPicPr>
          <p:nvPr/>
        </p:nvPicPr>
        <p:blipFill>
          <a:blip r:embed="rId2"/>
          <a:stretch>
            <a:fillRect/>
          </a:stretch>
        </p:blipFill>
        <p:spPr>
          <a:xfrm>
            <a:off x="456084" y="1981200"/>
            <a:ext cx="8306916" cy="3276600"/>
          </a:xfrm>
          <a:prstGeom prst="rect">
            <a:avLst/>
          </a:prstGeom>
        </p:spPr>
      </p:pic>
    </p:spTree>
    <p:extLst>
      <p:ext uri="{BB962C8B-B14F-4D97-AF65-F5344CB8AC3E}">
        <p14:creationId xmlns:p14="http://schemas.microsoft.com/office/powerpoint/2010/main" val="36552996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1026"/>
          <p:cNvSpPr>
            <a:spLocks noGrp="1" noChangeArrowheads="1"/>
          </p:cNvSpPr>
          <p:nvPr>
            <p:ph type="title"/>
          </p:nvPr>
        </p:nvSpPr>
        <p:spPr/>
        <p:txBody>
          <a:bodyPr/>
          <a:lstStyle/>
          <a:p>
            <a:r>
              <a:rPr lang="en-US" altLang="en-US"/>
              <a:t>Sensitivity Analysis</a:t>
            </a:r>
          </a:p>
        </p:txBody>
      </p:sp>
      <p:sp>
        <p:nvSpPr>
          <p:cNvPr id="277507" name="Rectangle 1027"/>
          <p:cNvSpPr>
            <a:spLocks noGrp="1" noChangeArrowheads="1"/>
          </p:cNvSpPr>
          <p:nvPr>
            <p:ph type="body" idx="1"/>
          </p:nvPr>
        </p:nvSpPr>
        <p:spPr/>
        <p:txBody>
          <a:bodyPr/>
          <a:lstStyle/>
          <a:p>
            <a:pPr algn="just"/>
            <a:r>
              <a:rPr lang="en-US" altLang="en-US" sz="2000" dirty="0">
                <a:cs typeface="Times New Roman" panose="02020603050405020304" pitchFamily="18" charset="0"/>
              </a:rPr>
              <a:t>Sensitivity analysis allows to assess how a decision is affected by variation in one or more of quantities included in payoffs and/or probabilities</a:t>
            </a:r>
          </a:p>
          <a:p>
            <a:pPr algn="just"/>
            <a:r>
              <a:rPr lang="en-US" altLang="en-US" sz="2000" dirty="0">
                <a:cs typeface="Times New Roman" panose="02020603050405020304" pitchFamily="18" charset="0"/>
              </a:rPr>
              <a:t>Sensitivity analysis is a very important part of decision making because neither the probabilities at chance nodes nor the payoffs associated with terminal nodes are certain; they are merely best estimates or guesses</a:t>
            </a:r>
          </a:p>
          <a:p>
            <a:pPr algn="just"/>
            <a:r>
              <a:rPr lang="en-US" altLang="en-US" sz="2000" dirty="0">
                <a:cs typeface="Times New Roman" panose="02020603050405020304" pitchFamily="18" charset="0"/>
              </a:rPr>
              <a:t>Sensitivity analysis enables to test the sensitivity of a proposed decision to:</a:t>
            </a:r>
          </a:p>
          <a:p>
            <a:pPr lvl="1" algn="just"/>
            <a:r>
              <a:rPr lang="en-US" altLang="en-US" sz="1800" dirty="0">
                <a:cs typeface="Times New Roman" panose="02020603050405020304" pitchFamily="18" charset="0"/>
              </a:rPr>
              <a:t>Changes in the value of a single variable -- </a:t>
            </a:r>
            <a:r>
              <a:rPr lang="en-US" altLang="en-US" sz="1800" i="1" dirty="0">
                <a:solidFill>
                  <a:schemeClr val="accent1"/>
                </a:solidFill>
                <a:effectLst>
                  <a:outerShdw blurRad="38100" dist="38100" dir="2700000" algn="tl">
                    <a:srgbClr val="C0C0C0"/>
                  </a:outerShdw>
                </a:effectLst>
                <a:cs typeface="Times New Roman" panose="02020603050405020304" pitchFamily="18" charset="0"/>
              </a:rPr>
              <a:t>one-way sensitivity analysis</a:t>
            </a:r>
          </a:p>
          <a:p>
            <a:pPr lvl="1" algn="just"/>
            <a:r>
              <a:rPr lang="en-US" altLang="en-US" sz="1800" dirty="0">
                <a:cs typeface="Times New Roman" panose="02020603050405020304" pitchFamily="18" charset="0"/>
              </a:rPr>
              <a:t>Simultaneous changes in the values of two variables - usually </a:t>
            </a:r>
            <a:r>
              <a:rPr lang="en-US" altLang="en-US" sz="1800" i="1" dirty="0">
                <a:solidFill>
                  <a:schemeClr val="accent1"/>
                </a:solidFill>
                <a:effectLst>
                  <a:outerShdw blurRad="38100" dist="38100" dir="2700000" algn="tl">
                    <a:srgbClr val="C0C0C0"/>
                  </a:outerShdw>
                </a:effectLst>
                <a:cs typeface="Times New Roman" panose="02020603050405020304" pitchFamily="18" charset="0"/>
              </a:rPr>
              <a:t>two-way sensitivity analysis</a:t>
            </a:r>
          </a:p>
        </p:txBody>
      </p:sp>
    </p:spTree>
    <p:extLst>
      <p:ext uri="{BB962C8B-B14F-4D97-AF65-F5344CB8AC3E}">
        <p14:creationId xmlns:p14="http://schemas.microsoft.com/office/powerpoint/2010/main" val="55077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C6FA-5CE6-42D9-A106-1AD92F83C334}"/>
              </a:ext>
            </a:extLst>
          </p:cNvPr>
          <p:cNvSpPr>
            <a:spLocks noGrp="1"/>
          </p:cNvSpPr>
          <p:nvPr>
            <p:ph type="title"/>
          </p:nvPr>
        </p:nvSpPr>
        <p:spPr/>
        <p:txBody>
          <a:bodyPr/>
          <a:lstStyle/>
          <a:p>
            <a:r>
              <a:rPr lang="en-US" dirty="0"/>
              <a:t>Examples of One-Way Sensitivity for Acme</a:t>
            </a:r>
          </a:p>
        </p:txBody>
      </p:sp>
      <p:pic>
        <p:nvPicPr>
          <p:cNvPr id="3" name="Picture 2">
            <a:extLst>
              <a:ext uri="{FF2B5EF4-FFF2-40B4-BE49-F238E27FC236}">
                <a16:creationId xmlns:a16="http://schemas.microsoft.com/office/drawing/2014/main" id="{C2E102DB-851F-47FC-B2D1-97800FB426CB}"/>
              </a:ext>
            </a:extLst>
          </p:cNvPr>
          <p:cNvPicPr>
            <a:picLocks noChangeAspect="1"/>
          </p:cNvPicPr>
          <p:nvPr/>
        </p:nvPicPr>
        <p:blipFill>
          <a:blip r:embed="rId2"/>
          <a:stretch>
            <a:fillRect/>
          </a:stretch>
        </p:blipFill>
        <p:spPr>
          <a:xfrm>
            <a:off x="179388" y="1447800"/>
            <a:ext cx="4164012" cy="2590800"/>
          </a:xfrm>
          <a:prstGeom prst="rect">
            <a:avLst/>
          </a:prstGeom>
        </p:spPr>
      </p:pic>
      <p:pic>
        <p:nvPicPr>
          <p:cNvPr id="4" name="Picture 3">
            <a:extLst>
              <a:ext uri="{FF2B5EF4-FFF2-40B4-BE49-F238E27FC236}">
                <a16:creationId xmlns:a16="http://schemas.microsoft.com/office/drawing/2014/main" id="{1B024D8B-C8FE-46ED-BEEC-1D44FC6F2877}"/>
              </a:ext>
            </a:extLst>
          </p:cNvPr>
          <p:cNvPicPr>
            <a:picLocks noChangeAspect="1"/>
          </p:cNvPicPr>
          <p:nvPr/>
        </p:nvPicPr>
        <p:blipFill>
          <a:blip r:embed="rId3"/>
          <a:stretch>
            <a:fillRect/>
          </a:stretch>
        </p:blipFill>
        <p:spPr>
          <a:xfrm>
            <a:off x="4476495" y="1447800"/>
            <a:ext cx="4488117" cy="2591237"/>
          </a:xfrm>
          <a:prstGeom prst="rect">
            <a:avLst/>
          </a:prstGeom>
        </p:spPr>
      </p:pic>
      <p:pic>
        <p:nvPicPr>
          <p:cNvPr id="5" name="Picture 4">
            <a:extLst>
              <a:ext uri="{FF2B5EF4-FFF2-40B4-BE49-F238E27FC236}">
                <a16:creationId xmlns:a16="http://schemas.microsoft.com/office/drawing/2014/main" id="{6761BB54-8321-41DB-826E-C4D36B6C8A3B}"/>
              </a:ext>
            </a:extLst>
          </p:cNvPr>
          <p:cNvPicPr>
            <a:picLocks noChangeAspect="1"/>
          </p:cNvPicPr>
          <p:nvPr/>
        </p:nvPicPr>
        <p:blipFill>
          <a:blip r:embed="rId4"/>
          <a:stretch>
            <a:fillRect/>
          </a:stretch>
        </p:blipFill>
        <p:spPr>
          <a:xfrm>
            <a:off x="179388" y="4203700"/>
            <a:ext cx="4164012" cy="2616951"/>
          </a:xfrm>
          <a:prstGeom prst="rect">
            <a:avLst/>
          </a:prstGeom>
        </p:spPr>
      </p:pic>
      <p:pic>
        <p:nvPicPr>
          <p:cNvPr id="6" name="Picture 5">
            <a:extLst>
              <a:ext uri="{FF2B5EF4-FFF2-40B4-BE49-F238E27FC236}">
                <a16:creationId xmlns:a16="http://schemas.microsoft.com/office/drawing/2014/main" id="{FEB5E095-F37F-4A28-A2BF-53777A9762CF}"/>
              </a:ext>
            </a:extLst>
          </p:cNvPr>
          <p:cNvPicPr>
            <a:picLocks noChangeAspect="1"/>
          </p:cNvPicPr>
          <p:nvPr/>
        </p:nvPicPr>
        <p:blipFill>
          <a:blip r:embed="rId5"/>
          <a:stretch>
            <a:fillRect/>
          </a:stretch>
        </p:blipFill>
        <p:spPr>
          <a:xfrm>
            <a:off x="4476495" y="4203701"/>
            <a:ext cx="4488117" cy="2621800"/>
          </a:xfrm>
          <a:prstGeom prst="rect">
            <a:avLst/>
          </a:prstGeom>
        </p:spPr>
      </p:pic>
    </p:spTree>
    <p:extLst>
      <p:ext uri="{BB962C8B-B14F-4D97-AF65-F5344CB8AC3E}">
        <p14:creationId xmlns:p14="http://schemas.microsoft.com/office/powerpoint/2010/main" val="1533067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8A59-CC25-449E-A461-5B7A539D3369}"/>
              </a:ext>
            </a:extLst>
          </p:cNvPr>
          <p:cNvSpPr>
            <a:spLocks noGrp="1"/>
          </p:cNvSpPr>
          <p:nvPr>
            <p:ph type="title"/>
          </p:nvPr>
        </p:nvSpPr>
        <p:spPr/>
        <p:txBody>
          <a:bodyPr/>
          <a:lstStyle/>
          <a:p>
            <a:r>
              <a:rPr lang="en-US" dirty="0"/>
              <a:t>Examples of One-Way Sensitivity: Strategy Regions for Acme</a:t>
            </a:r>
          </a:p>
        </p:txBody>
      </p:sp>
      <p:pic>
        <p:nvPicPr>
          <p:cNvPr id="3" name="Picture 2">
            <a:extLst>
              <a:ext uri="{FF2B5EF4-FFF2-40B4-BE49-F238E27FC236}">
                <a16:creationId xmlns:a16="http://schemas.microsoft.com/office/drawing/2014/main" id="{2B3B6012-8A49-4D86-AA7D-6D144F7C027C}"/>
              </a:ext>
            </a:extLst>
          </p:cNvPr>
          <p:cNvPicPr>
            <a:picLocks noChangeAspect="1"/>
          </p:cNvPicPr>
          <p:nvPr/>
        </p:nvPicPr>
        <p:blipFill>
          <a:blip r:embed="rId2"/>
          <a:stretch>
            <a:fillRect/>
          </a:stretch>
        </p:blipFill>
        <p:spPr>
          <a:xfrm>
            <a:off x="111642" y="1524001"/>
            <a:ext cx="4155558" cy="2609670"/>
          </a:xfrm>
          <a:prstGeom prst="rect">
            <a:avLst/>
          </a:prstGeom>
        </p:spPr>
      </p:pic>
      <p:pic>
        <p:nvPicPr>
          <p:cNvPr id="4" name="Picture 3">
            <a:extLst>
              <a:ext uri="{FF2B5EF4-FFF2-40B4-BE49-F238E27FC236}">
                <a16:creationId xmlns:a16="http://schemas.microsoft.com/office/drawing/2014/main" id="{A7F3E219-C945-4E88-BD6C-4E165B576F6C}"/>
              </a:ext>
            </a:extLst>
          </p:cNvPr>
          <p:cNvPicPr>
            <a:picLocks noChangeAspect="1"/>
          </p:cNvPicPr>
          <p:nvPr/>
        </p:nvPicPr>
        <p:blipFill>
          <a:blip r:embed="rId3"/>
          <a:stretch>
            <a:fillRect/>
          </a:stretch>
        </p:blipFill>
        <p:spPr>
          <a:xfrm>
            <a:off x="4419600" y="1499450"/>
            <a:ext cx="4590560" cy="2634222"/>
          </a:xfrm>
          <a:prstGeom prst="rect">
            <a:avLst/>
          </a:prstGeom>
        </p:spPr>
      </p:pic>
      <p:pic>
        <p:nvPicPr>
          <p:cNvPr id="5" name="Picture 4">
            <a:extLst>
              <a:ext uri="{FF2B5EF4-FFF2-40B4-BE49-F238E27FC236}">
                <a16:creationId xmlns:a16="http://schemas.microsoft.com/office/drawing/2014/main" id="{D853B952-3C34-466F-A0A2-C2006D995D3F}"/>
              </a:ext>
            </a:extLst>
          </p:cNvPr>
          <p:cNvPicPr>
            <a:picLocks noChangeAspect="1"/>
          </p:cNvPicPr>
          <p:nvPr/>
        </p:nvPicPr>
        <p:blipFill>
          <a:blip r:embed="rId4"/>
          <a:stretch>
            <a:fillRect/>
          </a:stretch>
        </p:blipFill>
        <p:spPr>
          <a:xfrm>
            <a:off x="90376" y="4191001"/>
            <a:ext cx="4176823" cy="2590800"/>
          </a:xfrm>
          <a:prstGeom prst="rect">
            <a:avLst/>
          </a:prstGeom>
        </p:spPr>
      </p:pic>
      <p:pic>
        <p:nvPicPr>
          <p:cNvPr id="6" name="Picture 5">
            <a:extLst>
              <a:ext uri="{FF2B5EF4-FFF2-40B4-BE49-F238E27FC236}">
                <a16:creationId xmlns:a16="http://schemas.microsoft.com/office/drawing/2014/main" id="{F9662B70-3631-4298-94CE-8282A6157390}"/>
              </a:ext>
            </a:extLst>
          </p:cNvPr>
          <p:cNvPicPr>
            <a:picLocks noChangeAspect="1"/>
          </p:cNvPicPr>
          <p:nvPr/>
        </p:nvPicPr>
        <p:blipFill>
          <a:blip r:embed="rId5"/>
          <a:stretch>
            <a:fillRect/>
          </a:stretch>
        </p:blipFill>
        <p:spPr>
          <a:xfrm>
            <a:off x="4419599" y="4191000"/>
            <a:ext cx="4590560" cy="2590800"/>
          </a:xfrm>
          <a:prstGeom prst="rect">
            <a:avLst/>
          </a:prstGeom>
        </p:spPr>
      </p:pic>
    </p:spTree>
    <p:extLst>
      <p:ext uri="{BB962C8B-B14F-4D97-AF65-F5344CB8AC3E}">
        <p14:creationId xmlns:p14="http://schemas.microsoft.com/office/powerpoint/2010/main" val="3791275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F4E15-3DA7-43B4-8B33-01DD685DDEDD}"/>
              </a:ext>
            </a:extLst>
          </p:cNvPr>
          <p:cNvSpPr>
            <a:spLocks noGrp="1"/>
          </p:cNvSpPr>
          <p:nvPr>
            <p:ph type="title"/>
          </p:nvPr>
        </p:nvSpPr>
        <p:spPr/>
        <p:txBody>
          <a:bodyPr/>
          <a:lstStyle/>
          <a:p>
            <a:r>
              <a:rPr lang="en-US" dirty="0"/>
              <a:t>Examples of One-Way Sensitivity: Tornado Diagram for Acme</a:t>
            </a:r>
          </a:p>
        </p:txBody>
      </p:sp>
      <p:pic>
        <p:nvPicPr>
          <p:cNvPr id="3" name="Picture 2">
            <a:extLst>
              <a:ext uri="{FF2B5EF4-FFF2-40B4-BE49-F238E27FC236}">
                <a16:creationId xmlns:a16="http://schemas.microsoft.com/office/drawing/2014/main" id="{714D4E03-68D1-427E-BBE8-71E7A1738F72}"/>
              </a:ext>
            </a:extLst>
          </p:cNvPr>
          <p:cNvPicPr>
            <a:picLocks noChangeAspect="1"/>
          </p:cNvPicPr>
          <p:nvPr/>
        </p:nvPicPr>
        <p:blipFill>
          <a:blip r:embed="rId2"/>
          <a:stretch>
            <a:fillRect/>
          </a:stretch>
        </p:blipFill>
        <p:spPr>
          <a:xfrm>
            <a:off x="1510396" y="1905000"/>
            <a:ext cx="6033404" cy="4267200"/>
          </a:xfrm>
          <a:prstGeom prst="rect">
            <a:avLst/>
          </a:prstGeom>
        </p:spPr>
      </p:pic>
    </p:spTree>
    <p:extLst>
      <p:ext uri="{BB962C8B-B14F-4D97-AF65-F5344CB8AC3E}">
        <p14:creationId xmlns:p14="http://schemas.microsoft.com/office/powerpoint/2010/main" val="2075225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A6E65-42F3-40ED-8862-33A4E2B1057D}"/>
              </a:ext>
            </a:extLst>
          </p:cNvPr>
          <p:cNvSpPr>
            <a:spLocks noGrp="1"/>
          </p:cNvSpPr>
          <p:nvPr>
            <p:ph type="title"/>
          </p:nvPr>
        </p:nvSpPr>
        <p:spPr/>
        <p:txBody>
          <a:bodyPr/>
          <a:lstStyle/>
          <a:p>
            <a:r>
              <a:rPr lang="en-US" dirty="0"/>
              <a:t>Example of Two-Way Sensitivity for Acme </a:t>
            </a:r>
          </a:p>
        </p:txBody>
      </p:sp>
      <p:pic>
        <p:nvPicPr>
          <p:cNvPr id="3" name="Picture 2">
            <a:extLst>
              <a:ext uri="{FF2B5EF4-FFF2-40B4-BE49-F238E27FC236}">
                <a16:creationId xmlns:a16="http://schemas.microsoft.com/office/drawing/2014/main" id="{F917D55C-B43D-4ACB-A2FB-535E65E98F18}"/>
              </a:ext>
            </a:extLst>
          </p:cNvPr>
          <p:cNvPicPr>
            <a:picLocks noChangeAspect="1"/>
          </p:cNvPicPr>
          <p:nvPr/>
        </p:nvPicPr>
        <p:blipFill>
          <a:blip r:embed="rId2"/>
          <a:stretch>
            <a:fillRect/>
          </a:stretch>
        </p:blipFill>
        <p:spPr>
          <a:xfrm>
            <a:off x="4572001" y="1524000"/>
            <a:ext cx="4495800" cy="4421187"/>
          </a:xfrm>
          <a:prstGeom prst="rect">
            <a:avLst/>
          </a:prstGeom>
        </p:spPr>
      </p:pic>
      <p:pic>
        <p:nvPicPr>
          <p:cNvPr id="4" name="Picture 3">
            <a:extLst>
              <a:ext uri="{FF2B5EF4-FFF2-40B4-BE49-F238E27FC236}">
                <a16:creationId xmlns:a16="http://schemas.microsoft.com/office/drawing/2014/main" id="{8E8D1DA7-1B8D-48CB-AC99-3E7936BB464E}"/>
              </a:ext>
            </a:extLst>
          </p:cNvPr>
          <p:cNvPicPr>
            <a:picLocks noChangeAspect="1"/>
          </p:cNvPicPr>
          <p:nvPr/>
        </p:nvPicPr>
        <p:blipFill>
          <a:blip r:embed="rId3"/>
          <a:stretch>
            <a:fillRect/>
          </a:stretch>
        </p:blipFill>
        <p:spPr>
          <a:xfrm>
            <a:off x="76200" y="1600199"/>
            <a:ext cx="4386875" cy="4344987"/>
          </a:xfrm>
          <a:prstGeom prst="rect">
            <a:avLst/>
          </a:prstGeom>
        </p:spPr>
      </p:pic>
    </p:spTree>
    <p:extLst>
      <p:ext uri="{BB962C8B-B14F-4D97-AF65-F5344CB8AC3E}">
        <p14:creationId xmlns:p14="http://schemas.microsoft.com/office/powerpoint/2010/main" val="37455719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r>
              <a:rPr lang="en-US" altLang="en-US" dirty="0"/>
              <a:t>ERP Development and Implementation</a:t>
            </a:r>
          </a:p>
        </p:txBody>
      </p:sp>
      <p:sp>
        <p:nvSpPr>
          <p:cNvPr id="273411" name="Rectangle 3"/>
          <p:cNvSpPr>
            <a:spLocks noGrp="1" noChangeArrowheads="1"/>
          </p:cNvSpPr>
          <p:nvPr>
            <p:ph type="body" idx="1"/>
          </p:nvPr>
        </p:nvSpPr>
        <p:spPr>
          <a:xfrm>
            <a:off x="179388" y="1447800"/>
            <a:ext cx="8785225" cy="5257800"/>
          </a:xfrm>
        </p:spPr>
        <p:txBody>
          <a:bodyPr/>
          <a:lstStyle/>
          <a:p>
            <a:pPr>
              <a:lnSpc>
                <a:spcPct val="90000"/>
              </a:lnSpc>
            </a:pPr>
            <a:r>
              <a:rPr lang="en-US" altLang="en-US" sz="1300" dirty="0"/>
              <a:t>The ABC, Inc., a large utility company, plans to develop and implement a new integrated enterprise resource planning (ERP) system . The existing system has been used for almost 20 years, and considered to be an obstacle for the company’s future development. The company faces several choices to make. First, it can develop and implement its own, custom-built ERP system, which will be well customized to the company’s needs. Second, it can hire consultants to perform a feasibility study, and then make the decision.</a:t>
            </a:r>
          </a:p>
          <a:p>
            <a:pPr>
              <a:lnSpc>
                <a:spcPct val="90000"/>
              </a:lnSpc>
            </a:pPr>
            <a:r>
              <a:rPr lang="en-US" altLang="en-US" sz="1300" dirty="0"/>
              <a:t>In case of the first decision, the company will develop a custom-built ERP system, which will cost the company, according to the accounting data, $5.6 million. The company estimates that the implementation results will be successful with the probability of 0.75, and the company may be unsuccessful to implementing the system with the probability of 0.25. The success in implementing the custom-built ERP system will increase sales, reduce inventory stock, and improve delivery schedule, which will bring an additional income of $8.5 million. If the company is unsuccessful to implementing the ERP system, it will need to spend additional $2.3 million on improving the original custom-built system.  This may result in the complete implementation of the system with the probability of 0.9 and income of $8.5 million, or a final failure with a mediocre income of $2.5 million.</a:t>
            </a:r>
          </a:p>
          <a:p>
            <a:pPr>
              <a:lnSpc>
                <a:spcPct val="90000"/>
              </a:lnSpc>
            </a:pPr>
            <a:r>
              <a:rPr lang="en-US" altLang="en-US" sz="1300" dirty="0"/>
              <a:t>In case of the second decision, the company will conduct a feasibility study by inviting consultants. This will cost  the company a one-time fee of $0.30 million. The consultants may recommend to purchase (outsource) the ERP system from an external vendor (with the 80% of chances) or stick with the plan to develop a custom-built ERP software (20% of chances). In the first outcome, the company will buy the ERP software from an external vendor recommended by the consultants. Outsourcing and implementing the vendor ERP software it will cost the company around $3.5 million. The successful implementation has a probability of approximately 60% with the same benefits as before of $8.5 million of income In case of the unsuccessful implementation, the company will also continue improving the vendor ERP system with the same results as in the case of the custom-built ERP system. </a:t>
            </a:r>
          </a:p>
          <a:p>
            <a:pPr>
              <a:lnSpc>
                <a:spcPct val="90000"/>
              </a:lnSpc>
            </a:pPr>
            <a:r>
              <a:rPr lang="en-US" altLang="en-US" sz="1300" dirty="0"/>
              <a:t>If the consultants recommend to implement a custom-built ERP system, the company will build this system. The implications will be exactly the same as described before (see the second bullet above) with the rate of success of 0.8, and the unsuccessful rate of 0.2.  </a:t>
            </a:r>
          </a:p>
          <a:p>
            <a:pPr>
              <a:lnSpc>
                <a:spcPct val="90000"/>
              </a:lnSpc>
            </a:pPr>
            <a:r>
              <a:rPr lang="en-US" altLang="en-US" sz="1300" dirty="0"/>
              <a:t>Identify the best course of actions in this case.           </a:t>
            </a:r>
          </a:p>
        </p:txBody>
      </p:sp>
    </p:spTree>
    <p:extLst>
      <p:ext uri="{BB962C8B-B14F-4D97-AF65-F5344CB8AC3E}">
        <p14:creationId xmlns:p14="http://schemas.microsoft.com/office/powerpoint/2010/main" val="4133717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r>
              <a:rPr lang="en-US" dirty="0"/>
              <a:t>Decision Analysis and Decision Making: Definition and Examples </a:t>
            </a:r>
          </a:p>
        </p:txBody>
      </p:sp>
      <p:sp>
        <p:nvSpPr>
          <p:cNvPr id="274435" name="Rectangle 3"/>
          <p:cNvSpPr>
            <a:spLocks noGrp="1" noChangeArrowheads="1"/>
          </p:cNvSpPr>
          <p:nvPr>
            <p:ph type="body" idx="1"/>
          </p:nvPr>
        </p:nvSpPr>
        <p:spPr>
          <a:xfrm>
            <a:off x="228600" y="1524000"/>
            <a:ext cx="8763000" cy="4800600"/>
          </a:xfrm>
        </p:spPr>
        <p:txBody>
          <a:bodyPr/>
          <a:lstStyle/>
          <a:p>
            <a:pPr algn="just"/>
            <a:r>
              <a:rPr lang="en-US" i="1" dirty="0">
                <a:solidFill>
                  <a:srgbClr val="FF0000"/>
                </a:solidFill>
                <a:effectLst>
                  <a:outerShdw blurRad="38100" dist="38100" dir="2700000" algn="tl">
                    <a:srgbClr val="000000">
                      <a:alpha val="43137"/>
                    </a:srgbClr>
                  </a:outerShdw>
                </a:effectLst>
                <a:cs typeface="Times New Roman" pitchFamily="18" charset="0"/>
              </a:rPr>
              <a:t>Decision analysis/decision making </a:t>
            </a:r>
            <a:r>
              <a:rPr lang="en-US" dirty="0">
                <a:cs typeface="Times New Roman" pitchFamily="18" charset="0"/>
              </a:rPr>
              <a:t>represents a generalized approach to making decisions under uncertainly, which often serves as a basis for solving a wide range of management problems</a:t>
            </a:r>
          </a:p>
          <a:p>
            <a:pPr algn="just"/>
            <a:r>
              <a:rPr lang="en-US" i="1" dirty="0">
                <a:solidFill>
                  <a:srgbClr val="FF0000"/>
                </a:solidFill>
                <a:effectLst>
                  <a:outerShdw blurRad="38100" dist="38100" dir="2700000" algn="tl">
                    <a:srgbClr val="000000">
                      <a:alpha val="43137"/>
                    </a:srgbClr>
                  </a:outerShdw>
                </a:effectLst>
                <a:cs typeface="Times New Roman" pitchFamily="18" charset="0"/>
              </a:rPr>
              <a:t>Decisions requiring decision analysis </a:t>
            </a:r>
          </a:p>
          <a:p>
            <a:pPr lvl="1" algn="just"/>
            <a:r>
              <a:rPr lang="en-US" sz="2400" dirty="0">
                <a:cs typeface="Times New Roman" pitchFamily="18" charset="0"/>
              </a:rPr>
              <a:t>Bidding contracts</a:t>
            </a:r>
          </a:p>
          <a:p>
            <a:pPr lvl="1" algn="just"/>
            <a:r>
              <a:rPr lang="en-US" sz="2400" dirty="0">
                <a:cs typeface="Times New Roman" pitchFamily="18" charset="0"/>
              </a:rPr>
              <a:t>New product introduction</a:t>
            </a:r>
          </a:p>
          <a:p>
            <a:pPr lvl="1" algn="just"/>
            <a:r>
              <a:rPr lang="en-US" sz="2400" dirty="0">
                <a:cs typeface="Times New Roman" pitchFamily="18" charset="0"/>
              </a:rPr>
              <a:t>Stock market investments and portfolios</a:t>
            </a:r>
          </a:p>
          <a:p>
            <a:pPr lvl="1" algn="just"/>
            <a:r>
              <a:rPr lang="en-US" sz="2400" dirty="0">
                <a:cs typeface="Times New Roman" pitchFamily="18" charset="0"/>
              </a:rPr>
              <a:t>Capital equipment investment</a:t>
            </a:r>
          </a:p>
          <a:p>
            <a:pPr lvl="1" algn="just"/>
            <a:r>
              <a:rPr lang="en-US" sz="2400" dirty="0">
                <a:cs typeface="Times New Roman" pitchFamily="18" charset="0"/>
              </a:rPr>
              <a:t>Purchasing materials  </a:t>
            </a:r>
          </a:p>
          <a:p>
            <a:pPr lvl="1" algn="just"/>
            <a:r>
              <a:rPr lang="en-US" sz="2400" dirty="0">
                <a:cs typeface="Times New Roman" pitchFamily="18" charset="0"/>
              </a:rPr>
              <a:t>Expanding the company (increasing capacity)</a:t>
            </a:r>
          </a:p>
          <a:p>
            <a:pPr>
              <a:buFont typeface="Wingdings" pitchFamily="2" charset="2"/>
              <a:buNone/>
            </a:pPr>
            <a:endParaRPr lang="en-US" dirty="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a:t>Decision Making in Disco, Inc.</a:t>
            </a:r>
          </a:p>
        </p:txBody>
      </p:sp>
      <p:sp>
        <p:nvSpPr>
          <p:cNvPr id="12291" name="Rectangle 3"/>
          <p:cNvSpPr>
            <a:spLocks noGrp="1" noChangeArrowheads="1"/>
          </p:cNvSpPr>
          <p:nvPr>
            <p:ph type="body" idx="1"/>
          </p:nvPr>
        </p:nvSpPr>
        <p:spPr>
          <a:xfrm>
            <a:off x="228600" y="1371600"/>
            <a:ext cx="8736013" cy="5410200"/>
          </a:xfrm>
        </p:spPr>
        <p:txBody>
          <a:bodyPr/>
          <a:lstStyle/>
          <a:p>
            <a:pPr marL="457200" indent="-457200">
              <a:spcBef>
                <a:spcPts val="500"/>
              </a:spcBef>
              <a:spcAft>
                <a:spcPts val="500"/>
              </a:spcAft>
              <a:buSzTx/>
            </a:pPr>
            <a:r>
              <a:rPr lang="en-US" sz="1600" dirty="0">
                <a:cs typeface="Courier New" pitchFamily="49" charset="0"/>
              </a:rPr>
              <a:t>Disco, Inc. is considering increasing its networking business. The Disco’s chief operating officer asked a company’s business analyst to examine three options. The first one is to expand the existing networking division by adding 12 new programmers, which would cost the company$1.2 million per year; rent a new space for them, $180,000 annually; and purchase more sophisticated computers and network systems with the annual cost of $230,000. The total expenses will be $1.61 million per year. The business analyst estimates that they will be able to develop and sell a networking program with the price of  $449 per unit.  </a:t>
            </a:r>
          </a:p>
          <a:p>
            <a:pPr marL="457200" indent="-457200">
              <a:spcBef>
                <a:spcPts val="500"/>
              </a:spcBef>
              <a:spcAft>
                <a:spcPts val="500"/>
              </a:spcAft>
              <a:buSzTx/>
            </a:pPr>
            <a:r>
              <a:rPr lang="en-US" sz="1600" dirty="0">
                <a:cs typeface="Courier New" pitchFamily="49" charset="0"/>
              </a:rPr>
              <a:t>The second option is to buy a small company, Network Software Co. This company does a similar networking program that it sells for $399. The purchase price will be $5.2 million (interest included) and will be paid in a five-year period, or $1.04 million per year. To gain more customers, Disco may sell the product with the same price of $399. The third option would be to do nothing and postpone making the decision till the following year.</a:t>
            </a:r>
          </a:p>
          <a:p>
            <a:pPr marL="457200" indent="-457200">
              <a:spcBef>
                <a:spcPts val="500"/>
              </a:spcBef>
              <a:spcAft>
                <a:spcPts val="500"/>
              </a:spcAft>
              <a:buSzTx/>
            </a:pPr>
            <a:r>
              <a:rPr lang="en-US" sz="1600" dirty="0">
                <a:cs typeface="Courier New" pitchFamily="49" charset="0"/>
              </a:rPr>
              <a:t>The annual demand for this networking software is uncertain. It could be low (below 5,000 units) with the average of 2,500 units of sale per year, moderate (from 5,000 to 10,000) with the average of 7,500 per year, or high (10,000-15,000 or up) with the average of 12,500 per year . </a:t>
            </a:r>
          </a:p>
          <a:p>
            <a:pPr marL="457200" indent="-457200">
              <a:spcBef>
                <a:spcPts val="500"/>
              </a:spcBef>
              <a:spcAft>
                <a:spcPts val="500"/>
              </a:spcAft>
              <a:buSzTx/>
            </a:pPr>
            <a:r>
              <a:rPr lang="en-US" sz="1600" dirty="0">
                <a:cs typeface="Courier New" pitchFamily="49" charset="0"/>
              </a:rPr>
              <a:t>Based on historical data, the data analyst was able to obtain the probabilities of demand: 0.3 for low demand, 0.5 for moderate demand, and 0.2 for high demand. </a:t>
            </a:r>
          </a:p>
          <a:p>
            <a:pPr marL="457200" indent="-457200">
              <a:spcBef>
                <a:spcPts val="500"/>
              </a:spcBef>
              <a:spcAft>
                <a:spcPts val="500"/>
              </a:spcAft>
              <a:buSzTx/>
            </a:pPr>
            <a:r>
              <a:rPr lang="en-US" sz="1600" dirty="0">
                <a:cs typeface="Courier New" pitchFamily="49" charset="0"/>
              </a:rPr>
              <a:t>What is the best decision in this case?</a:t>
            </a:r>
          </a:p>
          <a:p>
            <a:pPr marL="457200" indent="-457200" algn="just">
              <a:spcBef>
                <a:spcPts val="500"/>
              </a:spcBef>
              <a:spcAft>
                <a:spcPts val="500"/>
              </a:spcAft>
              <a:buSzTx/>
            </a:pPr>
            <a:endParaRPr lang="en-US" sz="1600" dirty="0">
              <a:cs typeface="Courier New" pitchFamily="49" charset="0"/>
            </a:endParaRPr>
          </a:p>
        </p:txBody>
      </p:sp>
    </p:spTree>
  </p:cSld>
  <p:clrMapOvr>
    <a:masterClrMapping/>
  </p:clrMapOvr>
  <p:transition advTm="177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Decision Analysis/Decision Making </a:t>
            </a:r>
          </a:p>
        </p:txBody>
      </p:sp>
      <p:sp>
        <p:nvSpPr>
          <p:cNvPr id="3" name="Content Placeholder 2"/>
          <p:cNvSpPr>
            <a:spLocks noGrp="1"/>
          </p:cNvSpPr>
          <p:nvPr>
            <p:ph idx="1"/>
          </p:nvPr>
        </p:nvSpPr>
        <p:spPr>
          <a:xfrm>
            <a:off x="76200" y="1524000"/>
            <a:ext cx="8763000" cy="5257800"/>
          </a:xfrm>
        </p:spPr>
        <p:txBody>
          <a:bodyPr/>
          <a:lstStyle/>
          <a:p>
            <a:r>
              <a:rPr lang="en-US" sz="2000" dirty="0"/>
              <a:t>Although decision making under uncertainty occurs in a wide variety of contexts, the problems we discuss are alike in the following ways: </a:t>
            </a:r>
          </a:p>
          <a:p>
            <a:pPr marL="914400" lvl="1" indent="-457200">
              <a:buFont typeface="+mj-lt"/>
              <a:buAutoNum type="arabicPeriod"/>
            </a:pPr>
            <a:r>
              <a:rPr lang="en-US" dirty="0"/>
              <a:t>A </a:t>
            </a:r>
            <a:r>
              <a:rPr lang="en-US" i="1" dirty="0">
                <a:solidFill>
                  <a:srgbClr val="FF0000"/>
                </a:solidFill>
                <a:effectLst>
                  <a:outerShdw blurRad="38100" dist="38100" dir="2700000" algn="tl">
                    <a:srgbClr val="000000">
                      <a:alpha val="43137"/>
                    </a:srgbClr>
                  </a:outerShdw>
                </a:effectLst>
              </a:rPr>
              <a:t>problem has been identified </a:t>
            </a:r>
            <a:r>
              <a:rPr lang="en-US" dirty="0"/>
              <a:t>that requires a solution</a:t>
            </a:r>
          </a:p>
          <a:p>
            <a:pPr lvl="2">
              <a:buFont typeface="Arial" panose="020B0604020202020204" pitchFamily="34" charset="0"/>
              <a:buChar char="•"/>
            </a:pPr>
            <a:r>
              <a:rPr lang="en-US" dirty="0"/>
              <a:t>By changing the problem, you change the decision problem in a fundamental way</a:t>
            </a:r>
          </a:p>
          <a:p>
            <a:pPr marL="914400" lvl="1" indent="-457200">
              <a:buFont typeface="+mj-lt"/>
              <a:buAutoNum type="arabicPeriod"/>
            </a:pPr>
            <a:r>
              <a:rPr lang="en-US" dirty="0"/>
              <a:t>A number of </a:t>
            </a:r>
            <a:r>
              <a:rPr lang="en-US" i="1" dirty="0">
                <a:solidFill>
                  <a:srgbClr val="FF0000"/>
                </a:solidFill>
                <a:effectLst>
                  <a:outerShdw blurRad="38100" dist="38100" dir="2700000" algn="tl">
                    <a:srgbClr val="000000">
                      <a:alpha val="43137"/>
                    </a:srgbClr>
                  </a:outerShdw>
                </a:effectLst>
              </a:rPr>
              <a:t>possible decisions</a:t>
            </a:r>
            <a:r>
              <a:rPr lang="en-US" dirty="0"/>
              <a:t> have been identified and as comprehensive as possible</a:t>
            </a:r>
          </a:p>
          <a:p>
            <a:pPr marL="914400" lvl="1" indent="-457200">
              <a:buFont typeface="+mj-lt"/>
              <a:buAutoNum type="arabicPeriod"/>
            </a:pPr>
            <a:r>
              <a:rPr lang="en-US" dirty="0"/>
              <a:t>Each decision typically leads to a number of </a:t>
            </a:r>
            <a:r>
              <a:rPr lang="en-US" i="1" dirty="0">
                <a:solidFill>
                  <a:srgbClr val="FF0000"/>
                </a:solidFill>
                <a:effectLst>
                  <a:outerShdw blurRad="38100" dist="38100" dir="2700000" algn="tl">
                    <a:srgbClr val="000000">
                      <a:alpha val="43137"/>
                    </a:srgbClr>
                  </a:outerShdw>
                </a:effectLst>
              </a:rPr>
              <a:t>possible outcomes</a:t>
            </a:r>
            <a:r>
              <a:rPr lang="en-US" dirty="0"/>
              <a:t>, also referred to as </a:t>
            </a:r>
            <a:r>
              <a:rPr lang="en-US" i="1" dirty="0"/>
              <a:t>future events </a:t>
            </a:r>
            <a:r>
              <a:rPr lang="en-US" dirty="0"/>
              <a:t>or </a:t>
            </a:r>
            <a:r>
              <a:rPr lang="en-US" i="1" dirty="0"/>
              <a:t>states of nature</a:t>
            </a:r>
          </a:p>
          <a:p>
            <a:pPr lvl="2" indent="-285750">
              <a:buFont typeface="Arial" panose="020B0604020202020204" pitchFamily="34" charset="0"/>
              <a:buChar char="•"/>
            </a:pPr>
            <a:r>
              <a:rPr lang="en-US" dirty="0"/>
              <a:t>Decision have to be made before uncertain outcomes are revealed</a:t>
            </a:r>
          </a:p>
          <a:p>
            <a:pPr lvl="2" indent="-285750">
              <a:buFont typeface="Arial" panose="020B0604020202020204" pitchFamily="34" charset="0"/>
              <a:buChar char="•"/>
            </a:pPr>
            <a:r>
              <a:rPr lang="en-US" dirty="0"/>
              <a:t>Must list the possible outcome that might occur</a:t>
            </a:r>
          </a:p>
          <a:p>
            <a:pPr marL="914400" lvl="1" indent="-457200">
              <a:buFont typeface="+mj-lt"/>
              <a:buAutoNum type="arabicPeriod"/>
            </a:pPr>
            <a:r>
              <a:rPr lang="en-US" dirty="0"/>
              <a:t>There is uncertainty about which outcome will occur, and </a:t>
            </a:r>
            <a:r>
              <a:rPr lang="en-US" i="1" dirty="0">
                <a:solidFill>
                  <a:schemeClr val="accent1"/>
                </a:solidFill>
                <a:effectLst>
                  <a:outerShdw blurRad="38100" dist="38100" dir="2700000" algn="tl">
                    <a:srgbClr val="000000">
                      <a:alpha val="43137"/>
                    </a:srgbClr>
                  </a:outerShdw>
                </a:effectLst>
              </a:rPr>
              <a:t>probabilities of the possible outcomes </a:t>
            </a:r>
            <a:r>
              <a:rPr lang="en-US" dirty="0"/>
              <a:t>are assessed</a:t>
            </a:r>
          </a:p>
          <a:p>
            <a:pPr marL="1257300" lvl="2" indent="-457200">
              <a:buFont typeface="Arial" panose="020B0604020202020204" pitchFamily="34" charset="0"/>
              <a:buChar char="•"/>
            </a:pPr>
            <a:r>
              <a:rPr lang="en-US" dirty="0"/>
              <a:t>Note that these outcomes are generally not equally likely to occur</a:t>
            </a:r>
          </a:p>
          <a:p>
            <a:pPr marL="1257300" lvl="2" indent="-457200">
              <a:buFont typeface="Arial" panose="020B0604020202020204" pitchFamily="34" charset="0"/>
              <a:buChar char="•"/>
            </a:pPr>
            <a:r>
              <a:rPr lang="en-US" dirty="0"/>
              <a:t>There is no easy way to assess the probabilities of the possible outcomes; sometimes they will be determined </a:t>
            </a:r>
          </a:p>
        </p:txBody>
      </p:sp>
    </p:spTree>
    <p:extLst>
      <p:ext uri="{BB962C8B-B14F-4D97-AF65-F5344CB8AC3E}">
        <p14:creationId xmlns:p14="http://schemas.microsoft.com/office/powerpoint/2010/main" val="2692627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Disco, Inc.: Decision Alternatives, Outcomes, and Payoffs</a:t>
            </a:r>
          </a:p>
        </p:txBody>
      </p:sp>
      <p:sp>
        <p:nvSpPr>
          <p:cNvPr id="4" name="TextBox 3"/>
          <p:cNvSpPr txBox="1"/>
          <p:nvPr/>
        </p:nvSpPr>
        <p:spPr>
          <a:xfrm>
            <a:off x="1447800" y="4572000"/>
            <a:ext cx="6019800" cy="2246769"/>
          </a:xfrm>
          <a:prstGeom prst="rect">
            <a:avLst/>
          </a:prstGeom>
          <a:noFill/>
        </p:spPr>
        <p:txBody>
          <a:bodyPr wrap="square" rtlCol="0">
            <a:spAutoFit/>
          </a:bodyPr>
          <a:lstStyle/>
          <a:p>
            <a:r>
              <a:rPr lang="en-US" sz="1600" b="1" dirty="0">
                <a:solidFill>
                  <a:srgbClr val="0000FF"/>
                </a:solidFill>
              </a:rPr>
              <a:t>Expand Division</a:t>
            </a:r>
          </a:p>
          <a:p>
            <a:r>
              <a:rPr lang="en-US" sz="1400" dirty="0"/>
              <a:t>Low Demand :        Payoff = 2,500*449  - 1,610,000 = -$487,500</a:t>
            </a:r>
          </a:p>
          <a:p>
            <a:r>
              <a:rPr lang="en-US" sz="1400" dirty="0"/>
              <a:t>Moderate Demand: Payoff = 7,500*449 – 1,610,000 = 1,757,500</a:t>
            </a:r>
          </a:p>
          <a:p>
            <a:r>
              <a:rPr lang="en-US" sz="1400" dirty="0"/>
              <a:t>High Demand:         Payoff = 12,500*449 – 1,610,000 = 4,002,500</a:t>
            </a:r>
          </a:p>
          <a:p>
            <a:r>
              <a:rPr lang="en-US" sz="1400" dirty="0"/>
              <a:t> </a:t>
            </a:r>
          </a:p>
          <a:p>
            <a:r>
              <a:rPr lang="en-US" sz="1600" b="1" dirty="0">
                <a:solidFill>
                  <a:srgbClr val="0000FF"/>
                </a:solidFill>
              </a:rPr>
              <a:t>Purchase Company</a:t>
            </a:r>
          </a:p>
          <a:p>
            <a:r>
              <a:rPr lang="en-US" sz="1400" dirty="0"/>
              <a:t>Low Demand :        Payoff = 2,500*399 - 1,040,000 = -$42,500</a:t>
            </a:r>
          </a:p>
          <a:p>
            <a:r>
              <a:rPr lang="en-US" sz="1400" dirty="0"/>
              <a:t>Moderate Demand: Payoff = 7,500*399 - 1,040,000 = 1,952,500</a:t>
            </a:r>
          </a:p>
          <a:p>
            <a:r>
              <a:rPr lang="en-US" sz="1400" dirty="0"/>
              <a:t>High Demand:         Payoff = 12,500*399 - 1,040,000 = 3,947,500</a:t>
            </a:r>
          </a:p>
          <a:p>
            <a:r>
              <a:rPr lang="en-US" sz="1000" dirty="0"/>
              <a:t>	        </a:t>
            </a:r>
          </a:p>
        </p:txBody>
      </p:sp>
      <p:pic>
        <p:nvPicPr>
          <p:cNvPr id="5" name="Picture 4"/>
          <p:cNvPicPr>
            <a:picLocks noChangeAspect="1"/>
          </p:cNvPicPr>
          <p:nvPr/>
        </p:nvPicPr>
        <p:blipFill>
          <a:blip r:embed="rId2"/>
          <a:stretch>
            <a:fillRect/>
          </a:stretch>
        </p:blipFill>
        <p:spPr>
          <a:xfrm>
            <a:off x="1524000" y="1524000"/>
            <a:ext cx="4724400" cy="295601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Decision Analysis/Decision Making (Continued)</a:t>
            </a:r>
          </a:p>
        </p:txBody>
      </p:sp>
      <p:sp>
        <p:nvSpPr>
          <p:cNvPr id="3" name="Content Placeholder 2"/>
          <p:cNvSpPr>
            <a:spLocks noGrp="1"/>
          </p:cNvSpPr>
          <p:nvPr>
            <p:ph idx="1"/>
          </p:nvPr>
        </p:nvSpPr>
        <p:spPr>
          <a:xfrm>
            <a:off x="76200" y="1524000"/>
            <a:ext cx="8763000" cy="5257800"/>
          </a:xfrm>
        </p:spPr>
        <p:txBody>
          <a:bodyPr/>
          <a:lstStyle/>
          <a:p>
            <a:pPr marL="914400" lvl="1" indent="-457200">
              <a:buFont typeface="+mj-lt"/>
              <a:buAutoNum type="arabicPeriod" startAt="5"/>
            </a:pPr>
            <a:r>
              <a:rPr lang="en-US" dirty="0"/>
              <a:t>For each decision and each possible outcome, a </a:t>
            </a:r>
            <a:r>
              <a:rPr lang="en-US" i="1" dirty="0">
                <a:solidFill>
                  <a:schemeClr val="accent1"/>
                </a:solidFill>
                <a:effectLst>
                  <a:outerShdw blurRad="38100" dist="38100" dir="2700000" algn="tl">
                    <a:srgbClr val="000000">
                      <a:alpha val="43137"/>
                    </a:srgbClr>
                  </a:outerShdw>
                </a:effectLst>
              </a:rPr>
              <a:t>payoff</a:t>
            </a:r>
            <a:r>
              <a:rPr lang="en-US" dirty="0"/>
              <a:t> is received or a cost is incurred</a:t>
            </a:r>
          </a:p>
          <a:p>
            <a:pPr lvl="2">
              <a:buFont typeface="Arial" panose="020B0604020202020204" pitchFamily="34" charset="0"/>
              <a:buChar char="•"/>
            </a:pPr>
            <a:r>
              <a:rPr lang="en-US" dirty="0"/>
              <a:t>In our problems, these will be </a:t>
            </a:r>
            <a:r>
              <a:rPr lang="en-US" i="1" dirty="0"/>
              <a:t>monetary </a:t>
            </a:r>
            <a:r>
              <a:rPr lang="en-US" dirty="0"/>
              <a:t>payoffs or costs</a:t>
            </a:r>
          </a:p>
          <a:p>
            <a:pPr lvl="2">
              <a:buFont typeface="Arial" panose="020B0604020202020204" pitchFamily="34" charset="0"/>
              <a:buChar char="•"/>
            </a:pPr>
            <a:r>
              <a:rPr lang="en-US" dirty="0"/>
              <a:t>in many real-world decision problems, they can be nonmonetary, e.g., drug test results, energy savings, or environmental concerns</a:t>
            </a:r>
          </a:p>
          <a:p>
            <a:pPr lvl="2">
              <a:buFont typeface="Arial" panose="020B0604020202020204" pitchFamily="34" charset="0"/>
              <a:buChar char="•"/>
            </a:pPr>
            <a:r>
              <a:rPr lang="en-US" dirty="0"/>
              <a:t>Nonmonetary consequences can be hard to quantify, but an attempt must be made to do so; otherwise, it is impossible to make meaningful decisions</a:t>
            </a:r>
          </a:p>
          <a:p>
            <a:pPr marL="914400" lvl="1" indent="-457200">
              <a:buFont typeface="+mj-lt"/>
              <a:buAutoNum type="arabicPeriod" startAt="5"/>
            </a:pPr>
            <a:r>
              <a:rPr lang="en-US" dirty="0"/>
              <a:t>A “best” decision must be chosen using an </a:t>
            </a:r>
            <a:r>
              <a:rPr lang="en-US" i="1" dirty="0">
                <a:solidFill>
                  <a:schemeClr val="accent1"/>
                </a:solidFill>
                <a:effectLst>
                  <a:outerShdw blurRad="38100" dist="38100" dir="2700000" algn="tl">
                    <a:srgbClr val="000000">
                      <a:alpha val="43137"/>
                    </a:srgbClr>
                  </a:outerShdw>
                </a:effectLst>
              </a:rPr>
              <a:t>appropriate decision criterion </a:t>
            </a:r>
            <a:r>
              <a:rPr lang="en-US" dirty="0"/>
              <a:t>for choosing between two or more payoff/cost outcomes</a:t>
            </a:r>
          </a:p>
          <a:p>
            <a:pPr marL="1257300" lvl="2" indent="-457200">
              <a:buFont typeface="Arial" panose="020B0604020202020204" pitchFamily="34" charset="0"/>
              <a:buChar char="•"/>
            </a:pPr>
            <a:r>
              <a:rPr lang="en-US" dirty="0"/>
              <a:t>Average payoff criterion </a:t>
            </a:r>
          </a:p>
          <a:p>
            <a:pPr marL="1257300" lvl="2" indent="-457200">
              <a:buFont typeface="Arial" panose="020B0604020202020204" pitchFamily="34" charset="0"/>
              <a:buChar char="•"/>
            </a:pPr>
            <a:r>
              <a:rPr lang="en-US" dirty="0"/>
              <a:t>Extreme optimistic criterion </a:t>
            </a:r>
          </a:p>
          <a:p>
            <a:pPr marL="1257300" lvl="2" indent="-457200">
              <a:buFont typeface="Arial" panose="020B0604020202020204" pitchFamily="34" charset="0"/>
              <a:buChar char="•"/>
            </a:pPr>
            <a:r>
              <a:rPr lang="en-US" dirty="0"/>
              <a:t>Extreme pessimistic criterion </a:t>
            </a:r>
          </a:p>
          <a:p>
            <a:pPr marL="1257300" lvl="2" indent="-457200">
              <a:buFont typeface="Arial" panose="020B0604020202020204" pitchFamily="34" charset="0"/>
              <a:buChar char="•"/>
            </a:pPr>
            <a:r>
              <a:rPr lang="en-US" dirty="0"/>
              <a:t>Expected monetary value (EMV)</a:t>
            </a:r>
          </a:p>
          <a:p>
            <a:pPr marL="1257300" lvl="2" indent="-457200">
              <a:buFont typeface="Arial" panose="020B0604020202020204" pitchFamily="34" charset="0"/>
              <a:buChar char="•"/>
            </a:pPr>
            <a:endParaRPr lang="en-US" dirty="0"/>
          </a:p>
          <a:p>
            <a:pPr marL="800100" lvl="2" indent="0">
              <a:buNone/>
            </a:pPr>
            <a:endParaRPr lang="en-US" i="1" dirty="0">
              <a:solidFill>
                <a:schemeClr val="accent1"/>
              </a:solidFill>
              <a:effectLst>
                <a:outerShdw blurRad="38100" dist="38100" dir="2700000" algn="tl">
                  <a:srgbClr val="000000">
                    <a:alpha val="43137"/>
                  </a:srgbClr>
                </a:outerShdw>
              </a:effectLst>
            </a:endParaRPr>
          </a:p>
          <a:p>
            <a:pPr marL="1257300" lvl="2" indent="-457200"/>
            <a:endParaRPr lang="en-US" dirty="0"/>
          </a:p>
        </p:txBody>
      </p:sp>
    </p:spTree>
    <p:extLst>
      <p:ext uri="{BB962C8B-B14F-4D97-AF65-F5344CB8AC3E}">
        <p14:creationId xmlns:p14="http://schemas.microsoft.com/office/powerpoint/2010/main" val="1770552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en-US" altLang="en-US" dirty="0"/>
              <a:t>Average Payoff Criterion</a:t>
            </a:r>
          </a:p>
        </p:txBody>
      </p:sp>
      <p:sp>
        <p:nvSpPr>
          <p:cNvPr id="57346" name="Content Placeholder 4"/>
          <p:cNvSpPr>
            <a:spLocks noGrp="1"/>
          </p:cNvSpPr>
          <p:nvPr>
            <p:ph idx="1"/>
          </p:nvPr>
        </p:nvSpPr>
        <p:spPr>
          <a:xfrm>
            <a:off x="304800" y="1676400"/>
            <a:ext cx="8421688" cy="4648200"/>
          </a:xfrm>
        </p:spPr>
        <p:txBody>
          <a:bodyPr/>
          <a:lstStyle/>
          <a:p>
            <a:r>
              <a:rPr lang="en-US" altLang="en-US" sz="2400" dirty="0"/>
              <a:t>For the </a:t>
            </a:r>
            <a:r>
              <a:rPr lang="en-US" altLang="en-US" sz="2400" i="1" dirty="0">
                <a:solidFill>
                  <a:schemeClr val="accent1"/>
                </a:solidFill>
                <a:effectLst>
                  <a:outerShdw blurRad="38100" dist="38100" dir="2700000" algn="tl">
                    <a:srgbClr val="000000">
                      <a:alpha val="43137"/>
                    </a:srgbClr>
                  </a:outerShdw>
                </a:effectLst>
              </a:rPr>
              <a:t>average payoff </a:t>
            </a:r>
            <a:r>
              <a:rPr lang="en-US" altLang="en-US" i="1" dirty="0">
                <a:solidFill>
                  <a:schemeClr val="accent1"/>
                </a:solidFill>
                <a:effectLst>
                  <a:outerShdw blurRad="38100" dist="38100" dir="2700000" algn="tl">
                    <a:srgbClr val="000000">
                      <a:alpha val="43137"/>
                    </a:srgbClr>
                  </a:outerShdw>
                </a:effectLst>
              </a:rPr>
              <a:t>criterion</a:t>
            </a:r>
            <a:r>
              <a:rPr lang="en-US" altLang="en-US" sz="2400" dirty="0"/>
              <a:t>, compute the averages for each alternative, and choose the decision with the best average payoff</a:t>
            </a:r>
          </a:p>
        </p:txBody>
      </p:sp>
      <p:pic>
        <p:nvPicPr>
          <p:cNvPr id="6" name="Picture 5"/>
          <p:cNvPicPr>
            <a:picLocks noChangeAspect="1"/>
          </p:cNvPicPr>
          <p:nvPr/>
        </p:nvPicPr>
        <p:blipFill>
          <a:blip r:embed="rId2"/>
          <a:stretch>
            <a:fillRect/>
          </a:stretch>
        </p:blipFill>
        <p:spPr>
          <a:xfrm>
            <a:off x="609600" y="3103767"/>
            <a:ext cx="7620000" cy="1773033"/>
          </a:xfrm>
          <a:prstGeom prst="rect">
            <a:avLst/>
          </a:prstGeom>
        </p:spPr>
      </p:pic>
    </p:spTree>
    <p:extLst>
      <p:ext uri="{BB962C8B-B14F-4D97-AF65-F5344CB8AC3E}">
        <p14:creationId xmlns:p14="http://schemas.microsoft.com/office/powerpoint/2010/main" val="1579289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Extreme Optimistic Criterion</a:t>
            </a:r>
            <a:endParaRPr lang="en-US" dirty="0"/>
          </a:p>
        </p:txBody>
      </p:sp>
      <p:sp>
        <p:nvSpPr>
          <p:cNvPr id="3" name="Content Placeholder 2"/>
          <p:cNvSpPr>
            <a:spLocks noGrp="1"/>
          </p:cNvSpPr>
          <p:nvPr>
            <p:ph idx="1"/>
          </p:nvPr>
        </p:nvSpPr>
        <p:spPr>
          <a:xfrm>
            <a:off x="304800" y="1524000"/>
            <a:ext cx="8610600" cy="4800600"/>
          </a:xfrm>
        </p:spPr>
        <p:txBody>
          <a:bodyPr/>
          <a:lstStyle/>
          <a:p>
            <a:r>
              <a:rPr lang="en-US" altLang="en-US" dirty="0"/>
              <a:t>For the aggressive, </a:t>
            </a:r>
            <a:r>
              <a:rPr lang="en-US" altLang="en-US" i="1" dirty="0">
                <a:solidFill>
                  <a:srgbClr val="FF0000"/>
                </a:solidFill>
                <a:effectLst>
                  <a:outerShdw blurRad="38100" dist="38100" dir="2700000" algn="tl">
                    <a:srgbClr val="000000">
                      <a:alpha val="43137"/>
                    </a:srgbClr>
                  </a:outerShdw>
                </a:effectLst>
              </a:rPr>
              <a:t>extreme optimistic criterio</a:t>
            </a:r>
            <a:r>
              <a:rPr lang="en-US" altLang="en-US" dirty="0">
                <a:solidFill>
                  <a:srgbClr val="FF0000"/>
                </a:solidFill>
                <a:effectLst>
                  <a:outerShdw blurRad="38100" dist="38100" dir="2700000" algn="tl">
                    <a:srgbClr val="000000">
                      <a:alpha val="43137"/>
                    </a:srgbClr>
                  </a:outerShdw>
                </a:effectLst>
              </a:rPr>
              <a:t>n</a:t>
            </a:r>
            <a:r>
              <a:rPr lang="en-US" altLang="en-US" dirty="0"/>
              <a:t>, select the best payoff for each decision, and choose the decision corresponding to the best of these selected payoffs</a:t>
            </a:r>
          </a:p>
        </p:txBody>
      </p:sp>
      <p:pic>
        <p:nvPicPr>
          <p:cNvPr id="5" name="Picture 4"/>
          <p:cNvPicPr>
            <a:picLocks noChangeAspect="1"/>
          </p:cNvPicPr>
          <p:nvPr/>
        </p:nvPicPr>
        <p:blipFill>
          <a:blip r:embed="rId2"/>
          <a:stretch>
            <a:fillRect/>
          </a:stretch>
        </p:blipFill>
        <p:spPr>
          <a:xfrm>
            <a:off x="457200" y="2910628"/>
            <a:ext cx="7795086" cy="1813772"/>
          </a:xfrm>
          <a:prstGeom prst="rect">
            <a:avLst/>
          </a:prstGeom>
        </p:spPr>
      </p:pic>
    </p:spTree>
    <p:extLst>
      <p:ext uri="{BB962C8B-B14F-4D97-AF65-F5344CB8AC3E}">
        <p14:creationId xmlns:p14="http://schemas.microsoft.com/office/powerpoint/2010/main" val="2543564003"/>
      </p:ext>
    </p:extLst>
  </p:cSld>
  <p:clrMapOvr>
    <a:masterClrMapping/>
  </p:clrMapOvr>
</p:sld>
</file>

<file path=ppt/theme/theme1.xml><?xml version="1.0" encoding="utf-8"?>
<a:theme xmlns:a="http://schemas.openxmlformats.org/drawingml/2006/main" name="Ch1">
  <a:themeElements>
    <a:clrScheme name="">
      <a:dk1>
        <a:srgbClr val="000000"/>
      </a:dk1>
      <a:lt1>
        <a:srgbClr val="FFFFFF"/>
      </a:lt1>
      <a:dk2>
        <a:srgbClr val="081D58"/>
      </a:dk2>
      <a:lt2>
        <a:srgbClr val="9234DB"/>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h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h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48B3D"/>
    </a:lt1>
    <a:dk2>
      <a:srgbClr val="081D58"/>
    </a:dk2>
    <a:lt2>
      <a:srgbClr val="9234DB"/>
    </a:lt2>
    <a:accent1>
      <a:srgbClr val="FC0128"/>
    </a:accent1>
    <a:accent2>
      <a:srgbClr val="063DE8"/>
    </a:accent2>
    <a:accent3>
      <a:srgbClr val="F8C4AF"/>
    </a:accent3>
    <a:accent4>
      <a:srgbClr val="000000"/>
    </a:accent4>
    <a:accent5>
      <a:srgbClr val="FDAAAC"/>
    </a:accent5>
    <a:accent6>
      <a:srgbClr val="0536D2"/>
    </a:accent6>
    <a:hlink>
      <a:srgbClr val="00DFCA"/>
    </a:hlink>
    <a:folHlink>
      <a:srgbClr val="EAEC5E"/>
    </a:folHlink>
  </a:clrScheme>
</a:themeOverride>
</file>

<file path=docProps/app.xml><?xml version="1.0" encoding="utf-8"?>
<Properties xmlns="http://schemas.openxmlformats.org/officeDocument/2006/extended-properties" xmlns:vt="http://schemas.openxmlformats.org/officeDocument/2006/docPropsVTypes">
  <Template>D:\McGraw Hill Powerpoint Slides\Ch1.ppt</Template>
  <TotalTime>274518343</TotalTime>
  <Pages>18</Pages>
  <Words>2273</Words>
  <Application>Microsoft Office PowerPoint</Application>
  <PresentationFormat>On-screen Show (4:3)</PresentationFormat>
  <Paragraphs>146</Paragraphs>
  <Slides>28</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Book Antiqua</vt:lpstr>
      <vt:lpstr>Cambria Math</vt:lpstr>
      <vt:lpstr>Courier New</vt:lpstr>
      <vt:lpstr>Monotype Sorts</vt:lpstr>
      <vt:lpstr>Symbol</vt:lpstr>
      <vt:lpstr>Times New Roman</vt:lpstr>
      <vt:lpstr>Wingdings</vt:lpstr>
      <vt:lpstr>Ch1</vt:lpstr>
      <vt:lpstr>PowerPoint Presentation</vt:lpstr>
      <vt:lpstr>Learning Objectives</vt:lpstr>
      <vt:lpstr>Decision Analysis and Decision Making: Definition and Examples </vt:lpstr>
      <vt:lpstr>Decision Making in Disco, Inc.</vt:lpstr>
      <vt:lpstr>Elements of Decision Analysis/Decision Making </vt:lpstr>
      <vt:lpstr>Disco, Inc.: Decision Alternatives, Outcomes, and Payoffs</vt:lpstr>
      <vt:lpstr>Elements of Decision Analysis/Decision Making (Continued)</vt:lpstr>
      <vt:lpstr>Average Payoff Criterion</vt:lpstr>
      <vt:lpstr>Extreme Optimistic Criterion</vt:lpstr>
      <vt:lpstr>Extreme Pessimistic Criterion</vt:lpstr>
      <vt:lpstr>Expected Monetary Value (EMV) Criterion </vt:lpstr>
      <vt:lpstr>Payoff Table with EMVs</vt:lpstr>
      <vt:lpstr>Decision Trees</vt:lpstr>
      <vt:lpstr>Decision Tree for Disco, Inc.</vt:lpstr>
      <vt:lpstr>Decision Trees Conventions</vt:lpstr>
      <vt:lpstr>Decision Trees Conventions (Continued)</vt:lpstr>
      <vt:lpstr>Folding-back Procedure</vt:lpstr>
      <vt:lpstr>The PrecisionTree Add-In</vt:lpstr>
      <vt:lpstr>New Product Decision at Acme</vt:lpstr>
      <vt:lpstr>Acme Decision Tree and Solution</vt:lpstr>
      <vt:lpstr>Acme Probability Chart</vt:lpstr>
      <vt:lpstr>Acme Optimal Decision Tree</vt:lpstr>
      <vt:lpstr>Sensitivity Analysis</vt:lpstr>
      <vt:lpstr>Examples of One-Way Sensitivity for Acme</vt:lpstr>
      <vt:lpstr>Examples of One-Way Sensitivity: Strategy Regions for Acme</vt:lpstr>
      <vt:lpstr>Examples of One-Way Sensitivity: Tornado Diagram for Acme</vt:lpstr>
      <vt:lpstr>Example of Two-Way Sensitivity for Acme </vt:lpstr>
      <vt:lpstr>ERP Development and 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Production  and Operations Management: Manufacturing and  Services</dc:title>
  <dc:creator>ZDR</dc:creator>
  <cp:lastModifiedBy>Zinovy Radovilsky</cp:lastModifiedBy>
  <cp:revision>295</cp:revision>
  <cp:lastPrinted>2017-02-20T23:02:55Z</cp:lastPrinted>
  <dcterms:created xsi:type="dcterms:W3CDTF">1997-10-07T17:24:18Z</dcterms:created>
  <dcterms:modified xsi:type="dcterms:W3CDTF">2018-02-08T20:37:43Z</dcterms:modified>
</cp:coreProperties>
</file>