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9" r:id="rId14"/>
    <p:sldId id="272" r:id="rId15"/>
    <p:sldId id="273" r:id="rId16"/>
  </p:sldIdLst>
  <p:sldSz cx="9144000" cy="6858000" type="screen4x3"/>
  <p:notesSz cx="7077075" cy="9051925"/>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6F695"/>
    <a:srgbClr val="F6C28A"/>
    <a:srgbClr val="FF9933"/>
    <a:srgbClr val="FFB56D"/>
    <a:srgbClr val="FFC891"/>
    <a:srgbClr val="FFFFFF"/>
    <a:srgbClr val="FFD7A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93" autoAdjust="0"/>
    <p:restoredTop sz="96259" autoAdjust="0"/>
  </p:normalViewPr>
  <p:slideViewPr>
    <p:cSldViewPr>
      <p:cViewPr varScale="1">
        <p:scale>
          <a:sx n="92" d="100"/>
          <a:sy n="92" d="100"/>
        </p:scale>
        <p:origin x="179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0"/>
    </p:cViewPr>
  </p:sorterViewPr>
  <p:notesViewPr>
    <p:cSldViewPr>
      <p:cViewPr varScale="1">
        <p:scale>
          <a:sx n="43" d="100"/>
          <a:sy n="43" d="100"/>
        </p:scale>
        <p:origin x="-1522" y="-67"/>
      </p:cViewPr>
      <p:guideLst>
        <p:guide orient="horz" pos="2851"/>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902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71805" y="3287609"/>
            <a:ext cx="6054831" cy="5083851"/>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79" name="Rectangle 3"/>
          <p:cNvSpPr>
            <a:spLocks noGrp="1" noRot="1" noChangeAspect="1" noChangeArrowheads="1" noTextEdit="1"/>
          </p:cNvSpPr>
          <p:nvPr>
            <p:ph type="sldImg" idx="2"/>
          </p:nvPr>
        </p:nvSpPr>
        <p:spPr bwMode="auto">
          <a:xfrm>
            <a:off x="1284288" y="685800"/>
            <a:ext cx="4508500" cy="33813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363255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3" name="Rectangle 3"/>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i="1" dirty="0"/>
              <a:t>1</a:t>
            </a:r>
          </a:p>
        </p:txBody>
      </p:sp>
      <p:sp>
        <p:nvSpPr>
          <p:cNvPr id="25604" name="Rectangle 4"/>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5" name="Rectangle 5"/>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06" name="Rectangle 6"/>
          <p:cNvSpPr>
            <a:spLocks noChangeArrowheads="1"/>
          </p:cNvSpPr>
          <p:nvPr/>
        </p:nvSpPr>
        <p:spPr bwMode="auto">
          <a:xfrm>
            <a:off x="4010342" y="1"/>
            <a:ext cx="3066733" cy="451025"/>
          </a:xfrm>
          <a:prstGeom prst="rect">
            <a:avLst/>
          </a:prstGeom>
          <a:noFill/>
          <a:ln w="9525">
            <a:noFill/>
            <a:miter lim="800000"/>
            <a:headEnd/>
            <a:tailEnd/>
          </a:ln>
        </p:spPr>
        <p:txBody>
          <a:bodyPr wrap="none" anchor="ctr"/>
          <a:lstStyle/>
          <a:p>
            <a:endParaRPr lang="en-US" dirty="0"/>
          </a:p>
        </p:txBody>
      </p:sp>
      <p:sp>
        <p:nvSpPr>
          <p:cNvPr id="25607" name="Rectangle 7"/>
          <p:cNvSpPr>
            <a:spLocks noChangeArrowheads="1"/>
          </p:cNvSpPr>
          <p:nvPr/>
        </p:nvSpPr>
        <p:spPr bwMode="auto">
          <a:xfrm>
            <a:off x="4010342" y="8597758"/>
            <a:ext cx="3066733" cy="454167"/>
          </a:xfrm>
          <a:prstGeom prst="rect">
            <a:avLst/>
          </a:prstGeom>
          <a:noFill/>
          <a:ln w="9525">
            <a:noFill/>
            <a:miter lim="800000"/>
            <a:headEnd/>
            <a:tailEnd/>
          </a:ln>
        </p:spPr>
        <p:txBody>
          <a:bodyPr lIns="19050" tIns="0" rIns="19050" bIns="0" anchor="b"/>
          <a:lstStyle/>
          <a:p>
            <a:pPr algn="r" eaLnBrk="0" hangingPunct="0"/>
            <a:r>
              <a:rPr lang="en-US" sz="1000" dirty="0"/>
              <a:t>1</a:t>
            </a:r>
          </a:p>
        </p:txBody>
      </p:sp>
      <p:sp>
        <p:nvSpPr>
          <p:cNvPr id="25608" name="Rectangle 8"/>
          <p:cNvSpPr>
            <a:spLocks noChangeArrowheads="1"/>
          </p:cNvSpPr>
          <p:nvPr/>
        </p:nvSpPr>
        <p:spPr bwMode="auto">
          <a:xfrm>
            <a:off x="0" y="8597758"/>
            <a:ext cx="3066733" cy="454167"/>
          </a:xfrm>
          <a:prstGeom prst="rect">
            <a:avLst/>
          </a:prstGeom>
          <a:noFill/>
          <a:ln w="9525">
            <a:noFill/>
            <a:miter lim="800000"/>
            <a:headEnd/>
            <a:tailEnd/>
          </a:ln>
        </p:spPr>
        <p:txBody>
          <a:bodyPr wrap="none" anchor="ctr"/>
          <a:lstStyle/>
          <a:p>
            <a:endParaRPr lang="en-US" dirty="0"/>
          </a:p>
        </p:txBody>
      </p:sp>
      <p:sp>
        <p:nvSpPr>
          <p:cNvPr id="25609" name="Rectangle 9"/>
          <p:cNvSpPr>
            <a:spLocks noChangeArrowheads="1"/>
          </p:cNvSpPr>
          <p:nvPr/>
        </p:nvSpPr>
        <p:spPr bwMode="auto">
          <a:xfrm>
            <a:off x="0" y="1"/>
            <a:ext cx="3066733" cy="451025"/>
          </a:xfrm>
          <a:prstGeom prst="rect">
            <a:avLst/>
          </a:prstGeom>
          <a:noFill/>
          <a:ln w="9525">
            <a:noFill/>
            <a:miter lim="800000"/>
            <a:headEnd/>
            <a:tailEnd/>
          </a:ln>
        </p:spPr>
        <p:txBody>
          <a:bodyPr wrap="none" anchor="ctr"/>
          <a:lstStyle/>
          <a:p>
            <a:endParaRPr lang="en-US" dirty="0"/>
          </a:p>
        </p:txBody>
      </p:sp>
      <p:sp>
        <p:nvSpPr>
          <p:cNvPr id="25610" name="Rectangle 10"/>
          <p:cNvSpPr>
            <a:spLocks noGrp="1" noRot="1" noChangeAspect="1" noChangeArrowheads="1" noTextEdit="1"/>
          </p:cNvSpPr>
          <p:nvPr>
            <p:ph type="sldImg"/>
          </p:nvPr>
        </p:nvSpPr>
        <p:spPr>
          <a:xfrm>
            <a:off x="1284288" y="685800"/>
            <a:ext cx="4508500" cy="3381375"/>
          </a:xfrm>
          <a:ln cap="flat"/>
        </p:spPr>
      </p:sp>
      <p:sp>
        <p:nvSpPr>
          <p:cNvPr id="25611" name="Rectangle 11"/>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5" name="Rectangle 3"/>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t>2</a:t>
            </a:r>
          </a:p>
        </p:txBody>
      </p:sp>
      <p:sp>
        <p:nvSpPr>
          <p:cNvPr id="269316" name="Rectangle 4"/>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8" name="Rectangle 6"/>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9" name="Rectangle 7"/>
          <p:cNvSpPr>
            <a:spLocks noChangeArrowheads="1"/>
          </p:cNvSpPr>
          <p:nvPr/>
        </p:nvSpPr>
        <p:spPr bwMode="auto">
          <a:xfrm>
            <a:off x="388620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a:t>2</a:t>
            </a:r>
          </a:p>
        </p:txBody>
      </p:sp>
      <p:sp>
        <p:nvSpPr>
          <p:cNvPr id="269320" name="Rectangle 8"/>
          <p:cNvSpPr>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21" name="Rectangle 9"/>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22" name="Rectangle 10"/>
          <p:cNvSpPr>
            <a:spLocks noGrp="1" noChangeArrowheads="1"/>
          </p:cNvSpPr>
          <p:nvPr>
            <p:ph type="body" idx="1"/>
          </p:nvPr>
        </p:nvSpPr>
        <p:spPr bwMode="auto">
          <a:xfrm>
            <a:off x="457200" y="3321050"/>
            <a:ext cx="5867400" cy="5135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
        <p:nvSpPr>
          <p:cNvPr id="269323" name="Rectangle 11"/>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80099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50813"/>
            <a:ext cx="2195513" cy="6249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9388" y="150813"/>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4229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79388" y="150813"/>
            <a:ext cx="8785225" cy="1131887"/>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304800" y="1600200"/>
            <a:ext cx="8610600" cy="48006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endParaRPr lang="en-US"/>
          </a:p>
          <a:p>
            <a:pPr lvl="2"/>
            <a:endParaRPr lang="en-US"/>
          </a:p>
          <a:p>
            <a:pPr lvl="2"/>
            <a:endParaRPr lang="en-US"/>
          </a:p>
          <a:p>
            <a:pPr lvl="2"/>
            <a:endParaRPr lang="en-US"/>
          </a:p>
          <a:p>
            <a:pPr lvl="2"/>
            <a:endParaRPr lang="en-US"/>
          </a:p>
          <a:p>
            <a:pPr lvl="1"/>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p:txBody>
      </p:sp>
      <p:sp>
        <p:nvSpPr>
          <p:cNvPr id="1028" name="Rectangle 4"/>
          <p:cNvSpPr>
            <a:spLocks noChangeArrowheads="1"/>
          </p:cNvSpPr>
          <p:nvPr/>
        </p:nvSpPr>
        <p:spPr bwMode="auto">
          <a:xfrm>
            <a:off x="0" y="1352550"/>
            <a:ext cx="9142413" cy="74613"/>
          </a:xfrm>
          <a:prstGeom prst="rect">
            <a:avLst/>
          </a:prstGeom>
          <a:gradFill rotWithShape="0">
            <a:gsLst>
              <a:gs pos="0">
                <a:srgbClr val="9234DB"/>
              </a:gs>
              <a:gs pos="50000">
                <a:srgbClr val="9234DB">
                  <a:gamma/>
                  <a:shade val="29804"/>
                  <a:invGamma/>
                </a:srgbClr>
              </a:gs>
              <a:gs pos="100000">
                <a:srgbClr val="9234DB"/>
              </a:gs>
            </a:gsLst>
            <a:lin ang="0" scaled="1"/>
          </a:gradFill>
          <a:ln w="9525">
            <a:noFill/>
            <a:miter lim="800000"/>
            <a:headEnd/>
            <a:tailEnd/>
          </a:ln>
          <a:effectLst/>
        </p:spPr>
        <p:txBody>
          <a:bodyPr wrap="none" anchor="ctr"/>
          <a:lstStyle/>
          <a:p>
            <a:pPr>
              <a:defRPr/>
            </a:pPr>
            <a:endParaRPr lang="en-US" dirty="0"/>
          </a:p>
        </p:txBody>
      </p:sp>
      <p:sp>
        <p:nvSpPr>
          <p:cNvPr id="1029" name="Rectangle 5"/>
          <p:cNvSpPr>
            <a:spLocks noChangeArrowheads="1"/>
          </p:cNvSpPr>
          <p:nvPr/>
        </p:nvSpPr>
        <p:spPr bwMode="auto">
          <a:xfrm>
            <a:off x="4495800" y="6586538"/>
            <a:ext cx="4648200"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                                                                   </a:t>
            </a:r>
          </a:p>
        </p:txBody>
      </p:sp>
      <p:sp>
        <p:nvSpPr>
          <p:cNvPr id="1030" name="Rectangle 6"/>
          <p:cNvSpPr>
            <a:spLocks noChangeArrowheads="1"/>
          </p:cNvSpPr>
          <p:nvPr/>
        </p:nvSpPr>
        <p:spPr bwMode="auto">
          <a:xfrm>
            <a:off x="7010400" y="6586538"/>
            <a:ext cx="1901825" cy="271462"/>
          </a:xfrm>
          <a:prstGeom prst="rect">
            <a:avLst/>
          </a:prstGeom>
          <a:noFill/>
          <a:ln w="9525">
            <a:noFill/>
            <a:miter lim="800000"/>
            <a:headEnd/>
            <a:tailEnd/>
          </a:ln>
          <a:effectLst/>
        </p:spPr>
        <p:txBody>
          <a:bodyPr lIns="90488" tIns="44450" rIns="90488" bIns="44450">
            <a:spAutoFit/>
          </a:bodyPr>
          <a:lstStyle/>
          <a:p>
            <a:pPr eaLnBrk="0" hangingPunct="0">
              <a:defRPr/>
            </a:pPr>
            <a:r>
              <a:rPr lang="en-US" sz="1200" b="1" i="1" dirty="0">
                <a:latin typeface="Book Antiqua" pitchFamily="18" charset="0"/>
              </a:rPr>
              <a:t>Dr. Z. Radovilsky</a:t>
            </a:r>
          </a:p>
        </p:txBody>
      </p:sp>
      <p:sp>
        <p:nvSpPr>
          <p:cNvPr id="1032" name="Text Box 8"/>
          <p:cNvSpPr txBox="1">
            <a:spLocks noChangeArrowheads="1"/>
          </p:cNvSpPr>
          <p:nvPr userDrawn="1"/>
        </p:nvSpPr>
        <p:spPr bwMode="auto">
          <a:xfrm>
            <a:off x="8458200" y="6613525"/>
            <a:ext cx="457200" cy="244475"/>
          </a:xfrm>
          <a:prstGeom prst="rect">
            <a:avLst/>
          </a:prstGeom>
          <a:noFill/>
          <a:ln w="9525">
            <a:noFill/>
            <a:miter lim="800000"/>
            <a:headEnd type="none" w="sm" len="sm"/>
            <a:tailEnd type="none" w="sm" len="sm"/>
          </a:ln>
          <a:effectLst/>
        </p:spPr>
        <p:txBody>
          <a:bodyPr>
            <a:spAutoFit/>
          </a:bodyPr>
          <a:lstStyle/>
          <a:p>
            <a:pPr>
              <a:spcBef>
                <a:spcPct val="50000"/>
              </a:spcBef>
              <a:defRPr/>
            </a:pPr>
            <a:fld id="{911D01F1-95A5-4607-B9DF-308A24EC4D2B}" type="slidenum">
              <a:rPr lang="en-US" sz="1000"/>
              <a:pPr>
                <a:spcBef>
                  <a:spcPct val="50000"/>
                </a:spcBef>
                <a:defRPr/>
              </a:pP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Font typeface="Symbol" pitchFamily="18" charset="2"/>
        <a:buChar char="·"/>
        <a:defRPr sz="2000" b="1">
          <a:solidFill>
            <a:schemeClr val="tx1"/>
          </a:solidFill>
          <a:latin typeface="+mn-lt"/>
        </a:defRPr>
      </a:lvl2pPr>
      <a:lvl3pPr marL="1085850" indent="-228600" algn="l" rtl="0" eaLnBrk="0" fontAlgn="base" hangingPunct="0">
        <a:spcBef>
          <a:spcPct val="20000"/>
        </a:spcBef>
        <a:spcAft>
          <a:spcPct val="0"/>
        </a:spcAft>
        <a:buClr>
          <a:schemeClr val="tx1"/>
        </a:buClr>
        <a:buChar char="»"/>
        <a:defRPr b="1">
          <a:solidFill>
            <a:schemeClr val="tx1"/>
          </a:solidFill>
          <a:latin typeface="+mn-lt"/>
        </a:defRPr>
      </a:lvl3pPr>
      <a:lvl4pPr marL="1428750" indent="-228600" algn="l" rtl="0" eaLnBrk="0" fontAlgn="base" hangingPunct="0">
        <a:spcBef>
          <a:spcPct val="20000"/>
        </a:spcBef>
        <a:spcAft>
          <a:spcPct val="0"/>
        </a:spcAft>
        <a:buClr>
          <a:schemeClr val="accent2"/>
        </a:buClr>
        <a:buSzPct val="62000"/>
        <a:buFont typeface="Monotype Sorts" pitchFamily="2" charset="2"/>
        <a:buChar char="u"/>
        <a:defRPr sz="1600" b="1">
          <a:solidFill>
            <a:schemeClr val="tx1"/>
          </a:solidFill>
          <a:latin typeface="+mn-lt"/>
        </a:defRPr>
      </a:lvl4pPr>
      <a:lvl5pPr marL="1771650" indent="-228600" algn="l" rtl="0" eaLnBrk="0" fontAlgn="base" hangingPunct="0">
        <a:spcBef>
          <a:spcPct val="20000"/>
        </a:spcBef>
        <a:spcAft>
          <a:spcPct val="0"/>
        </a:spcAft>
        <a:buClr>
          <a:schemeClr val="tx1"/>
        </a:buClr>
        <a:buChar char="–"/>
        <a:defRPr sz="1400" b="1">
          <a:solidFill>
            <a:schemeClr val="tx1"/>
          </a:solidFill>
          <a:latin typeface="+mn-lt"/>
        </a:defRPr>
      </a:lvl5pPr>
      <a:lvl6pPr marL="2228850" indent="-228600" algn="l" rtl="0" fontAlgn="base">
        <a:spcBef>
          <a:spcPct val="20000"/>
        </a:spcBef>
        <a:spcAft>
          <a:spcPct val="0"/>
        </a:spcAft>
        <a:buClr>
          <a:schemeClr val="tx1"/>
        </a:buClr>
        <a:buChar char="–"/>
        <a:defRPr sz="1400" b="1">
          <a:solidFill>
            <a:schemeClr val="tx1"/>
          </a:solidFill>
          <a:latin typeface="+mn-lt"/>
        </a:defRPr>
      </a:lvl6pPr>
      <a:lvl7pPr marL="2686050" indent="-228600" algn="l" rtl="0" fontAlgn="base">
        <a:spcBef>
          <a:spcPct val="20000"/>
        </a:spcBef>
        <a:spcAft>
          <a:spcPct val="0"/>
        </a:spcAft>
        <a:buClr>
          <a:schemeClr val="tx1"/>
        </a:buClr>
        <a:buChar char="–"/>
        <a:defRPr sz="1400" b="1">
          <a:solidFill>
            <a:schemeClr val="tx1"/>
          </a:solidFill>
          <a:latin typeface="+mn-lt"/>
        </a:defRPr>
      </a:lvl7pPr>
      <a:lvl8pPr marL="3143250" indent="-228600" algn="l" rtl="0" fontAlgn="base">
        <a:spcBef>
          <a:spcPct val="20000"/>
        </a:spcBef>
        <a:spcAft>
          <a:spcPct val="0"/>
        </a:spcAft>
        <a:buClr>
          <a:schemeClr val="tx1"/>
        </a:buClr>
        <a:buChar char="–"/>
        <a:defRPr sz="1400" b="1">
          <a:solidFill>
            <a:schemeClr val="tx1"/>
          </a:solidFill>
          <a:latin typeface="+mn-lt"/>
        </a:defRPr>
      </a:lvl8pPr>
      <a:lvl9pPr marL="3600450" indent="-228600" algn="l" rtl="0" fontAlgn="base">
        <a:spcBef>
          <a:spcPct val="20000"/>
        </a:spcBef>
        <a:spcAft>
          <a:spcPct val="0"/>
        </a:spcAft>
        <a:buClr>
          <a:schemeClr val="tx1"/>
        </a:buClr>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wmf"/><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chemeClr val="bg1">
                <a:gamma/>
                <a:shade val="100000"/>
                <a:invGamma/>
              </a:schemeClr>
            </a:gs>
          </a:gsLst>
          <a:lin ang="5400000" scaled="1"/>
        </a:gradFill>
        <a:effectLst/>
      </p:bgPr>
    </p:bg>
    <p:spTree>
      <p:nvGrpSpPr>
        <p:cNvPr id="1" name=""/>
        <p:cNvGrpSpPr/>
        <p:nvPr/>
      </p:nvGrpSpPr>
      <p:grpSpPr>
        <a:xfrm>
          <a:off x="0" y="0"/>
          <a:ext cx="0" cy="0"/>
          <a:chOff x="0" y="0"/>
          <a:chExt cx="0" cy="0"/>
        </a:xfrm>
      </p:grpSpPr>
      <p:pic>
        <p:nvPicPr>
          <p:cNvPr id="9218" name="Picture 195" descr="c:\Program Files\Microsoft Office\Clipart\standard\stddir1\bd07073_.wmf"/>
          <p:cNvPicPr>
            <a:picLocks noChangeAspect="1" noChangeArrowheads="1"/>
          </p:cNvPicPr>
          <p:nvPr/>
        </p:nvPicPr>
        <p:blipFill>
          <a:blip r:embed="rId4" cstate="print"/>
          <a:srcRect/>
          <a:stretch>
            <a:fillRect/>
          </a:stretch>
        </p:blipFill>
        <p:spPr bwMode="auto">
          <a:xfrm>
            <a:off x="1143000" y="5105400"/>
            <a:ext cx="1617663" cy="1374775"/>
          </a:xfrm>
          <a:prstGeom prst="rect">
            <a:avLst/>
          </a:prstGeom>
          <a:noFill/>
          <a:ln w="9525">
            <a:noFill/>
            <a:miter lim="800000"/>
            <a:headEnd/>
            <a:tailEnd/>
          </a:ln>
        </p:spPr>
      </p:pic>
      <p:sp>
        <p:nvSpPr>
          <p:cNvPr id="10" name="Rectangle 9"/>
          <p:cNvSpPr/>
          <p:nvPr/>
        </p:nvSpPr>
        <p:spPr>
          <a:xfrm>
            <a:off x="762000" y="76200"/>
            <a:ext cx="7772400" cy="1815882"/>
          </a:xfrm>
          <a:prstGeom prst="rect">
            <a:avLst/>
          </a:prstGeom>
        </p:spPr>
        <p:txBody>
          <a:bodyPr wrap="square">
            <a:spAutoFit/>
          </a:bodyPr>
          <a:lstStyle/>
          <a:p>
            <a:pPr algn="ctr">
              <a:defRPr/>
            </a:pPr>
            <a:r>
              <a:rPr lang="en-US" sz="2800" b="1" dirty="0">
                <a:solidFill>
                  <a:srgbClr val="FFFFFF"/>
                </a:solidFill>
                <a:effectLst>
                  <a:outerShdw blurRad="38100" dist="38100" dir="2700000" algn="tl">
                    <a:srgbClr val="000000"/>
                  </a:outerShdw>
                </a:effectLst>
              </a:rPr>
              <a:t>California State University, East Bay</a:t>
            </a:r>
            <a:br>
              <a:rPr lang="en-US" sz="2800" b="1" dirty="0">
                <a:solidFill>
                  <a:srgbClr val="FFFFFF"/>
                </a:solidFill>
                <a:effectLst>
                  <a:outerShdw blurRad="38100" dist="38100" dir="2700000" algn="tl">
                    <a:srgbClr val="000000"/>
                  </a:outerShdw>
                </a:effectLst>
              </a:rPr>
            </a:br>
            <a:r>
              <a:rPr lang="en-US" sz="2800" b="1" dirty="0">
                <a:solidFill>
                  <a:srgbClr val="FFFFFF"/>
                </a:solidFill>
                <a:effectLst>
                  <a:outerShdw blurRad="38100" dist="38100" dir="2700000" algn="tl">
                    <a:srgbClr val="000000"/>
                  </a:outerShdw>
                </a:effectLst>
              </a:rPr>
              <a:t>College of Business and Economics</a:t>
            </a:r>
            <a:br>
              <a:rPr lang="en-US" sz="2800" b="1" dirty="0">
                <a:solidFill>
                  <a:srgbClr val="FFFFFF"/>
                </a:solidFill>
                <a:effectLst>
                  <a:outerShdw blurRad="38100" dist="38100" dir="2700000" algn="tl">
                    <a:srgbClr val="000000"/>
                  </a:outerShdw>
                </a:effectLst>
              </a:rPr>
            </a:br>
            <a:br>
              <a:rPr lang="en-US" sz="2800" b="1" dirty="0">
                <a:solidFill>
                  <a:srgbClr val="FFFFFF"/>
                </a:solidFill>
                <a:effectLst>
                  <a:outerShdw blurRad="38100" dist="38100" dir="2700000" algn="tl">
                    <a:srgbClr val="000000"/>
                  </a:outerShdw>
                </a:effectLst>
              </a:rPr>
            </a:br>
            <a:r>
              <a:rPr lang="en-US" sz="2800" b="1" i="1" dirty="0">
                <a:solidFill>
                  <a:srgbClr val="FFFFFF"/>
                </a:solidFill>
                <a:effectLst>
                  <a:outerShdw blurRad="38100" dist="38100" dir="2700000" algn="tl">
                    <a:srgbClr val="000000"/>
                  </a:outerShdw>
                </a:effectLst>
              </a:rPr>
              <a:t>MGMT 6165 Prescriptive Analytics</a:t>
            </a:r>
            <a:endParaRPr lang="en-US" sz="3000" b="1" dirty="0"/>
          </a:p>
        </p:txBody>
      </p:sp>
      <p:sp>
        <p:nvSpPr>
          <p:cNvPr id="11" name="Rectangle 10"/>
          <p:cNvSpPr/>
          <p:nvPr/>
        </p:nvSpPr>
        <p:spPr>
          <a:xfrm>
            <a:off x="228600" y="2743200"/>
            <a:ext cx="8686800" cy="553998"/>
          </a:xfrm>
          <a:prstGeom prst="rect">
            <a:avLst/>
          </a:prstGeom>
        </p:spPr>
        <p:txBody>
          <a:bodyPr>
            <a:spAutoFit/>
          </a:bodyPr>
          <a:lstStyle/>
          <a:p>
            <a:pPr marL="342900" indent="-342900" algn="ctr" eaLnBrk="0" hangingPunct="0">
              <a:defRPr/>
            </a:pPr>
            <a:r>
              <a:rPr lang="en-US" sz="3000" b="1" i="1" dirty="0">
                <a:solidFill>
                  <a:schemeClr val="accent1"/>
                </a:solidFill>
                <a:effectLst>
                  <a:outerShdw blurRad="38100" dist="38100" dir="2700000" algn="tl">
                    <a:srgbClr val="000000"/>
                  </a:outerShdw>
                </a:effectLst>
              </a:rPr>
              <a:t> Simulation Models</a:t>
            </a:r>
          </a:p>
        </p:txBody>
      </p:sp>
      <p:sp>
        <p:nvSpPr>
          <p:cNvPr id="12" name="Rectangle 29"/>
          <p:cNvSpPr>
            <a:spLocks noChangeArrowheads="1"/>
          </p:cNvSpPr>
          <p:nvPr/>
        </p:nvSpPr>
        <p:spPr bwMode="auto">
          <a:xfrm>
            <a:off x="5867400" y="5105400"/>
            <a:ext cx="2884488" cy="523875"/>
          </a:xfrm>
          <a:prstGeom prst="rect">
            <a:avLst/>
          </a:prstGeom>
          <a:noFill/>
          <a:ln w="9525">
            <a:noFill/>
            <a:miter lim="800000"/>
            <a:headEnd type="none" w="sm" len="sm"/>
            <a:tailEnd type="none" w="sm" len="sm"/>
          </a:ln>
          <a:effectLst/>
        </p:spPr>
        <p:txBody>
          <a:bodyPr wrap="none">
            <a:spAutoFit/>
          </a:bodyPr>
          <a:lstStyle/>
          <a:p>
            <a:pPr eaLnBrk="0" hangingPunct="0">
              <a:defRPr/>
            </a:pPr>
            <a:r>
              <a:rPr lang="en-US" sz="2800" b="1" dirty="0">
                <a:solidFill>
                  <a:srgbClr val="FFFFFF"/>
                </a:solidFill>
                <a:effectLst>
                  <a:outerShdw blurRad="38100" dist="38100" dir="2700000" algn="tl">
                    <a:srgbClr val="000000">
                      <a:alpha val="43137"/>
                    </a:srgbClr>
                  </a:outerShdw>
                </a:effectLst>
              </a:rPr>
              <a:t>Dr. Z. Radovilsky</a:t>
            </a:r>
          </a:p>
        </p:txBody>
      </p:sp>
      <p:sp>
        <p:nvSpPr>
          <p:cNvPr id="13" name="Rectangle 190"/>
          <p:cNvSpPr>
            <a:spLocks noChangeArrowheads="1"/>
          </p:cNvSpPr>
          <p:nvPr/>
        </p:nvSpPr>
        <p:spPr bwMode="auto">
          <a:xfrm>
            <a:off x="3048000" y="3581400"/>
            <a:ext cx="3581400" cy="579437"/>
          </a:xfrm>
          <a:prstGeom prst="rect">
            <a:avLst/>
          </a:prstGeom>
          <a:noFill/>
          <a:ln w="9525">
            <a:noFill/>
            <a:miter lim="800000"/>
            <a:headEnd type="none" w="sm" len="sm"/>
            <a:tailEnd type="none" w="sm" len="sm"/>
          </a:ln>
          <a:effectLst/>
        </p:spPr>
        <p:txBody>
          <a:bodyPr>
            <a:spAutoFit/>
          </a:bodyPr>
          <a:lstStyle/>
          <a:p>
            <a:pPr>
              <a:defRPr/>
            </a:pPr>
            <a:r>
              <a:rPr lang="en-US" sz="3200" b="1" i="1" dirty="0">
                <a:solidFill>
                  <a:srgbClr val="FFFFFF"/>
                </a:solidFill>
                <a:effectLst>
                  <a:outerShdw blurRad="38100" dist="38100" dir="2700000" algn="tl">
                    <a:srgbClr val="000000"/>
                  </a:outerShdw>
                </a:effectLst>
              </a:rPr>
              <a:t>Lecture Materials</a:t>
            </a:r>
          </a:p>
        </p:txBody>
      </p:sp>
      <p:pic>
        <p:nvPicPr>
          <p:cNvPr id="9223" name="Picture 196" descr="bd05092_"/>
          <p:cNvPicPr>
            <a:picLocks noChangeAspect="1" noChangeArrowheads="1"/>
          </p:cNvPicPr>
          <p:nvPr/>
        </p:nvPicPr>
        <p:blipFill>
          <a:blip r:embed="rId5" cstate="print"/>
          <a:srcRect/>
          <a:stretch>
            <a:fillRect/>
          </a:stretch>
        </p:blipFill>
        <p:spPr bwMode="auto">
          <a:xfrm>
            <a:off x="152400" y="4114800"/>
            <a:ext cx="1416050" cy="12858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Number Generation: Excel =RAND() RANDBETWEEN() Functions</a:t>
            </a:r>
          </a:p>
        </p:txBody>
      </p:sp>
      <p:sp>
        <p:nvSpPr>
          <p:cNvPr id="3" name="Content Placeholder 2"/>
          <p:cNvSpPr>
            <a:spLocks noGrp="1"/>
          </p:cNvSpPr>
          <p:nvPr>
            <p:ph idx="1"/>
          </p:nvPr>
        </p:nvSpPr>
        <p:spPr/>
        <p:txBody>
          <a:bodyPr/>
          <a:lstStyle/>
          <a:p>
            <a:r>
              <a:rPr lang="en-US" i="1" dirty="0">
                <a:solidFill>
                  <a:srgbClr val="FF0000"/>
                </a:solidFill>
                <a:effectLst>
                  <a:outerShdw blurRad="38100" dist="38100" dir="2700000" algn="tl">
                    <a:srgbClr val="000000">
                      <a:alpha val="43137"/>
                    </a:srgbClr>
                  </a:outerShdw>
                </a:effectLst>
              </a:rPr>
              <a:t>RAND() </a:t>
            </a:r>
            <a:r>
              <a:rPr lang="en-US" dirty="0"/>
              <a:t>generates random numbers between 0 and 1</a:t>
            </a:r>
          </a:p>
          <a:p>
            <a:r>
              <a:rPr lang="en-US" i="1" dirty="0">
                <a:solidFill>
                  <a:srgbClr val="FF0000"/>
                </a:solidFill>
                <a:effectLst>
                  <a:outerShdw blurRad="38100" dist="38100" dir="2700000" algn="tl">
                    <a:srgbClr val="000000">
                      <a:alpha val="43137"/>
                    </a:srgbClr>
                  </a:outerShdw>
                </a:effectLst>
              </a:rPr>
              <a:t>RANDBETWEEN() </a:t>
            </a:r>
            <a:r>
              <a:rPr lang="en-US" dirty="0"/>
              <a:t>generates random numbers between two numbers</a:t>
            </a:r>
          </a:p>
          <a:p>
            <a:r>
              <a:rPr lang="en-US" dirty="0"/>
              <a:t>Different numbers generated by these functions are </a:t>
            </a:r>
            <a:r>
              <a:rPr lang="en-US" i="1" dirty="0">
                <a:solidFill>
                  <a:srgbClr val="FF0000"/>
                </a:solidFill>
                <a:effectLst>
                  <a:outerShdw blurRad="38100" dist="38100" dir="2700000" algn="tl">
                    <a:srgbClr val="000000">
                      <a:alpha val="43137"/>
                    </a:srgbClr>
                  </a:outerShdw>
                </a:effectLst>
              </a:rPr>
              <a:t>probabilistically independent</a:t>
            </a:r>
            <a:r>
              <a:rPr lang="en-US" dirty="0"/>
              <a:t>, i.e., a generated random number has no effect on the values of any other random numbers generated in the spreadsheet</a:t>
            </a:r>
          </a:p>
          <a:p>
            <a:endParaRPr lang="en-US" dirty="0"/>
          </a:p>
        </p:txBody>
      </p:sp>
    </p:spTree>
    <p:extLst>
      <p:ext uri="{BB962C8B-B14F-4D97-AF65-F5344CB8AC3E}">
        <p14:creationId xmlns:p14="http://schemas.microsoft.com/office/powerpoint/2010/main" val="367871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en-US" dirty="0"/>
              <a:t>Fisherman’s Wharf: Ordering Crabs</a:t>
            </a:r>
          </a:p>
        </p:txBody>
      </p:sp>
      <p:sp>
        <p:nvSpPr>
          <p:cNvPr id="15363" name="Rectangle 3"/>
          <p:cNvSpPr>
            <a:spLocks noGrp="1" noChangeArrowheads="1"/>
          </p:cNvSpPr>
          <p:nvPr>
            <p:ph type="body" idx="4294967295"/>
          </p:nvPr>
        </p:nvSpPr>
        <p:spPr>
          <a:xfrm>
            <a:off x="228599" y="1447800"/>
            <a:ext cx="8736013" cy="5257800"/>
          </a:xfrm>
        </p:spPr>
        <p:txBody>
          <a:bodyPr/>
          <a:lstStyle/>
          <a:p>
            <a:pPr marL="457200" indent="-457200" eaLnBrk="1" hangingPunct="1"/>
            <a:r>
              <a:rPr lang="en-US" altLang="en-US" sz="1300" dirty="0"/>
              <a:t>Dining options along Fisherman's Wharf in San Francisco range from sidewalk food stands to traditional Italian/seafood restaurants and a few popular newcomers. One of the most favorite meals in this area is a loaf of sourdough bread from </a:t>
            </a:r>
            <a:r>
              <a:rPr lang="en-US" altLang="en-US" sz="1300" dirty="0" err="1"/>
              <a:t>Boudin's</a:t>
            </a:r>
            <a:r>
              <a:rPr lang="en-US" altLang="en-US" sz="1300" dirty="0"/>
              <a:t> and a fresh Dungeness crab from sidewalk vendors, eaten on a dockside bench among the fishing boats. Dungeness crabs, the West Coast's answer to lobster, are in season from November through June. The fresh crabs are usually caught by the local fishermen in early morning and then immediately sold to the local crab stand vendors that cook and sell crabs right in the street. At one of the crab stands, SFCRAB Co., the fishermen sell crabs for $9.9 per pound. The owner of the stand sells crabs for $16 a pound, and the cost of the crab stand (including labor, equipment, rent, water, electricity, etc.) is $3.5 per pound, so that the margin price is $12.5 a pound.  If all fresh crabs are not sold on a daily basis, the stand owner can salvage the reminder of crabs to the nearby seafood restaurants, for a price of $2.50 a pound. From the previous years, the stand owner observed the following demand for crabs during a regular day:</a:t>
            </a:r>
          </a:p>
          <a:p>
            <a:pPr marL="457200" indent="-457200" eaLnBrk="1" hangingPunct="1">
              <a:buFont typeface="Wingdings" panose="05000000000000000000" pitchFamily="2" charset="2"/>
              <a:buNone/>
            </a:pPr>
            <a:endParaRPr lang="en-US" altLang="en-US" sz="1600" dirty="0"/>
          </a:p>
          <a:p>
            <a:pPr marL="457200" indent="-457200" eaLnBrk="1" hangingPunct="1">
              <a:buFont typeface="Wingdings" panose="05000000000000000000" pitchFamily="2" charset="2"/>
              <a:buNone/>
            </a:pPr>
            <a:endParaRPr lang="en-US" altLang="en-US" sz="1600" dirty="0"/>
          </a:p>
          <a:p>
            <a:pPr marL="457200" indent="-457200" eaLnBrk="1" hangingPunct="1">
              <a:buFont typeface="Wingdings" panose="05000000000000000000" pitchFamily="2" charset="2"/>
              <a:buNone/>
            </a:pPr>
            <a:endParaRPr lang="en-US" altLang="en-US" sz="1600" dirty="0"/>
          </a:p>
          <a:p>
            <a:pPr marL="457200" indent="-457200" eaLnBrk="1" hangingPunct="1">
              <a:buFont typeface="Wingdings" panose="05000000000000000000" pitchFamily="2" charset="2"/>
              <a:buNone/>
            </a:pPr>
            <a:endParaRPr lang="en-US" altLang="en-US" sz="1300" dirty="0"/>
          </a:p>
          <a:p>
            <a:endParaRPr lang="en-US" altLang="en-US" sz="1300" dirty="0"/>
          </a:p>
          <a:p>
            <a:r>
              <a:rPr lang="en-US" altLang="en-US" sz="1300" dirty="0"/>
              <a:t>On a regular day, the owner of the stand typically orders 240 pounds of crab. Is it the best order quantity for optimizing the average daily profit from selling crabs?</a:t>
            </a:r>
          </a:p>
          <a:p>
            <a:pPr marL="457200" indent="-457200" eaLnBrk="1" hangingPunct="1">
              <a:buFont typeface="Wingdings" panose="05000000000000000000" pitchFamily="2" charset="2"/>
              <a:buNone/>
            </a:pPr>
            <a:r>
              <a:rPr lang="en-US" altLang="en-US" sz="1300" dirty="0"/>
              <a:t>Questions</a:t>
            </a:r>
          </a:p>
          <a:p>
            <a:pPr marL="838200" lvl="1" indent="-381000" eaLnBrk="1" hangingPunct="1">
              <a:buFont typeface="Symbol" panose="05050102010706020507" pitchFamily="18" charset="2"/>
              <a:buAutoNum type="arabicPeriod"/>
            </a:pPr>
            <a:r>
              <a:rPr lang="en-US" altLang="en-US" sz="1300" dirty="0"/>
              <a:t>Construct a spreadsheet simulation model to identify the average profit based on the order quantity of 240 pounds. </a:t>
            </a:r>
          </a:p>
          <a:p>
            <a:pPr marL="838200" lvl="1" indent="-381000" eaLnBrk="1" hangingPunct="1">
              <a:buFont typeface="Symbol" panose="05050102010706020507" pitchFamily="18" charset="2"/>
              <a:buAutoNum type="arabicPeriod"/>
            </a:pPr>
            <a:r>
              <a:rPr lang="en-US" altLang="en-US" sz="1300" dirty="0"/>
              <a:t>Is </a:t>
            </a:r>
            <a:r>
              <a:rPr lang="en-US" altLang="en-US" sz="1300"/>
              <a:t>240 pounds the </a:t>
            </a:r>
            <a:r>
              <a:rPr lang="en-US" altLang="en-US" sz="1300" dirty="0"/>
              <a:t>optimal order quantity to purchase for the stand?</a:t>
            </a:r>
          </a:p>
          <a:p>
            <a:pPr marL="457200" indent="-457200" eaLnBrk="1" hangingPunct="1"/>
            <a:endParaRPr lang="en-US" altLang="en-US" sz="1600" dirty="0"/>
          </a:p>
        </p:txBody>
      </p:sp>
      <p:pic>
        <p:nvPicPr>
          <p:cNvPr id="15365" name="Picture 5" descr="ali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046" y="3499654"/>
            <a:ext cx="2161287" cy="152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3276599" y="3657600"/>
            <a:ext cx="2240865" cy="1371600"/>
          </a:xfrm>
          <a:prstGeom prst="rect">
            <a:avLst/>
          </a:prstGeom>
        </p:spPr>
      </p:pic>
    </p:spTree>
    <p:extLst>
      <p:ext uri="{BB962C8B-B14F-4D97-AF65-F5344CB8AC3E}">
        <p14:creationId xmlns:p14="http://schemas.microsoft.com/office/powerpoint/2010/main" val="409809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en-US" dirty="0"/>
              <a:t>Simulation Model in Excel</a:t>
            </a:r>
          </a:p>
        </p:txBody>
      </p:sp>
      <p:pic>
        <p:nvPicPr>
          <p:cNvPr id="2" name="Picture 1"/>
          <p:cNvPicPr>
            <a:picLocks noChangeAspect="1"/>
          </p:cNvPicPr>
          <p:nvPr/>
        </p:nvPicPr>
        <p:blipFill>
          <a:blip r:embed="rId2"/>
          <a:stretch>
            <a:fillRect/>
          </a:stretch>
        </p:blipFill>
        <p:spPr>
          <a:xfrm>
            <a:off x="309111" y="1600200"/>
            <a:ext cx="8606289" cy="4878449"/>
          </a:xfrm>
          <a:prstGeom prst="rect">
            <a:avLst/>
          </a:prstGeom>
        </p:spPr>
      </p:pic>
    </p:spTree>
    <p:extLst>
      <p:ext uri="{BB962C8B-B14F-4D97-AF65-F5344CB8AC3E}">
        <p14:creationId xmlns:p14="http://schemas.microsoft.com/office/powerpoint/2010/main" val="396103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en-US" dirty="0"/>
              <a:t>Spreadsheet Simulation with @Risk</a:t>
            </a:r>
          </a:p>
        </p:txBody>
      </p:sp>
      <p:pic>
        <p:nvPicPr>
          <p:cNvPr id="3" name="Picture 2"/>
          <p:cNvPicPr>
            <a:picLocks noChangeAspect="1"/>
          </p:cNvPicPr>
          <p:nvPr/>
        </p:nvPicPr>
        <p:blipFill>
          <a:blip r:embed="rId2"/>
          <a:stretch>
            <a:fillRect/>
          </a:stretch>
        </p:blipFill>
        <p:spPr>
          <a:xfrm>
            <a:off x="309999" y="1676400"/>
            <a:ext cx="8529201" cy="4267200"/>
          </a:xfrm>
          <a:prstGeom prst="rect">
            <a:avLst/>
          </a:prstGeom>
        </p:spPr>
      </p:pic>
    </p:spTree>
    <p:extLst>
      <p:ext uri="{BB962C8B-B14F-4D97-AF65-F5344CB8AC3E}">
        <p14:creationId xmlns:p14="http://schemas.microsoft.com/office/powerpoint/2010/main" val="303216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en-US"/>
              <a:t>New Product Introduction</a:t>
            </a:r>
          </a:p>
        </p:txBody>
      </p:sp>
      <p:sp>
        <p:nvSpPr>
          <p:cNvPr id="293891" name="Rectangle 3"/>
          <p:cNvSpPr>
            <a:spLocks noGrp="1" noChangeArrowheads="1"/>
          </p:cNvSpPr>
          <p:nvPr>
            <p:ph type="body" idx="1"/>
          </p:nvPr>
        </p:nvSpPr>
        <p:spPr>
          <a:xfrm>
            <a:off x="266700" y="1524000"/>
            <a:ext cx="8610600" cy="4800600"/>
          </a:xfrm>
          <a:ln/>
        </p:spPr>
        <p:txBody>
          <a:bodyPr/>
          <a:lstStyle/>
          <a:p>
            <a:pPr>
              <a:lnSpc>
                <a:spcPct val="90000"/>
              </a:lnSpc>
            </a:pPr>
            <a:r>
              <a:rPr lang="en-US" altLang="en-US" sz="1400" dirty="0" err="1">
                <a:cs typeface="Times New Roman" panose="02020603050405020304" pitchFamily="18" charset="0"/>
              </a:rPr>
              <a:t>CompHardware</a:t>
            </a:r>
            <a:r>
              <a:rPr lang="en-US" altLang="en-US" sz="1400" dirty="0">
                <a:cs typeface="Times New Roman" panose="02020603050405020304" pitchFamily="18" charset="0"/>
              </a:rPr>
              <a:t> Inc. is going to introduce a new USB drive with 4 terabytes of memory. The data analyst was asked by the company’s general manager to estimate annual profits from this product. However, the company does not have any certain information on what the annual demand for the product will be, and what exact annual fixed cost, variable cost, and selling price will be applied for the new USB product. The analyst gathered some historical data related to the price and cost characteristics of similar products and their demands. </a:t>
            </a:r>
          </a:p>
          <a:p>
            <a:pPr algn="just">
              <a:lnSpc>
                <a:spcPct val="90000"/>
              </a:lnSpc>
            </a:pPr>
            <a:r>
              <a:rPr lang="en-US" altLang="en-US" sz="1400" dirty="0">
                <a:cs typeface="Times New Roman" panose="02020603050405020304" pitchFamily="18" charset="0"/>
              </a:rPr>
              <a:t>The following tables represent the results of data analyst’s preliminary evaluation:</a:t>
            </a:r>
          </a:p>
          <a:p>
            <a:pPr algn="just">
              <a:lnSpc>
                <a:spcPct val="90000"/>
              </a:lnSpc>
              <a:buFont typeface="Wingdings" panose="05000000000000000000" pitchFamily="2" charset="2"/>
              <a:buNone/>
            </a:pPr>
            <a:r>
              <a:rPr lang="en-US" altLang="en-US" sz="1200" dirty="0">
                <a:cs typeface="Times New Roman" panose="02020603050405020304" pitchFamily="18" charset="0"/>
              </a:rPr>
              <a:t> </a:t>
            </a:r>
            <a:endParaRPr lang="en-US" altLang="en-US" sz="1200" dirty="0">
              <a:latin typeface="Courier" charset="0"/>
              <a:cs typeface="Times New Roman" panose="02020603050405020304" pitchFamily="18" charset="0"/>
            </a:endParaRPr>
          </a:p>
          <a:p>
            <a:pPr algn="just">
              <a:lnSpc>
                <a:spcPct val="90000"/>
              </a:lnSpc>
              <a:buFont typeface="Wingdings" panose="05000000000000000000" pitchFamily="2" charset="2"/>
              <a:buNone/>
            </a:pPr>
            <a:r>
              <a:rPr lang="en-US" altLang="en-US" sz="1200" dirty="0">
                <a:cs typeface="Times New Roman" panose="02020603050405020304" pitchFamily="18" charset="0"/>
              </a:rPr>
              <a:t>   </a:t>
            </a:r>
            <a:endParaRPr lang="en-US" altLang="en-US" sz="1200" dirty="0">
              <a:latin typeface="Courier" charset="0"/>
              <a:cs typeface="Times New Roman" panose="02020603050405020304" pitchFamily="18" charset="0"/>
            </a:endParaRPr>
          </a:p>
          <a:p>
            <a:pPr algn="just">
              <a:lnSpc>
                <a:spcPct val="90000"/>
              </a:lnSpc>
              <a:buFont typeface="Wingdings" panose="05000000000000000000" pitchFamily="2" charset="2"/>
              <a:buNone/>
            </a:pPr>
            <a:r>
              <a:rPr lang="en-US" altLang="en-US" sz="1200" dirty="0">
                <a:cs typeface="Times New Roman" panose="02020603050405020304" pitchFamily="18" charset="0"/>
              </a:rPr>
              <a:t> </a:t>
            </a:r>
          </a:p>
          <a:p>
            <a:pPr algn="just">
              <a:lnSpc>
                <a:spcPct val="90000"/>
              </a:lnSpc>
              <a:buFont typeface="Wingdings" panose="05000000000000000000" pitchFamily="2" charset="2"/>
              <a:buNone/>
            </a:pPr>
            <a:r>
              <a:rPr lang="en-US" altLang="en-US" sz="1200" dirty="0">
                <a:latin typeface="Courier" charset="0"/>
                <a:cs typeface="Times New Roman" panose="02020603050405020304" pitchFamily="18" charset="0"/>
              </a:rPr>
              <a:t>                                             </a:t>
            </a:r>
          </a:p>
          <a:p>
            <a:pPr algn="just">
              <a:lnSpc>
                <a:spcPct val="90000"/>
              </a:lnSpc>
              <a:buFont typeface="Wingdings" panose="05000000000000000000" pitchFamily="2" charset="2"/>
              <a:buNone/>
            </a:pPr>
            <a:endParaRPr lang="en-US" altLang="en-US" sz="1200" dirty="0">
              <a:latin typeface="Courier" charset="0"/>
              <a:cs typeface="Times New Roman" panose="02020603050405020304" pitchFamily="18" charset="0"/>
            </a:endParaRPr>
          </a:p>
          <a:p>
            <a:pPr algn="just">
              <a:lnSpc>
                <a:spcPct val="90000"/>
              </a:lnSpc>
            </a:pPr>
            <a:r>
              <a:rPr lang="en-US" altLang="en-US" sz="1400" dirty="0">
                <a:cs typeface="Times New Roman" panose="02020603050405020304" pitchFamily="18" charset="0"/>
              </a:rPr>
              <a:t>With these inputs, the data analyst estimated that the potential profit based on the average and most likely results will be $520,000.</a:t>
            </a:r>
          </a:p>
          <a:p>
            <a:pPr algn="just">
              <a:lnSpc>
                <a:spcPct val="90000"/>
              </a:lnSpc>
            </a:pPr>
            <a:r>
              <a:rPr lang="en-US" altLang="en-US" sz="1400" dirty="0">
                <a:cs typeface="Times New Roman" panose="02020603050405020304" pitchFamily="18" charset="0"/>
              </a:rPr>
              <a:t>Use spreadsheet simulation modeling to identify the expected annual profit for the new USB drive. </a:t>
            </a:r>
          </a:p>
          <a:p>
            <a:pPr algn="just">
              <a:lnSpc>
                <a:spcPct val="90000"/>
              </a:lnSpc>
            </a:pPr>
            <a:r>
              <a:rPr lang="en-US" altLang="en-US" sz="1400" dirty="0">
                <a:cs typeface="Times New Roman" panose="02020603050405020304" pitchFamily="18" charset="0"/>
              </a:rPr>
              <a:t>Is this annual profit equal or come very close to $520,000?</a:t>
            </a:r>
          </a:p>
        </p:txBody>
      </p:sp>
      <p:pic>
        <p:nvPicPr>
          <p:cNvPr id="2" name="Picture 1"/>
          <p:cNvPicPr>
            <a:picLocks noChangeAspect="1"/>
          </p:cNvPicPr>
          <p:nvPr/>
        </p:nvPicPr>
        <p:blipFill>
          <a:blip r:embed="rId2"/>
          <a:stretch>
            <a:fillRect/>
          </a:stretch>
        </p:blipFill>
        <p:spPr>
          <a:xfrm>
            <a:off x="732788" y="3211011"/>
            <a:ext cx="1645727" cy="598989"/>
          </a:xfrm>
          <a:prstGeom prst="rect">
            <a:avLst/>
          </a:prstGeom>
        </p:spPr>
      </p:pic>
      <p:pic>
        <p:nvPicPr>
          <p:cNvPr id="3" name="Picture 2"/>
          <p:cNvPicPr>
            <a:picLocks noChangeAspect="1"/>
          </p:cNvPicPr>
          <p:nvPr/>
        </p:nvPicPr>
        <p:blipFill>
          <a:blip r:embed="rId3"/>
          <a:stretch>
            <a:fillRect/>
          </a:stretch>
        </p:blipFill>
        <p:spPr>
          <a:xfrm>
            <a:off x="2514600" y="3211011"/>
            <a:ext cx="1685288" cy="598989"/>
          </a:xfrm>
          <a:prstGeom prst="rect">
            <a:avLst/>
          </a:prstGeom>
        </p:spPr>
      </p:pic>
      <p:pic>
        <p:nvPicPr>
          <p:cNvPr id="5" name="Picture 4"/>
          <p:cNvPicPr>
            <a:picLocks noChangeAspect="1"/>
          </p:cNvPicPr>
          <p:nvPr/>
        </p:nvPicPr>
        <p:blipFill>
          <a:blip r:embed="rId4"/>
          <a:stretch>
            <a:fillRect/>
          </a:stretch>
        </p:blipFill>
        <p:spPr>
          <a:xfrm>
            <a:off x="4356755" y="3211011"/>
            <a:ext cx="1756856" cy="598989"/>
          </a:xfrm>
          <a:prstGeom prst="rect">
            <a:avLst/>
          </a:prstGeom>
        </p:spPr>
      </p:pic>
      <p:pic>
        <p:nvPicPr>
          <p:cNvPr id="6" name="Picture 5"/>
          <p:cNvPicPr>
            <a:picLocks noChangeAspect="1"/>
          </p:cNvPicPr>
          <p:nvPr/>
        </p:nvPicPr>
        <p:blipFill>
          <a:blip r:embed="rId5"/>
          <a:stretch>
            <a:fillRect/>
          </a:stretch>
        </p:blipFill>
        <p:spPr>
          <a:xfrm>
            <a:off x="6248400" y="3187461"/>
            <a:ext cx="1752600" cy="622539"/>
          </a:xfrm>
          <a:prstGeom prst="rect">
            <a:avLst/>
          </a:prstGeom>
        </p:spPr>
      </p:pic>
    </p:spTree>
    <p:extLst>
      <p:ext uri="{BB962C8B-B14F-4D97-AF65-F5344CB8AC3E}">
        <p14:creationId xmlns:p14="http://schemas.microsoft.com/office/powerpoint/2010/main" val="3498366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en-US"/>
              <a:t>Flowchart of New Product Simulation</a:t>
            </a:r>
          </a:p>
        </p:txBody>
      </p:sp>
      <p:pic>
        <p:nvPicPr>
          <p:cNvPr id="3" name="Picture 2"/>
          <p:cNvPicPr>
            <a:picLocks noChangeAspect="1"/>
          </p:cNvPicPr>
          <p:nvPr/>
        </p:nvPicPr>
        <p:blipFill>
          <a:blip r:embed="rId2"/>
          <a:stretch>
            <a:fillRect/>
          </a:stretch>
        </p:blipFill>
        <p:spPr>
          <a:xfrm>
            <a:off x="76200" y="1447800"/>
            <a:ext cx="8888413" cy="5410200"/>
          </a:xfrm>
          <a:prstGeom prst="rect">
            <a:avLst/>
          </a:prstGeom>
        </p:spPr>
      </p:pic>
    </p:spTree>
    <p:extLst>
      <p:ext uri="{BB962C8B-B14F-4D97-AF65-F5344CB8AC3E}">
        <p14:creationId xmlns:p14="http://schemas.microsoft.com/office/powerpoint/2010/main" val="71598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2"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3" name="Rectangle 5"/>
          <p:cNvSpPr>
            <a:spLocks noChangeArrowheads="1"/>
          </p:cNvSpPr>
          <p:nvPr/>
        </p:nvSpPr>
        <p:spPr bwMode="auto">
          <a:xfrm>
            <a:off x="7237413"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r" eaLnBrk="0" hangingPunct="0"/>
            <a:endParaRPr lang="en-US" altLang="en-US" sz="1000"/>
          </a:p>
        </p:txBody>
      </p:sp>
      <p:sp>
        <p:nvSpPr>
          <p:cNvPr id="268294"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5" name="Rectangle 7"/>
          <p:cNvSpPr>
            <a:spLocks noGrp="1" noChangeArrowheads="1"/>
          </p:cNvSpPr>
          <p:nvPr>
            <p:ph type="title"/>
          </p:nvPr>
        </p:nvSpPr>
        <p:spPr>
          <a:xfrm>
            <a:off x="179388" y="227013"/>
            <a:ext cx="8785225" cy="1131887"/>
          </a:xfrm>
          <a:noFill/>
          <a:ln/>
        </p:spPr>
        <p:txBody>
          <a:bodyPr/>
          <a:lstStyle/>
          <a:p>
            <a:pPr eaLnBrk="0" hangingPunct="0"/>
            <a:r>
              <a:rPr lang="en-US" altLang="en-US" i="1" dirty="0">
                <a:solidFill>
                  <a:schemeClr val="accent1"/>
                </a:solidFill>
              </a:rPr>
              <a:t>Learning Objectives</a:t>
            </a:r>
            <a:endParaRPr lang="en-US" altLang="en-US" dirty="0">
              <a:solidFill>
                <a:schemeClr val="accent1"/>
              </a:solidFill>
            </a:endParaRPr>
          </a:p>
        </p:txBody>
      </p:sp>
      <p:sp>
        <p:nvSpPr>
          <p:cNvPr id="268296" name="Rectangle 8"/>
          <p:cNvSpPr>
            <a:spLocks noGrp="1" noChangeArrowheads="1"/>
          </p:cNvSpPr>
          <p:nvPr>
            <p:ph type="body" idx="1"/>
          </p:nvPr>
        </p:nvSpPr>
        <p:spPr>
          <a:xfrm>
            <a:off x="228600" y="1447800"/>
            <a:ext cx="8610600" cy="4800600"/>
          </a:xfrm>
          <a:noFill/>
          <a:ln/>
        </p:spPr>
        <p:txBody>
          <a:bodyPr/>
          <a:lstStyle/>
          <a:p>
            <a:r>
              <a:rPr lang="en-US" altLang="en-US" dirty="0">
                <a:cs typeface="Times New Roman" panose="02020603050405020304" pitchFamily="18" charset="0"/>
              </a:rPr>
              <a:t>Explain principles and applications of simulation</a:t>
            </a:r>
          </a:p>
          <a:p>
            <a:r>
              <a:rPr lang="en-US" altLang="en-US" dirty="0">
                <a:cs typeface="Times New Roman" panose="02020603050405020304" pitchFamily="18" charset="0"/>
              </a:rPr>
              <a:t>Define advantages and drawbacks of simulation modeling</a:t>
            </a:r>
          </a:p>
          <a:p>
            <a:r>
              <a:rPr lang="en-US" altLang="en-US" dirty="0">
                <a:cs typeface="Times New Roman" panose="02020603050405020304" pitchFamily="18" charset="0"/>
              </a:rPr>
              <a:t>Identify and explain discrete and continuous distributions typically used in simulation modeling</a:t>
            </a:r>
          </a:p>
          <a:p>
            <a:r>
              <a:rPr lang="en-US" altLang="en-US" dirty="0">
                <a:cs typeface="Times New Roman" panose="02020603050405020304" pitchFamily="18" charset="0"/>
              </a:rPr>
              <a:t>Develop and utilize simulation models with Excel tools for a variety of business problems</a:t>
            </a:r>
          </a:p>
          <a:p>
            <a:r>
              <a:rPr lang="en-US" altLang="en-US" dirty="0">
                <a:cs typeface="Times New Roman" panose="02020603050405020304" pitchFamily="18" charset="0"/>
              </a:rPr>
              <a:t>Apply </a:t>
            </a:r>
            <a:r>
              <a:rPr lang="en-US" altLang="en-US" i="1" dirty="0">
                <a:cs typeface="Times New Roman" panose="02020603050405020304" pitchFamily="18" charset="0"/>
              </a:rPr>
              <a:t>@Risk </a:t>
            </a:r>
            <a:r>
              <a:rPr lang="en-US" altLang="en-US" dirty="0">
                <a:cs typeface="Times New Roman" panose="02020603050405020304" pitchFamily="18" charset="0"/>
              </a:rPr>
              <a:t>Excel add-in to build and utilize simulation models</a:t>
            </a:r>
          </a:p>
          <a:p>
            <a:pPr algn="just"/>
            <a:endParaRPr lang="en-US" altLang="en-US" dirty="0"/>
          </a:p>
          <a:p>
            <a:pPr>
              <a:buFont typeface="Wingdings" panose="05000000000000000000" pitchFamily="2" charset="2"/>
              <a:buNone/>
            </a:pPr>
            <a:endParaRPr lang="en-US" altLang="en-US" dirty="0"/>
          </a:p>
          <a:p>
            <a:endParaRPr lang="en-US" altLang="en-US" dirty="0"/>
          </a:p>
          <a:p>
            <a:pPr lvl="1"/>
            <a:endParaRPr lang="en-US" altLang="en-US" dirty="0"/>
          </a:p>
          <a:p>
            <a:endParaRPr lang="en-US" altLang="en-US" dirty="0"/>
          </a:p>
          <a:p>
            <a:endParaRPr lang="en-US" altLang="en-US" dirty="0"/>
          </a:p>
          <a:p>
            <a:endParaRPr lang="en-US" altLang="en-US" dirty="0"/>
          </a:p>
          <a:p>
            <a:pPr eaLnBrk="0" hangingPunct="0">
              <a:spcAft>
                <a:spcPct val="90000"/>
              </a:spcAft>
              <a:buFont typeface="Wingdings" panose="05000000000000000000" pitchFamily="2" charset="2"/>
              <a:buNone/>
            </a:pPr>
            <a:endParaRPr lang="en-US" altLang="en-US" dirty="0"/>
          </a:p>
        </p:txBody>
      </p:sp>
      <p:pic>
        <p:nvPicPr>
          <p:cNvPr id="268297" name="Picture 9" descr="AG00059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37413" y="4902218"/>
            <a:ext cx="1727200" cy="1696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621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ltLang="en-US"/>
              <a:t>What is Simulation?</a:t>
            </a:r>
          </a:p>
        </p:txBody>
      </p:sp>
      <p:sp>
        <p:nvSpPr>
          <p:cNvPr id="289795" name="Rectangle 3"/>
          <p:cNvSpPr>
            <a:spLocks noGrp="1" noChangeArrowheads="1"/>
          </p:cNvSpPr>
          <p:nvPr>
            <p:ph type="body" idx="1"/>
          </p:nvPr>
        </p:nvSpPr>
        <p:spPr>
          <a:xfrm>
            <a:off x="304800" y="1447800"/>
            <a:ext cx="8610600" cy="4800600"/>
          </a:xfrm>
          <a:ln/>
        </p:spPr>
        <p:txBody>
          <a:bodyPr/>
          <a:lstStyle/>
          <a:p>
            <a:pPr>
              <a:lnSpc>
                <a:spcPct val="90000"/>
              </a:lnSpc>
            </a:pP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The idea behind simulation in business and management</a:t>
            </a:r>
            <a:r>
              <a:rPr lang="en-US" altLang="en-US" sz="2000" dirty="0">
                <a:cs typeface="Times New Roman" panose="02020603050405020304" pitchFamily="18" charset="0"/>
              </a:rPr>
              <a:t> is to: </a:t>
            </a:r>
          </a:p>
          <a:p>
            <a:pPr lvl="1">
              <a:lnSpc>
                <a:spcPct val="90000"/>
              </a:lnSpc>
            </a:pPr>
            <a:r>
              <a:rPr lang="en-US" altLang="en-US" sz="1800" dirty="0">
                <a:cs typeface="Times New Roman" panose="02020603050405020304" pitchFamily="18" charset="0"/>
              </a:rPr>
              <a:t>imitate a real‑world situation mathematically</a:t>
            </a:r>
          </a:p>
          <a:p>
            <a:pPr lvl="1">
              <a:lnSpc>
                <a:spcPct val="90000"/>
              </a:lnSpc>
            </a:pPr>
            <a:r>
              <a:rPr lang="en-US" altLang="en-US" sz="1800" dirty="0">
                <a:cs typeface="Times New Roman" panose="02020603050405020304" pitchFamily="18" charset="0"/>
              </a:rPr>
              <a:t>study its properties and operating characteristics</a:t>
            </a:r>
          </a:p>
          <a:p>
            <a:pPr lvl="1">
              <a:lnSpc>
                <a:spcPct val="90000"/>
              </a:lnSpc>
            </a:pPr>
            <a:r>
              <a:rPr lang="en-US" altLang="en-US" sz="1800" dirty="0">
                <a:cs typeface="Times New Roman" panose="02020603050405020304" pitchFamily="18" charset="0"/>
              </a:rPr>
              <a:t>draw conclusions and make action decisions based on the results of simulation.</a:t>
            </a:r>
            <a:endParaRPr lang="en-US" altLang="en-US" sz="1800" dirty="0">
              <a:latin typeface="Courier" charset="0"/>
              <a:cs typeface="Times New Roman" panose="02020603050405020304" pitchFamily="18" charset="0"/>
            </a:endParaRPr>
          </a:p>
          <a:p>
            <a:pPr>
              <a:lnSpc>
                <a:spcPct val="90000"/>
              </a:lnSpc>
            </a:pPr>
            <a:r>
              <a:rPr lang="en-US" altLang="en-US" sz="2000" dirty="0">
                <a:cs typeface="Times New Roman" panose="02020603050405020304" pitchFamily="18" charset="0"/>
              </a:rPr>
              <a:t>In simulation, instead of seeking an optimal solution through algorithm or method, we attempt to obtain </a:t>
            </a: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descriptive information</a:t>
            </a:r>
            <a:r>
              <a:rPr lang="en-US" altLang="en-US" sz="2000" dirty="0">
                <a:cs typeface="Times New Roman" panose="02020603050405020304" pitchFamily="18" charset="0"/>
              </a:rPr>
              <a:t> through experimentation</a:t>
            </a:r>
            <a:endParaRPr lang="en-US" altLang="en-US" sz="2000" dirty="0">
              <a:latin typeface="Courier" charset="0"/>
              <a:cs typeface="Times New Roman" panose="02020603050405020304" pitchFamily="18" charset="0"/>
            </a:endParaRPr>
          </a:p>
          <a:p>
            <a:pPr>
              <a:lnSpc>
                <a:spcPct val="90000"/>
              </a:lnSpc>
            </a:pP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Characteristics of simulation </a:t>
            </a:r>
            <a:endParaRPr lang="en-US" altLang="en-US" sz="2000" i="1" dirty="0">
              <a:solidFill>
                <a:schemeClr val="accent1"/>
              </a:solidFill>
              <a:effectLst>
                <a:outerShdw blurRad="38100" dist="38100" dir="2700000" algn="tl">
                  <a:srgbClr val="C0C0C0"/>
                </a:outerShdw>
              </a:effectLst>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Simulation is a technique of experimentation to determine the behavior of a system under various conditions</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Simulation is usually applied when a decision problem is too complex to be solved by analytical models</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Simulation may not precisely represent a real business problem but can merely imitate it</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A computer‑based model is usually used to generate descriptive results</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An optimal solution routine can be included in the simulation process</a:t>
            </a:r>
            <a:endParaRPr lang="en-US" altLang="en-US" sz="1800" dirty="0">
              <a:latin typeface="Courier" charset="0"/>
              <a:cs typeface="Times New Roman" panose="02020603050405020304" pitchFamily="18" charset="0"/>
            </a:endParaRPr>
          </a:p>
          <a:p>
            <a:pPr>
              <a:lnSpc>
                <a:spcPct val="90000"/>
              </a:lnSpc>
            </a:pPr>
            <a:endParaRPr lang="en-US" altLang="en-US" sz="2000" dirty="0">
              <a:solidFill>
                <a:schemeClr val="accent1"/>
              </a:solidFill>
            </a:endParaRPr>
          </a:p>
        </p:txBody>
      </p:sp>
    </p:spTree>
    <p:extLst>
      <p:ext uri="{BB962C8B-B14F-4D97-AF65-F5344CB8AC3E}">
        <p14:creationId xmlns:p14="http://schemas.microsoft.com/office/powerpoint/2010/main" val="198819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ltLang="en-US"/>
              <a:t>Applications of Simulation </a:t>
            </a:r>
          </a:p>
        </p:txBody>
      </p:sp>
      <p:sp>
        <p:nvSpPr>
          <p:cNvPr id="290819" name="Rectangle 3"/>
          <p:cNvSpPr>
            <a:spLocks noGrp="1" noChangeArrowheads="1"/>
          </p:cNvSpPr>
          <p:nvPr>
            <p:ph type="body" idx="1"/>
          </p:nvPr>
        </p:nvSpPr>
        <p:spPr>
          <a:xfrm>
            <a:off x="152400" y="1524000"/>
            <a:ext cx="4343400" cy="4800600"/>
          </a:xfrm>
          <a:ln/>
        </p:spPr>
        <p:txBody>
          <a:bodyPr/>
          <a:lstStyle/>
          <a:p>
            <a:pPr algn="just"/>
            <a:r>
              <a:rPr lang="en-US" altLang="en-US" i="1" dirty="0">
                <a:solidFill>
                  <a:schemeClr val="accent1"/>
                </a:solidFill>
                <a:effectLst>
                  <a:outerShdw blurRad="38100" dist="38100" dir="2700000" algn="tl">
                    <a:srgbClr val="C0C0C0"/>
                  </a:outerShdw>
                </a:effectLst>
                <a:cs typeface="Times New Roman" panose="02020603050405020304" pitchFamily="18" charset="0"/>
              </a:rPr>
              <a:t>Finance</a:t>
            </a:r>
          </a:p>
          <a:p>
            <a:pPr lvl="1" algn="just"/>
            <a:r>
              <a:rPr lang="en-US" altLang="en-US" dirty="0">
                <a:cs typeface="Times New Roman" panose="02020603050405020304" pitchFamily="18" charset="0"/>
              </a:rPr>
              <a:t>Capital budgeting </a:t>
            </a:r>
          </a:p>
          <a:p>
            <a:pPr lvl="1" algn="just"/>
            <a:r>
              <a:rPr lang="en-US" altLang="en-US" dirty="0">
                <a:cs typeface="Times New Roman" panose="02020603050405020304" pitchFamily="18" charset="0"/>
              </a:rPr>
              <a:t>Rate of return </a:t>
            </a:r>
          </a:p>
          <a:p>
            <a:pPr lvl="1" algn="just"/>
            <a:r>
              <a:rPr lang="en-US" altLang="en-US" dirty="0">
                <a:cs typeface="Times New Roman" panose="02020603050405020304" pitchFamily="18" charset="0"/>
              </a:rPr>
              <a:t>Stock price </a:t>
            </a:r>
          </a:p>
          <a:p>
            <a:pPr lvl="1" algn="just"/>
            <a:r>
              <a:rPr lang="en-US" altLang="en-US" dirty="0">
                <a:cs typeface="Times New Roman" panose="02020603050405020304" pitchFamily="18" charset="0"/>
              </a:rPr>
              <a:t>Portfolio optimization</a:t>
            </a:r>
          </a:p>
          <a:p>
            <a:pPr algn="just"/>
            <a:r>
              <a:rPr lang="en-US" altLang="en-US" i="1" dirty="0">
                <a:solidFill>
                  <a:schemeClr val="accent1"/>
                </a:solidFill>
                <a:effectLst>
                  <a:outerShdw blurRad="38100" dist="38100" dir="2700000" algn="tl">
                    <a:srgbClr val="C0C0C0"/>
                  </a:outerShdw>
                </a:effectLst>
                <a:cs typeface="Times New Roman" panose="02020603050405020304" pitchFamily="18" charset="0"/>
              </a:rPr>
              <a:t>Marketing </a:t>
            </a:r>
          </a:p>
          <a:p>
            <a:pPr lvl="1"/>
            <a:r>
              <a:rPr lang="en-US" altLang="en-US" dirty="0">
                <a:cs typeface="Times New Roman" panose="02020603050405020304" pitchFamily="18" charset="0"/>
              </a:rPr>
              <a:t>Analysis of market reaction </a:t>
            </a:r>
          </a:p>
          <a:p>
            <a:pPr lvl="1"/>
            <a:r>
              <a:rPr lang="en-US" altLang="en-US" dirty="0">
                <a:cs typeface="Times New Roman" panose="02020603050405020304" pitchFamily="18" charset="0"/>
              </a:rPr>
              <a:t>Analysis of distribution channels</a:t>
            </a:r>
          </a:p>
          <a:p>
            <a:pPr algn="just">
              <a:buFont typeface="Wingdings" panose="05000000000000000000" pitchFamily="2" charset="2"/>
              <a:buNone/>
            </a:pPr>
            <a:endParaRPr lang="en-US" altLang="en-US" sz="2000" dirty="0">
              <a:cs typeface="Times New Roman" panose="02020603050405020304" pitchFamily="18" charset="0"/>
            </a:endParaRPr>
          </a:p>
        </p:txBody>
      </p:sp>
      <p:sp>
        <p:nvSpPr>
          <p:cNvPr id="290820" name="Rectangle 4"/>
          <p:cNvSpPr>
            <a:spLocks noChangeArrowheads="1"/>
          </p:cNvSpPr>
          <p:nvPr/>
        </p:nvSpPr>
        <p:spPr bwMode="auto">
          <a:xfrm>
            <a:off x="4648200" y="1524000"/>
            <a:ext cx="4343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fontAlgn="base">
              <a:spcBef>
                <a:spcPct val="0"/>
              </a:spcBef>
              <a:spcAft>
                <a:spcPct val="0"/>
              </a:spcAft>
              <a:defRPr sz="2400">
                <a:solidFill>
                  <a:schemeClr val="tx1"/>
                </a:solidFill>
                <a:latin typeface="Times New Roman" panose="02020603050405020304" pitchFamily="18" charset="0"/>
              </a:defRPr>
            </a:lvl6pPr>
            <a:lvl7pPr marL="2686050" indent="-228600" fontAlgn="base">
              <a:spcBef>
                <a:spcPct val="0"/>
              </a:spcBef>
              <a:spcAft>
                <a:spcPct val="0"/>
              </a:spcAft>
              <a:defRPr sz="2400">
                <a:solidFill>
                  <a:schemeClr val="tx1"/>
                </a:solidFill>
                <a:latin typeface="Times New Roman" panose="02020603050405020304" pitchFamily="18" charset="0"/>
              </a:defRPr>
            </a:lvl7pPr>
            <a:lvl8pPr marL="3143250" indent="-228600" fontAlgn="base">
              <a:spcBef>
                <a:spcPct val="0"/>
              </a:spcBef>
              <a:spcAft>
                <a:spcPct val="0"/>
              </a:spcAft>
              <a:defRPr sz="2400">
                <a:solidFill>
                  <a:schemeClr val="tx1"/>
                </a:solidFill>
                <a:latin typeface="Times New Roman" panose="02020603050405020304" pitchFamily="18" charset="0"/>
              </a:defRPr>
            </a:lvl8pPr>
            <a:lvl9pPr marL="3600450" indent="-2286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accent2"/>
              </a:buClr>
              <a:buSzPct val="75000"/>
              <a:buFont typeface="Wingdings" panose="05000000000000000000" pitchFamily="2" charset="2"/>
              <a:buChar char="n"/>
            </a:pPr>
            <a:r>
              <a:rPr lang="en-US" altLang="en-US" b="1" i="1" dirty="0">
                <a:solidFill>
                  <a:schemeClr val="accent1"/>
                </a:solidFill>
                <a:effectLst>
                  <a:outerShdw blurRad="38100" dist="38100" dir="2700000" algn="tl">
                    <a:srgbClr val="C0C0C0"/>
                  </a:outerShdw>
                </a:effectLst>
                <a:cs typeface="Times New Roman" panose="02020603050405020304" pitchFamily="18" charset="0"/>
              </a:rPr>
              <a:t>Management</a:t>
            </a:r>
            <a:endParaRPr lang="en-US" altLang="en-US" b="1" i="1" dirty="0">
              <a:solidFill>
                <a:schemeClr val="accent1"/>
              </a:solidFill>
              <a:effectLst>
                <a:outerShdw blurRad="38100" dist="38100" dir="2700000" algn="tl">
                  <a:srgbClr val="C0C0C0"/>
                </a:outerShdw>
              </a:effectLst>
              <a:latin typeface="Courier" charset="0"/>
              <a:cs typeface="Times New Roman" panose="02020603050405020304" pitchFamily="18" charset="0"/>
            </a:endParaRPr>
          </a:p>
          <a:p>
            <a:pPr lvl="1">
              <a:spcBef>
                <a:spcPct val="20000"/>
              </a:spcBef>
              <a:buClr>
                <a:schemeClr val="bg2"/>
              </a:buClr>
              <a:buFont typeface="Symbol" panose="05050102010706020507" pitchFamily="18" charset="2"/>
              <a:buChar char="·"/>
            </a:pPr>
            <a:r>
              <a:rPr lang="en-US" altLang="en-US" sz="2000" b="1" dirty="0">
                <a:cs typeface="Times New Roman" panose="02020603050405020304" pitchFamily="18" charset="0"/>
              </a:rPr>
              <a:t>New product introduction</a:t>
            </a:r>
          </a:p>
          <a:p>
            <a:pPr lvl="1">
              <a:spcBef>
                <a:spcPct val="20000"/>
              </a:spcBef>
              <a:buClr>
                <a:schemeClr val="bg2"/>
              </a:buClr>
              <a:buFont typeface="Symbol" panose="05050102010706020507" pitchFamily="18" charset="2"/>
              <a:buChar char="·"/>
            </a:pPr>
            <a:r>
              <a:rPr lang="en-US" altLang="en-US" sz="2000" b="1" dirty="0">
                <a:cs typeface="Times New Roman" panose="02020603050405020304" pitchFamily="18" charset="0"/>
              </a:rPr>
              <a:t>Inventory and order management with variable demand and/or lead time</a:t>
            </a:r>
          </a:p>
          <a:p>
            <a:pPr lvl="1">
              <a:spcBef>
                <a:spcPct val="20000"/>
              </a:spcBef>
              <a:buClr>
                <a:schemeClr val="bg2"/>
              </a:buClr>
              <a:buFont typeface="Symbol" panose="05050102010706020507" pitchFamily="18" charset="2"/>
              <a:buChar char="·"/>
            </a:pPr>
            <a:r>
              <a:rPr lang="en-US" altLang="en-US" sz="2000" b="1" dirty="0">
                <a:cs typeface="Times New Roman" panose="02020603050405020304" pitchFamily="18" charset="0"/>
              </a:rPr>
              <a:t>Analysis of waiting lines</a:t>
            </a:r>
          </a:p>
          <a:p>
            <a:pPr lvl="1">
              <a:spcBef>
                <a:spcPct val="20000"/>
              </a:spcBef>
              <a:buClr>
                <a:schemeClr val="bg2"/>
              </a:buClr>
              <a:buFont typeface="Symbol" panose="05050102010706020507" pitchFamily="18" charset="2"/>
              <a:buChar char="·"/>
            </a:pPr>
            <a:r>
              <a:rPr lang="en-US" altLang="en-US" sz="2000" b="1" dirty="0">
                <a:cs typeface="Times New Roman" panose="02020603050405020304" pitchFamily="18" charset="0"/>
              </a:rPr>
              <a:t>Personnel scheduling and sequencing</a:t>
            </a:r>
          </a:p>
        </p:txBody>
      </p:sp>
    </p:spTree>
    <p:extLst>
      <p:ext uri="{BB962C8B-B14F-4D97-AF65-F5344CB8AC3E}">
        <p14:creationId xmlns:p14="http://schemas.microsoft.com/office/powerpoint/2010/main" val="2592461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20">
                                            <p:txEl>
                                              <p:pRg st="0" end="0"/>
                                            </p:txEl>
                                          </p:spTgt>
                                        </p:tgtEl>
                                        <p:attrNameLst>
                                          <p:attrName>style.visibility</p:attrName>
                                        </p:attrNameLst>
                                      </p:cBhvr>
                                      <p:to>
                                        <p:strVal val="visible"/>
                                      </p:to>
                                    </p:set>
                                    <p:anim calcmode="lin" valueType="num">
                                      <p:cBhvr additive="base">
                                        <p:cTn id="7" dur="500" fill="hold"/>
                                        <p:tgtEl>
                                          <p:spTgt spid="2908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20">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20">
                                            <p:txEl>
                                              <p:pRg st="0" end="0"/>
                                            </p:txEl>
                                          </p:spTgt>
                                        </p:tgtEl>
                                        <p:attrNameLst>
                                          <p:attrName>ppt_c</p:attrName>
                                        </p:attrNameLst>
                                      </p:cBhvr>
                                      <p:to>
                                        <a:schemeClr val="accent2"/>
                                      </p:to>
                                    </p:animClr>
                                  </p:subTnLst>
                                </p:cTn>
                              </p:par>
                              <p:par>
                                <p:cTn id="9" presetID="2" presetClass="entr" presetSubtype="8" fill="hold" grpId="0" nodeType="withEffect">
                                  <p:stCondLst>
                                    <p:cond delay="0"/>
                                  </p:stCondLst>
                                  <p:childTnLst>
                                    <p:set>
                                      <p:cBhvr>
                                        <p:cTn id="10" dur="1" fill="hold">
                                          <p:stCondLst>
                                            <p:cond delay="0"/>
                                          </p:stCondLst>
                                        </p:cTn>
                                        <p:tgtEl>
                                          <p:spTgt spid="290820">
                                            <p:txEl>
                                              <p:pRg st="1" end="1"/>
                                            </p:txEl>
                                          </p:spTgt>
                                        </p:tgtEl>
                                        <p:attrNameLst>
                                          <p:attrName>style.visibility</p:attrName>
                                        </p:attrNameLst>
                                      </p:cBhvr>
                                      <p:to>
                                        <p:strVal val="visible"/>
                                      </p:to>
                                    </p:set>
                                    <p:anim calcmode="lin" valueType="num">
                                      <p:cBhvr additive="base">
                                        <p:cTn id="11" dur="500" fill="hold"/>
                                        <p:tgtEl>
                                          <p:spTgt spid="29082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0820">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20">
                                            <p:txEl>
                                              <p:pRg st="1" end="1"/>
                                            </p:txEl>
                                          </p:spTgt>
                                        </p:tgtEl>
                                        <p:attrNameLst>
                                          <p:attrName>ppt_c</p:attrName>
                                        </p:attrNameLst>
                                      </p:cBhvr>
                                      <p:to>
                                        <a:schemeClr val="accent2"/>
                                      </p:to>
                                    </p:animClr>
                                  </p:subTnLst>
                                </p:cTn>
                              </p:par>
                              <p:par>
                                <p:cTn id="13" presetID="2" presetClass="entr" presetSubtype="8" fill="hold" grpId="0" nodeType="withEffect">
                                  <p:stCondLst>
                                    <p:cond delay="0"/>
                                  </p:stCondLst>
                                  <p:childTnLst>
                                    <p:set>
                                      <p:cBhvr>
                                        <p:cTn id="14" dur="1" fill="hold">
                                          <p:stCondLst>
                                            <p:cond delay="0"/>
                                          </p:stCondLst>
                                        </p:cTn>
                                        <p:tgtEl>
                                          <p:spTgt spid="290820">
                                            <p:txEl>
                                              <p:pRg st="2" end="2"/>
                                            </p:txEl>
                                          </p:spTgt>
                                        </p:tgtEl>
                                        <p:attrNameLst>
                                          <p:attrName>style.visibility</p:attrName>
                                        </p:attrNameLst>
                                      </p:cBhvr>
                                      <p:to>
                                        <p:strVal val="visible"/>
                                      </p:to>
                                    </p:set>
                                    <p:anim calcmode="lin" valueType="num">
                                      <p:cBhvr additive="base">
                                        <p:cTn id="15" dur="500" fill="hold"/>
                                        <p:tgtEl>
                                          <p:spTgt spid="29082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0820">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20">
                                            <p:txEl>
                                              <p:pRg st="2" end="2"/>
                                            </p:txEl>
                                          </p:spTgt>
                                        </p:tgtEl>
                                        <p:attrNameLst>
                                          <p:attrName>ppt_c</p:attrName>
                                        </p:attrNameLst>
                                      </p:cBhvr>
                                      <p:to>
                                        <a:schemeClr val="accent2"/>
                                      </p:to>
                                    </p:animClr>
                                  </p:subTnLst>
                                </p:cTn>
                              </p:par>
                              <p:par>
                                <p:cTn id="17" presetID="2" presetClass="entr" presetSubtype="8" fill="hold" grpId="0" nodeType="withEffect">
                                  <p:stCondLst>
                                    <p:cond delay="0"/>
                                  </p:stCondLst>
                                  <p:childTnLst>
                                    <p:set>
                                      <p:cBhvr>
                                        <p:cTn id="18" dur="1" fill="hold">
                                          <p:stCondLst>
                                            <p:cond delay="0"/>
                                          </p:stCondLst>
                                        </p:cTn>
                                        <p:tgtEl>
                                          <p:spTgt spid="290820">
                                            <p:txEl>
                                              <p:pRg st="3" end="3"/>
                                            </p:txEl>
                                          </p:spTgt>
                                        </p:tgtEl>
                                        <p:attrNameLst>
                                          <p:attrName>style.visibility</p:attrName>
                                        </p:attrNameLst>
                                      </p:cBhvr>
                                      <p:to>
                                        <p:strVal val="visible"/>
                                      </p:to>
                                    </p:set>
                                    <p:anim calcmode="lin" valueType="num">
                                      <p:cBhvr additive="base">
                                        <p:cTn id="19" dur="500" fill="hold"/>
                                        <p:tgtEl>
                                          <p:spTgt spid="29082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20">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20">
                                            <p:txEl>
                                              <p:pRg st="3" end="3"/>
                                            </p:txEl>
                                          </p:spTgt>
                                        </p:tgtEl>
                                        <p:attrNameLst>
                                          <p:attrName>ppt_c</p:attrName>
                                        </p:attrNameLst>
                                      </p:cBhvr>
                                      <p:to>
                                        <a:schemeClr val="accent2"/>
                                      </p:to>
                                    </p:animClr>
                                  </p:subTnLst>
                                </p:cTn>
                              </p:par>
                              <p:par>
                                <p:cTn id="21" presetID="2" presetClass="entr" presetSubtype="8" fill="hold" grpId="0" nodeType="withEffect">
                                  <p:stCondLst>
                                    <p:cond delay="0"/>
                                  </p:stCondLst>
                                  <p:childTnLst>
                                    <p:set>
                                      <p:cBhvr>
                                        <p:cTn id="22" dur="1" fill="hold">
                                          <p:stCondLst>
                                            <p:cond delay="0"/>
                                          </p:stCondLst>
                                        </p:cTn>
                                        <p:tgtEl>
                                          <p:spTgt spid="290820">
                                            <p:txEl>
                                              <p:pRg st="4" end="4"/>
                                            </p:txEl>
                                          </p:spTgt>
                                        </p:tgtEl>
                                        <p:attrNameLst>
                                          <p:attrName>style.visibility</p:attrName>
                                        </p:attrNameLst>
                                      </p:cBhvr>
                                      <p:to>
                                        <p:strVal val="visible"/>
                                      </p:to>
                                    </p:set>
                                    <p:anim calcmode="lin" valueType="num">
                                      <p:cBhvr additive="base">
                                        <p:cTn id="23" dur="500" fill="hold"/>
                                        <p:tgtEl>
                                          <p:spTgt spid="290820">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0820">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0820">
                                            <p:txEl>
                                              <p:pRg st="4" end="4"/>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en-US" dirty="0"/>
              <a:t>Advantages and Drawbacks of Simulation</a:t>
            </a:r>
          </a:p>
        </p:txBody>
      </p:sp>
      <p:sp>
        <p:nvSpPr>
          <p:cNvPr id="321539" name="Rectangle 3"/>
          <p:cNvSpPr>
            <a:spLocks noGrp="1" noChangeArrowheads="1"/>
          </p:cNvSpPr>
          <p:nvPr>
            <p:ph type="body" sz="half" idx="1"/>
          </p:nvPr>
        </p:nvSpPr>
        <p:spPr>
          <a:xfrm>
            <a:off x="228600" y="1371600"/>
            <a:ext cx="4191000" cy="5257800"/>
          </a:xfrm>
        </p:spPr>
        <p:txBody>
          <a:bodyPr/>
          <a:lstStyle/>
          <a:p>
            <a:pPr algn="just">
              <a:lnSpc>
                <a:spcPct val="90000"/>
              </a:lnSpc>
            </a:pP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Advantages</a:t>
            </a:r>
          </a:p>
          <a:p>
            <a:pPr lvl="1">
              <a:lnSpc>
                <a:spcPct val="90000"/>
              </a:lnSpc>
            </a:pPr>
            <a:r>
              <a:rPr lang="en-US" altLang="en-US" sz="1800" dirty="0">
                <a:cs typeface="Times New Roman" panose="02020603050405020304" pitchFamily="18" charset="0"/>
              </a:rPr>
              <a:t>Very flexible, and relatively straightforward</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Can be used to analyze large and complex real-world problems for which closed form analytical solutions are not possible</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Allows for inclusion of real-world complications, which most other techniques do not permit</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Make possible "time compression"</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Allows one to ask "what if" type questions</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Does not interfere with the real-world system</a:t>
            </a:r>
            <a:endParaRPr lang="en-US" altLang="en-US" sz="1800" dirty="0">
              <a:latin typeface="Courier" charset="0"/>
              <a:cs typeface="Times New Roman" panose="02020603050405020304" pitchFamily="18" charset="0"/>
            </a:endParaRPr>
          </a:p>
          <a:p>
            <a:pPr lvl="1">
              <a:lnSpc>
                <a:spcPct val="90000"/>
              </a:lnSpc>
            </a:pPr>
            <a:r>
              <a:rPr lang="en-US" altLang="en-US" sz="1800" dirty="0">
                <a:cs typeface="Times New Roman" panose="02020603050405020304" pitchFamily="18" charset="0"/>
              </a:rPr>
              <a:t>Allows studying the interactive effect of individual components or variables</a:t>
            </a:r>
            <a:endParaRPr lang="en-US" altLang="en-US" sz="1800" dirty="0">
              <a:latin typeface="Courier" charset="0"/>
              <a:cs typeface="Times New Roman" panose="02020603050405020304" pitchFamily="18" charset="0"/>
            </a:endParaRPr>
          </a:p>
          <a:p>
            <a:pPr>
              <a:lnSpc>
                <a:spcPct val="90000"/>
              </a:lnSpc>
            </a:pPr>
            <a:endParaRPr lang="en-US" altLang="en-US" sz="1800" dirty="0"/>
          </a:p>
        </p:txBody>
      </p:sp>
      <p:sp>
        <p:nvSpPr>
          <p:cNvPr id="321540" name="Rectangle 4"/>
          <p:cNvSpPr>
            <a:spLocks noGrp="1" noChangeArrowheads="1"/>
          </p:cNvSpPr>
          <p:nvPr>
            <p:ph type="body" sz="half" idx="2"/>
          </p:nvPr>
        </p:nvSpPr>
        <p:spPr>
          <a:xfrm>
            <a:off x="4572000" y="1371600"/>
            <a:ext cx="4229100" cy="5029200"/>
          </a:xfrm>
        </p:spPr>
        <p:txBody>
          <a:bodyPr/>
          <a:lstStyle/>
          <a:p>
            <a:r>
              <a:rPr lang="en-US" altLang="en-US" sz="2000" i="1">
                <a:solidFill>
                  <a:schemeClr val="accent1"/>
                </a:solidFill>
                <a:effectLst>
                  <a:outerShdw blurRad="38100" dist="38100" dir="2700000" algn="tl">
                    <a:srgbClr val="C0C0C0"/>
                  </a:outerShdw>
                </a:effectLst>
              </a:rPr>
              <a:t>Drawbacks</a:t>
            </a:r>
          </a:p>
          <a:p>
            <a:pPr lvl="1"/>
            <a:r>
              <a:rPr lang="en-US" altLang="en-US" sz="1800">
                <a:cs typeface="Times New Roman" panose="02020603050405020304" pitchFamily="18" charset="0"/>
              </a:rPr>
              <a:t>May be very time consuming and expensive</a:t>
            </a:r>
            <a:endParaRPr lang="en-US" altLang="en-US" sz="1800">
              <a:latin typeface="Courier" charset="0"/>
              <a:cs typeface="Times New Roman" panose="02020603050405020304" pitchFamily="18" charset="0"/>
            </a:endParaRPr>
          </a:p>
          <a:p>
            <a:pPr lvl="1"/>
            <a:r>
              <a:rPr lang="en-US" altLang="en-US" sz="1800">
                <a:cs typeface="Times New Roman" panose="02020603050405020304" pitchFamily="18" charset="0"/>
              </a:rPr>
              <a:t>Does not generate (by itself) optimal solutions</a:t>
            </a:r>
            <a:endParaRPr lang="en-US" altLang="en-US" sz="1800">
              <a:latin typeface="Courier" charset="0"/>
              <a:cs typeface="Times New Roman" panose="02020603050405020304" pitchFamily="18" charset="0"/>
            </a:endParaRPr>
          </a:p>
          <a:p>
            <a:pPr lvl="1"/>
            <a:r>
              <a:rPr lang="en-US" altLang="en-US" sz="1800">
                <a:cs typeface="Times New Roman" panose="02020603050405020304" pitchFamily="18" charset="0"/>
              </a:rPr>
              <a:t>Produces a unique model which may not be transferable to another model</a:t>
            </a:r>
            <a:endParaRPr lang="en-US" altLang="en-US" sz="1800">
              <a:latin typeface="Courier" charset="0"/>
              <a:cs typeface="Times New Roman" panose="02020603050405020304" pitchFamily="18" charset="0"/>
            </a:endParaRPr>
          </a:p>
          <a:p>
            <a:endParaRPr lang="en-US" altLang="en-US" sz="2000"/>
          </a:p>
        </p:txBody>
      </p:sp>
    </p:spTree>
    <p:extLst>
      <p:ext uri="{BB962C8B-B14F-4D97-AF65-F5344CB8AC3E}">
        <p14:creationId xmlns:p14="http://schemas.microsoft.com/office/powerpoint/2010/main" val="413671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a:t>Monte Carlo Simulation</a:t>
            </a:r>
          </a:p>
        </p:txBody>
      </p:sp>
      <p:sp>
        <p:nvSpPr>
          <p:cNvPr id="291843" name="Rectangle 3"/>
          <p:cNvSpPr>
            <a:spLocks noGrp="1" noChangeArrowheads="1"/>
          </p:cNvSpPr>
          <p:nvPr>
            <p:ph type="body" idx="1"/>
          </p:nvPr>
        </p:nvSpPr>
        <p:spPr>
          <a:xfrm>
            <a:off x="228600" y="1524000"/>
            <a:ext cx="8610600" cy="4800600"/>
          </a:xfrm>
          <a:ln/>
        </p:spPr>
        <p:txBody>
          <a:bodyPr/>
          <a:lstStyle/>
          <a:p>
            <a:pPr marL="381000" indent="-381000">
              <a:lnSpc>
                <a:spcPct val="90000"/>
              </a:lnSpc>
            </a:pPr>
            <a:r>
              <a:rPr lang="en-US" altLang="en-US" sz="2000" dirty="0">
                <a:cs typeface="Times New Roman" panose="02020603050405020304" pitchFamily="18" charset="0"/>
              </a:rPr>
              <a:t>The central feature of simulation is the incorporation of random behavior for the variable or variables of interest</a:t>
            </a:r>
          </a:p>
          <a:p>
            <a:pPr marL="381000" indent="-381000">
              <a:lnSpc>
                <a:spcPct val="90000"/>
              </a:lnSpc>
            </a:pPr>
            <a:r>
              <a:rPr lang="en-US" altLang="en-US" sz="2000" dirty="0">
                <a:cs typeface="Times New Roman" panose="02020603050405020304" pitchFamily="18" charset="0"/>
              </a:rPr>
              <a:t>For such purposes the </a:t>
            </a:r>
            <a:r>
              <a:rPr lang="en-US" altLang="en-US" sz="2000" i="1" dirty="0">
                <a:solidFill>
                  <a:schemeClr val="accent1"/>
                </a:solidFill>
                <a:effectLst>
                  <a:outerShdw blurRad="38100" dist="38100" dir="2700000" algn="tl">
                    <a:srgbClr val="C0C0C0"/>
                  </a:outerShdw>
                </a:effectLst>
                <a:cs typeface="Times New Roman" panose="02020603050405020304" pitchFamily="18" charset="0"/>
              </a:rPr>
              <a:t>Monte Carlo method</a:t>
            </a:r>
            <a:r>
              <a:rPr lang="en-US" altLang="en-US" sz="2000" dirty="0">
                <a:cs typeface="Times New Roman" panose="02020603050405020304" pitchFamily="18" charset="0"/>
              </a:rPr>
              <a:t> of simulation may be applied.</a:t>
            </a:r>
          </a:p>
          <a:p>
            <a:pPr marL="381000" indent="-381000">
              <a:lnSpc>
                <a:spcPct val="90000"/>
              </a:lnSpc>
            </a:pPr>
            <a:r>
              <a:rPr lang="en-US" altLang="en-US" sz="2000" dirty="0">
                <a:cs typeface="Times New Roman" panose="02020603050405020304" pitchFamily="18" charset="0"/>
              </a:rPr>
              <a:t> The basis of Monte Carlo simulation is experimentation on the chance (or probabilistic) elements through random sampling. The technique breaks down into five simple steps:</a:t>
            </a:r>
            <a:endParaRPr lang="en-US" altLang="en-US" sz="2000" dirty="0">
              <a:latin typeface="Courier" charset="0"/>
              <a:cs typeface="Times New Roman" panose="02020603050405020304" pitchFamily="18" charset="0"/>
            </a:endParaRPr>
          </a:p>
          <a:p>
            <a:pPr marL="800100" lvl="1" indent="-342900">
              <a:lnSpc>
                <a:spcPct val="90000"/>
              </a:lnSpc>
              <a:buFont typeface="Wingdings" panose="05000000000000000000" pitchFamily="2" charset="2"/>
              <a:buAutoNum type="arabicPeriod"/>
            </a:pPr>
            <a:r>
              <a:rPr lang="en-US" altLang="en-US" sz="1800" dirty="0">
                <a:cs typeface="Times New Roman" panose="02020603050405020304" pitchFamily="18" charset="0"/>
              </a:rPr>
              <a:t>Setup probability distribution for an input variable(s)</a:t>
            </a:r>
            <a:endParaRPr lang="en-US" altLang="en-US" sz="1800" dirty="0">
              <a:latin typeface="Courier" charset="0"/>
              <a:cs typeface="Times New Roman" panose="02020603050405020304" pitchFamily="18" charset="0"/>
            </a:endParaRPr>
          </a:p>
          <a:p>
            <a:pPr marL="800100" lvl="1" indent="-342900">
              <a:lnSpc>
                <a:spcPct val="90000"/>
              </a:lnSpc>
              <a:buFont typeface="Wingdings" panose="05000000000000000000" pitchFamily="2" charset="2"/>
              <a:buAutoNum type="arabicPeriod"/>
            </a:pPr>
            <a:r>
              <a:rPr lang="en-US" altLang="en-US" sz="1800" dirty="0">
                <a:cs typeface="Times New Roman" panose="02020603050405020304" pitchFamily="18" charset="0"/>
              </a:rPr>
              <a:t>Build a cumulative probability distribution for each input variable in step 1 </a:t>
            </a:r>
            <a:endParaRPr lang="en-US" altLang="en-US" sz="1800" dirty="0">
              <a:latin typeface="Courier" charset="0"/>
              <a:cs typeface="Times New Roman" panose="02020603050405020304" pitchFamily="18" charset="0"/>
            </a:endParaRPr>
          </a:p>
          <a:p>
            <a:pPr marL="800100" lvl="1" indent="-342900">
              <a:lnSpc>
                <a:spcPct val="90000"/>
              </a:lnSpc>
              <a:buFont typeface="Wingdings" panose="05000000000000000000" pitchFamily="2" charset="2"/>
              <a:buAutoNum type="arabicPeriod"/>
            </a:pPr>
            <a:r>
              <a:rPr lang="en-US" altLang="en-US" sz="1800" dirty="0">
                <a:cs typeface="Times New Roman" panose="02020603050405020304" pitchFamily="18" charset="0"/>
              </a:rPr>
              <a:t>Establish interval of random numbers for each variable</a:t>
            </a:r>
            <a:endParaRPr lang="en-US" altLang="en-US" sz="1800" dirty="0">
              <a:latin typeface="Courier" charset="0"/>
              <a:cs typeface="Times New Roman" panose="02020603050405020304" pitchFamily="18" charset="0"/>
            </a:endParaRPr>
          </a:p>
          <a:p>
            <a:pPr marL="800100" lvl="1" indent="-342900">
              <a:lnSpc>
                <a:spcPct val="90000"/>
              </a:lnSpc>
              <a:buFont typeface="Wingdings" panose="05000000000000000000" pitchFamily="2" charset="2"/>
              <a:buAutoNum type="arabicPeriod"/>
            </a:pPr>
            <a:r>
              <a:rPr lang="en-US" altLang="en-US" sz="1800" dirty="0">
                <a:cs typeface="Times New Roman" panose="02020603050405020304" pitchFamily="18" charset="0"/>
              </a:rPr>
              <a:t>Generate random numbers using pseudorandom tables, formulas, computer  simulation (the latter is the most common today)</a:t>
            </a:r>
            <a:endParaRPr lang="en-US" altLang="en-US" sz="1800" dirty="0">
              <a:latin typeface="Courier" charset="0"/>
              <a:cs typeface="Times New Roman" panose="02020603050405020304" pitchFamily="18" charset="0"/>
            </a:endParaRPr>
          </a:p>
          <a:p>
            <a:pPr marL="800100" lvl="1" indent="-342900">
              <a:lnSpc>
                <a:spcPct val="90000"/>
              </a:lnSpc>
              <a:buFont typeface="Wingdings" panose="05000000000000000000" pitchFamily="2" charset="2"/>
              <a:buAutoNum type="arabicPeriod"/>
            </a:pPr>
            <a:r>
              <a:rPr lang="en-US" altLang="en-US" sz="1800" dirty="0">
                <a:cs typeface="Times New Roman" panose="02020603050405020304" pitchFamily="18" charset="0"/>
              </a:rPr>
              <a:t>Simulate a series of trials</a:t>
            </a:r>
            <a:endParaRPr lang="en-US" altLang="en-US" sz="1800" dirty="0">
              <a:latin typeface="Courier" charset="0"/>
              <a:cs typeface="Times New Roman" panose="02020603050405020304" pitchFamily="18" charset="0"/>
            </a:endParaRPr>
          </a:p>
          <a:p>
            <a:pPr marL="1162050" lvl="2" indent="-304800">
              <a:lnSpc>
                <a:spcPct val="90000"/>
              </a:lnSpc>
            </a:pPr>
            <a:r>
              <a:rPr lang="en-US" altLang="en-US" sz="1600" dirty="0">
                <a:cs typeface="Times New Roman" panose="02020603050405020304" pitchFamily="18" charset="0"/>
              </a:rPr>
              <a:t>Formulate a simple plan of obtaining random numbers</a:t>
            </a:r>
            <a:endParaRPr lang="en-US" altLang="en-US" sz="1600" dirty="0">
              <a:latin typeface="Courier" charset="0"/>
              <a:cs typeface="Times New Roman" panose="02020603050405020304" pitchFamily="18" charset="0"/>
            </a:endParaRPr>
          </a:p>
          <a:p>
            <a:pPr marL="1162050" lvl="2" indent="-304800">
              <a:lnSpc>
                <a:spcPct val="90000"/>
              </a:lnSpc>
            </a:pPr>
            <a:r>
              <a:rPr lang="en-US" altLang="en-US" sz="1600" dirty="0">
                <a:cs typeface="Times New Roman" panose="02020603050405020304" pitchFamily="18" charset="0"/>
              </a:rPr>
              <a:t>Fit these random numbers to the defined probability distribution ranges</a:t>
            </a:r>
            <a:endParaRPr lang="en-US" altLang="en-US" sz="1600" dirty="0">
              <a:latin typeface="Courier" charset="0"/>
              <a:cs typeface="Times New Roman" panose="02020603050405020304" pitchFamily="18" charset="0"/>
            </a:endParaRPr>
          </a:p>
          <a:p>
            <a:pPr marL="1162050" lvl="2" indent="-304800">
              <a:lnSpc>
                <a:spcPct val="90000"/>
              </a:lnSpc>
            </a:pPr>
            <a:r>
              <a:rPr lang="en-US" altLang="en-US" sz="1600" dirty="0">
                <a:cs typeface="Times New Roman" panose="02020603050405020304" pitchFamily="18" charset="0"/>
              </a:rPr>
              <a:t>Transform the random number into an appropriate outcome of the variable</a:t>
            </a:r>
            <a:endParaRPr lang="en-US" altLang="en-US" sz="1600" dirty="0">
              <a:latin typeface="Courier" charset="0"/>
              <a:cs typeface="Times New Roman" panose="02020603050405020304" pitchFamily="18" charset="0"/>
            </a:endParaRPr>
          </a:p>
          <a:p>
            <a:pPr marL="1162050" lvl="2" indent="-304800">
              <a:lnSpc>
                <a:spcPct val="90000"/>
              </a:lnSpc>
            </a:pPr>
            <a:r>
              <a:rPr lang="en-US" altLang="en-US" sz="1600" dirty="0">
                <a:cs typeface="Times New Roman" panose="02020603050405020304" pitchFamily="18" charset="0"/>
              </a:rPr>
              <a:t>Repeat the process for each random number</a:t>
            </a:r>
            <a:endParaRPr lang="en-US" altLang="en-US" sz="1600" dirty="0">
              <a:latin typeface="Courier" charset="0"/>
              <a:cs typeface="Times New Roman" panose="02020603050405020304" pitchFamily="18" charset="0"/>
            </a:endParaRPr>
          </a:p>
          <a:p>
            <a:pPr marL="381000" indent="-381000">
              <a:lnSpc>
                <a:spcPct val="90000"/>
              </a:lnSpc>
              <a:buFont typeface="Wingdings" panose="05000000000000000000" pitchFamily="2" charset="2"/>
              <a:buNone/>
            </a:pPr>
            <a:endParaRPr lang="en-US" altLang="en-US" sz="2000" dirty="0">
              <a:solidFill>
                <a:schemeClr val="accent1"/>
              </a:solidFill>
            </a:endParaRPr>
          </a:p>
        </p:txBody>
      </p:sp>
    </p:spTree>
    <p:extLst>
      <p:ext uri="{BB962C8B-B14F-4D97-AF65-F5344CB8AC3E}">
        <p14:creationId xmlns:p14="http://schemas.microsoft.com/office/powerpoint/2010/main" val="288312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Distributions for Input Variables</a:t>
            </a:r>
          </a:p>
        </p:txBody>
      </p:sp>
      <p:sp>
        <p:nvSpPr>
          <p:cNvPr id="3" name="Content Placeholder 2"/>
          <p:cNvSpPr>
            <a:spLocks noGrp="1"/>
          </p:cNvSpPr>
          <p:nvPr>
            <p:ph idx="1"/>
          </p:nvPr>
        </p:nvSpPr>
        <p:spPr>
          <a:xfrm>
            <a:off x="228599" y="1447800"/>
            <a:ext cx="8736013" cy="5029200"/>
          </a:xfrm>
        </p:spPr>
        <p:txBody>
          <a:bodyPr/>
          <a:lstStyle/>
          <a:p>
            <a:r>
              <a:rPr lang="en-US" sz="2000" dirty="0"/>
              <a:t>The primary difference between the spreadsheet models you have developed so far and simulation models is that at least one of the input variable cells in a simulation model contains random numbers </a:t>
            </a:r>
          </a:p>
          <a:p>
            <a:r>
              <a:rPr lang="en-US" sz="2000" dirty="0"/>
              <a:t>Each time the spreadsheet recalculates, the random numbers change, and the new random values of the inputs produce new values of the outputs. </a:t>
            </a:r>
          </a:p>
          <a:p>
            <a:pPr lvl="1"/>
            <a:r>
              <a:rPr lang="en-US" sz="1800" dirty="0"/>
              <a:t>This is the essence of simulation—it enables you to see how outputs vary as random inputs change</a:t>
            </a:r>
          </a:p>
          <a:p>
            <a:r>
              <a:rPr lang="en-US" sz="2000" dirty="0"/>
              <a:t>A probability distribution is </a:t>
            </a:r>
            <a:r>
              <a:rPr lang="en-US" sz="2000" i="1" dirty="0">
                <a:solidFill>
                  <a:srgbClr val="FF0000"/>
                </a:solidFill>
                <a:effectLst>
                  <a:outerShdw blurRad="38100" dist="38100" dir="2700000" algn="tl">
                    <a:srgbClr val="000000">
                      <a:alpha val="43137"/>
                    </a:srgbClr>
                  </a:outerShdw>
                </a:effectLst>
              </a:rPr>
              <a:t>discrete</a:t>
            </a:r>
            <a:r>
              <a:rPr lang="en-US" sz="2000" dirty="0"/>
              <a:t> if it has a finite number of possible values.</a:t>
            </a:r>
          </a:p>
          <a:p>
            <a:r>
              <a:rPr lang="en-US" sz="2000" dirty="0"/>
              <a:t>In contrast, a probability distribution is </a:t>
            </a:r>
            <a:r>
              <a:rPr lang="en-US" sz="2000" i="1" dirty="0">
                <a:solidFill>
                  <a:srgbClr val="FF0000"/>
                </a:solidFill>
                <a:effectLst>
                  <a:outerShdw blurRad="38100" dist="38100" dir="2700000" algn="tl">
                    <a:srgbClr val="000000">
                      <a:alpha val="43137"/>
                    </a:srgbClr>
                  </a:outerShdw>
                </a:effectLst>
              </a:rPr>
              <a:t>continuous</a:t>
            </a:r>
            <a:r>
              <a:rPr lang="en-US" sz="2000" dirty="0"/>
              <a:t> if its possible values are essentially some continuum.</a:t>
            </a:r>
          </a:p>
          <a:p>
            <a:endParaRPr lang="en-US" sz="22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965357"/>
            <a:ext cx="3505200" cy="189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599" y="4953000"/>
            <a:ext cx="3657601"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39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Distribution</a:t>
            </a:r>
          </a:p>
        </p:txBody>
      </p:sp>
      <p:sp>
        <p:nvSpPr>
          <p:cNvPr id="3" name="Content Placeholder 2"/>
          <p:cNvSpPr>
            <a:spLocks noGrp="1"/>
          </p:cNvSpPr>
          <p:nvPr>
            <p:ph idx="1"/>
          </p:nvPr>
        </p:nvSpPr>
        <p:spPr>
          <a:xfrm>
            <a:off x="228599" y="1447800"/>
            <a:ext cx="8736013" cy="5257800"/>
          </a:xfrm>
        </p:spPr>
        <p:txBody>
          <a:bodyPr/>
          <a:lstStyle/>
          <a:p>
            <a:r>
              <a:rPr lang="en-US" sz="2000" dirty="0"/>
              <a:t>The </a:t>
            </a:r>
            <a:r>
              <a:rPr lang="en-US" sz="2000" b="1" i="1" dirty="0">
                <a:solidFill>
                  <a:srgbClr val="FF0000"/>
                </a:solidFill>
                <a:effectLst>
                  <a:outerShdw blurRad="38100" dist="38100" dir="2700000" algn="tl">
                    <a:srgbClr val="000000">
                      <a:alpha val="43137"/>
                    </a:srgbClr>
                  </a:outerShdw>
                </a:effectLst>
              </a:rPr>
              <a:t>uniform distribution </a:t>
            </a:r>
            <a:r>
              <a:rPr lang="en-US" sz="2000" dirty="0"/>
              <a:t>is the “flat” It is bounded by a minimum and a maximum, and all values between these two extremes are equally likely.</a:t>
            </a:r>
          </a:p>
          <a:p>
            <a:pPr lvl="1"/>
            <a:r>
              <a:rPr lang="en-US" sz="1800" dirty="0"/>
              <a:t>Any number between minimum and maximum are </a:t>
            </a:r>
            <a:r>
              <a:rPr lang="en-US" sz="1800" i="1" dirty="0">
                <a:solidFill>
                  <a:srgbClr val="FF0000"/>
                </a:solidFill>
                <a:effectLst>
                  <a:outerShdw blurRad="38100" dist="38100" dir="2700000" algn="tl">
                    <a:srgbClr val="000000">
                      <a:alpha val="43137"/>
                    </a:srgbClr>
                  </a:outerShdw>
                </a:effectLst>
              </a:rPr>
              <a:t>equally likely to occur</a:t>
            </a:r>
          </a:p>
          <a:p>
            <a:r>
              <a:rPr lang="en-US" sz="2000" dirty="0"/>
              <a:t>A </a:t>
            </a:r>
            <a:r>
              <a:rPr lang="en-US" sz="2000" i="1" dirty="0">
                <a:solidFill>
                  <a:srgbClr val="FF0000"/>
                </a:solidFill>
                <a:effectLst>
                  <a:outerShdw blurRad="38100" dist="38100" dir="2700000" algn="tl">
                    <a:srgbClr val="000000">
                      <a:alpha val="43137"/>
                    </a:srgbClr>
                  </a:outerShdw>
                </a:effectLst>
              </a:rPr>
              <a:t>discrete distribution </a:t>
            </a:r>
            <a:r>
              <a:rPr lang="en-US" sz="2000" dirty="0"/>
              <a:t>is useful for many situations, either when the uncertain quantity is not really continuous (the number of children in a family, for example) or as a discrete approximation to a continuous variable</a:t>
            </a:r>
          </a:p>
          <a:p>
            <a:pPr lvl="1"/>
            <a:r>
              <a:rPr lang="en-US" sz="1800" dirty="0"/>
              <a:t>Defined by a set of discrete outcomes and respected probabilities </a:t>
            </a:r>
          </a:p>
          <a:p>
            <a:r>
              <a:rPr lang="en-US" sz="2000" dirty="0"/>
              <a:t>The </a:t>
            </a:r>
            <a:r>
              <a:rPr lang="en-US" sz="2000" i="1" dirty="0">
                <a:solidFill>
                  <a:srgbClr val="FF0000"/>
                </a:solidFill>
                <a:effectLst>
                  <a:outerShdw blurRad="38100" dist="38100" dir="2700000" algn="tl">
                    <a:srgbClr val="000000">
                      <a:alpha val="43137"/>
                    </a:srgbClr>
                  </a:outerShdw>
                </a:effectLst>
              </a:rPr>
              <a:t>normal distribution </a:t>
            </a:r>
            <a:r>
              <a:rPr lang="en-US" sz="2000" dirty="0"/>
              <a:t>is the familiar bell-shaped curve that is the hallmark of much of statistical theory</a:t>
            </a:r>
          </a:p>
          <a:p>
            <a:pPr lvl="1"/>
            <a:r>
              <a:rPr lang="en-US" sz="1800" dirty="0"/>
              <a:t>It is useful in simulation modeling as a continuous input distribution</a:t>
            </a:r>
          </a:p>
          <a:p>
            <a:pPr lvl="1"/>
            <a:r>
              <a:rPr lang="en-US" sz="1800" dirty="0"/>
              <a:t>Defined by two parameters: mean and standard deviation</a:t>
            </a:r>
          </a:p>
          <a:p>
            <a:r>
              <a:rPr lang="en-US" sz="2000" dirty="0"/>
              <a:t>The </a:t>
            </a:r>
            <a:r>
              <a:rPr lang="en-US" sz="2000" i="1" dirty="0">
                <a:solidFill>
                  <a:srgbClr val="FF0000"/>
                </a:solidFill>
                <a:effectLst>
                  <a:outerShdw blurRad="38100" dist="38100" dir="2700000" algn="tl">
                    <a:srgbClr val="000000">
                      <a:alpha val="43137"/>
                    </a:srgbClr>
                  </a:outerShdw>
                </a:effectLst>
              </a:rPr>
              <a:t>triangular distribution </a:t>
            </a:r>
            <a:r>
              <a:rPr lang="en-US" sz="2000" dirty="0"/>
              <a:t>is somewhat similar to the normal distribution in that its density function rises to some point and then falls, but it is more flexible and intuitive than the normal distribution</a:t>
            </a:r>
          </a:p>
          <a:p>
            <a:pPr lvl="1"/>
            <a:r>
              <a:rPr lang="en-US" sz="1800" dirty="0"/>
              <a:t>Defined by three parameters: minimum, most likely, and maximum values </a:t>
            </a:r>
          </a:p>
          <a:p>
            <a:pPr marL="0" indent="0">
              <a:buNone/>
            </a:pPr>
            <a:endParaRPr lang="en-US" sz="2000" dirty="0"/>
          </a:p>
        </p:txBody>
      </p:sp>
    </p:spTree>
    <p:extLst>
      <p:ext uri="{BB962C8B-B14F-4D97-AF65-F5344CB8AC3E}">
        <p14:creationId xmlns:p14="http://schemas.microsoft.com/office/powerpoint/2010/main" val="165477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en-US" dirty="0"/>
              <a:t>Random Number Generation: Random Number Table </a:t>
            </a:r>
          </a:p>
        </p:txBody>
      </p:sp>
      <p:pic>
        <p:nvPicPr>
          <p:cNvPr id="318467" name="Picture 3" descr="scan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23988"/>
            <a:ext cx="792480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331569"/>
      </p:ext>
    </p:extLst>
  </p:cSld>
  <p:clrMapOvr>
    <a:masterClrMapping/>
  </p:clrMapOvr>
</p:sld>
</file>

<file path=ppt/theme/theme1.xml><?xml version="1.0" encoding="utf-8"?>
<a:theme xmlns:a="http://schemas.openxmlformats.org/drawingml/2006/main" name="Ch1">
  <a:themeElements>
    <a:clrScheme name="">
      <a:dk1>
        <a:srgbClr val="000000"/>
      </a:dk1>
      <a:lt1>
        <a:srgbClr val="FFFFFF"/>
      </a:lt1>
      <a:dk2>
        <a:srgbClr val="081D58"/>
      </a:dk2>
      <a:lt2>
        <a:srgbClr val="9234DB"/>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h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h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48B3D"/>
    </a:lt1>
    <a:dk2>
      <a:srgbClr val="081D58"/>
    </a:dk2>
    <a:lt2>
      <a:srgbClr val="9234DB"/>
    </a:lt2>
    <a:accent1>
      <a:srgbClr val="FC0128"/>
    </a:accent1>
    <a:accent2>
      <a:srgbClr val="063DE8"/>
    </a:accent2>
    <a:accent3>
      <a:srgbClr val="F8C4AF"/>
    </a:accent3>
    <a:accent4>
      <a:srgbClr val="000000"/>
    </a:accent4>
    <a:accent5>
      <a:srgbClr val="FDAAAC"/>
    </a:accent5>
    <a:accent6>
      <a:srgbClr val="0536D2"/>
    </a:accent6>
    <a:hlink>
      <a:srgbClr val="00DFCA"/>
    </a:hlink>
    <a:folHlink>
      <a:srgbClr val="EAEC5E"/>
    </a:folHlink>
  </a:clrScheme>
</a:themeOverride>
</file>

<file path=docProps/app.xml><?xml version="1.0" encoding="utf-8"?>
<Properties xmlns="http://schemas.openxmlformats.org/officeDocument/2006/extended-properties" xmlns:vt="http://schemas.openxmlformats.org/officeDocument/2006/docPropsVTypes">
  <Template>D:\McGraw Hill Powerpoint Slides\Ch1.ppt</Template>
  <TotalTime>274518435</TotalTime>
  <Pages>18</Pages>
  <Words>1162</Words>
  <Application>Microsoft Office PowerPoint</Application>
  <PresentationFormat>On-screen Show (4:3)</PresentationFormat>
  <Paragraphs>118</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Book Antiqua</vt:lpstr>
      <vt:lpstr>Courier</vt:lpstr>
      <vt:lpstr>Monotype Sorts</vt:lpstr>
      <vt:lpstr>Symbol</vt:lpstr>
      <vt:lpstr>Times New Roman</vt:lpstr>
      <vt:lpstr>Wingdings</vt:lpstr>
      <vt:lpstr>Ch1</vt:lpstr>
      <vt:lpstr>PowerPoint Presentation</vt:lpstr>
      <vt:lpstr>Learning Objectives</vt:lpstr>
      <vt:lpstr>What is Simulation?</vt:lpstr>
      <vt:lpstr>Applications of Simulation </vt:lpstr>
      <vt:lpstr>Advantages and Drawbacks of Simulation</vt:lpstr>
      <vt:lpstr>Monte Carlo Simulation</vt:lpstr>
      <vt:lpstr>Probability Distributions for Input Variables</vt:lpstr>
      <vt:lpstr>Various Distribution</vt:lpstr>
      <vt:lpstr>Random Number Generation: Random Number Table </vt:lpstr>
      <vt:lpstr>Random Number Generation: Excel =RAND() RANDBETWEEN() Functions</vt:lpstr>
      <vt:lpstr>Fisherman’s Wharf: Ordering Crabs</vt:lpstr>
      <vt:lpstr>Simulation Model in Excel</vt:lpstr>
      <vt:lpstr>Spreadsheet Simulation with @Risk</vt:lpstr>
      <vt:lpstr>New Product Introduction</vt:lpstr>
      <vt:lpstr>Flowchart of New Product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Operations Management: Manufacturing and  Services</dc:title>
  <dc:creator>ZDR</dc:creator>
  <cp:lastModifiedBy>Zinovy Radovilsky</cp:lastModifiedBy>
  <cp:revision>301</cp:revision>
  <cp:lastPrinted>2017-02-19T22:31:10Z</cp:lastPrinted>
  <dcterms:created xsi:type="dcterms:W3CDTF">1997-10-07T17:24:18Z</dcterms:created>
  <dcterms:modified xsi:type="dcterms:W3CDTF">2017-11-02T20:32:04Z</dcterms:modified>
</cp:coreProperties>
</file>