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17"/>
  </p:notesMasterIdLst>
  <p:sldIdLst>
    <p:sldId id="256" r:id="rId2"/>
    <p:sldId id="261" r:id="rId3"/>
    <p:sldId id="267" r:id="rId4"/>
    <p:sldId id="268" r:id="rId5"/>
    <p:sldId id="257" r:id="rId6"/>
    <p:sldId id="259" r:id="rId7"/>
    <p:sldId id="260" r:id="rId8"/>
    <p:sldId id="269" r:id="rId9"/>
    <p:sldId id="273" r:id="rId10"/>
    <p:sldId id="262" r:id="rId11"/>
    <p:sldId id="263" r:id="rId12"/>
    <p:sldId id="270" r:id="rId13"/>
    <p:sldId id="264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qi Wu" initials="C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A7B1A-A76B-42EA-92C4-E81BD227B0C6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6A4F-E506-493F-B618-A9ED5C36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F6A4F-E506-493F-B618-A9ED5C36F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F6A4F-E506-493F-B618-A9ED5C36F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F6A4F-E506-493F-B618-A9ED5C36FD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93E8-4969-46E5-846E-73E349FEDD1F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99EE-C2C5-42D9-BAF5-B7D9997E9541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4DFF-2A00-4A02-BC82-63852CEC466D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34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CEC-898D-4620-8E2A-2B50BE9B841E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880D-72ED-4EE5-9418-02328D4C6D3E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43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B3DF-CFDC-495B-932C-D14D7E59E77E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9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1CF4-691E-4D7C-9164-30BA0C5E6857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CB9D-3919-49CB-A85C-AAA9469795D2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922F-46F2-48F9-9205-0D64C96AB787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34BB4-CFED-44D4-9E98-7D42EC2AA0C4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8D11-23E8-45A2-A13D-565ED5EDCF10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F2A-A8F0-4BCE-8824-C3C74F8A8069}" type="datetime1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8B9-C108-44F3-AFE4-B12368AF3E93}" type="datetime1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A2C-D597-4A54-ABB7-67C7095DD8AC}" type="datetime1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BE44-D1BA-4413-82BB-A5ECF22F0EC9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C236-F54D-4BBE-B2A6-DF95A5825095}" type="datetime1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1C9DD-9A88-43C1-8738-34D86FCDE69D}" type="datetime1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F3CBBD-E40A-4FC4-BE7B-441EE902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5</a:t>
            </a:r>
            <a:r>
              <a:rPr lang="en-US" smtClean="0"/>
              <a:t>: Discrete Probability </a:t>
            </a:r>
            <a:r>
              <a:rPr lang="en-US" dirty="0" smtClean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Expectation and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X and Y are RVs; a, b and c are constants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E(</a:t>
            </a:r>
            <a:r>
              <a:rPr lang="en-US" sz="2000" dirty="0" err="1" smtClean="0"/>
              <a:t>aX</a:t>
            </a:r>
            <a:r>
              <a:rPr lang="en-US" sz="2000" dirty="0" smtClean="0"/>
              <a:t> + </a:t>
            </a:r>
            <a:r>
              <a:rPr lang="en-US" sz="2000" dirty="0" err="1" smtClean="0"/>
              <a:t>bY</a:t>
            </a:r>
            <a:r>
              <a:rPr lang="en-US" sz="2000" dirty="0" smtClean="0"/>
              <a:t> + c) = </a:t>
            </a:r>
            <a:r>
              <a:rPr lang="en-US" sz="2000" dirty="0" err="1" smtClean="0"/>
              <a:t>aE</a:t>
            </a:r>
            <a:r>
              <a:rPr lang="en-US" sz="2000" dirty="0" smtClean="0"/>
              <a:t>(X) + </a:t>
            </a:r>
            <a:r>
              <a:rPr lang="en-US" sz="2000" dirty="0" err="1" smtClean="0"/>
              <a:t>bE</a:t>
            </a:r>
            <a:r>
              <a:rPr lang="en-US" sz="2000" dirty="0" smtClean="0"/>
              <a:t>(Y) + 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/>
              <a:t>Var</a:t>
            </a:r>
            <a:r>
              <a:rPr lang="en-US" sz="2000" dirty="0" smtClean="0"/>
              <a:t>(</a:t>
            </a:r>
            <a:r>
              <a:rPr lang="en-US" sz="2000" dirty="0" err="1" smtClean="0"/>
              <a:t>aX+bY</a:t>
            </a:r>
            <a:r>
              <a:rPr lang="en-US" sz="2000" dirty="0" smtClean="0"/>
              <a:t>)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*</a:t>
            </a:r>
            <a:r>
              <a:rPr lang="en-US" sz="2000" dirty="0" err="1" smtClean="0"/>
              <a:t>Var</a:t>
            </a:r>
            <a:r>
              <a:rPr lang="en-US" sz="2000" dirty="0" smtClean="0"/>
              <a:t>(X</a:t>
            </a:r>
            <a:r>
              <a:rPr lang="en-US" sz="2000" dirty="0"/>
              <a:t>) </a:t>
            </a:r>
            <a:r>
              <a:rPr lang="en-US" sz="2000" dirty="0" smtClean="0"/>
              <a:t>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*</a:t>
            </a:r>
            <a:r>
              <a:rPr lang="en-US" sz="2000" dirty="0" err="1" smtClean="0"/>
              <a:t>Var</a:t>
            </a:r>
            <a:r>
              <a:rPr lang="en-US" sz="2000" dirty="0" smtClean="0"/>
              <a:t>(Y) – 2ab*</a:t>
            </a:r>
            <a:r>
              <a:rPr lang="en-US" sz="2000" dirty="0" err="1" smtClean="0"/>
              <a:t>cov</a:t>
            </a:r>
            <a:r>
              <a:rPr lang="en-US" sz="2000" dirty="0" smtClean="0"/>
              <a:t>(X, Y)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If X and Y are independent, </a:t>
            </a:r>
            <a:r>
              <a:rPr lang="en-US" sz="2000" dirty="0" smtClean="0"/>
              <a:t>then </a:t>
            </a:r>
            <a:r>
              <a:rPr lang="en-US" sz="2000" dirty="0" err="1" smtClean="0"/>
              <a:t>Var</a:t>
            </a:r>
            <a:r>
              <a:rPr lang="en-US" sz="2000" dirty="0" smtClean="0"/>
              <a:t>(</a:t>
            </a:r>
            <a:r>
              <a:rPr lang="en-US" sz="2000" dirty="0" err="1" smtClean="0"/>
              <a:t>aX</a:t>
            </a:r>
            <a:r>
              <a:rPr lang="en-US" sz="2000" dirty="0" smtClean="0"/>
              <a:t> + </a:t>
            </a:r>
            <a:r>
              <a:rPr lang="en-US" sz="2000" dirty="0" err="1" smtClean="0"/>
              <a:t>bY</a:t>
            </a:r>
            <a:r>
              <a:rPr lang="en-US" sz="2000" dirty="0" smtClean="0"/>
              <a:t>)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*</a:t>
            </a:r>
            <a:r>
              <a:rPr lang="en-US" sz="2000" dirty="0" err="1" smtClean="0"/>
              <a:t>Var</a:t>
            </a:r>
            <a:r>
              <a:rPr lang="en-US" sz="2000" dirty="0" smtClean="0"/>
              <a:t>(X)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*</a:t>
            </a:r>
            <a:r>
              <a:rPr lang="en-US" sz="2000" dirty="0" err="1" smtClean="0"/>
              <a:t>Var</a:t>
            </a:r>
            <a:r>
              <a:rPr lang="en-US" sz="2000" dirty="0" smtClean="0"/>
              <a:t>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12324"/>
            <a:ext cx="8915400" cy="4098898"/>
          </a:xfrm>
        </p:spPr>
        <p:txBody>
          <a:bodyPr>
            <a:normAutofit/>
          </a:bodyPr>
          <a:lstStyle/>
          <a:p>
            <a:r>
              <a:rPr lang="en-US" dirty="0" smtClean="0"/>
              <a:t>Properties of Binomial Experiment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experiment consists of a sequence of n identical trials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Two outcomes are possible on each trial. We refer to one outcome as a </a:t>
            </a:r>
            <a:r>
              <a:rPr lang="en-US" dirty="0" smtClean="0"/>
              <a:t>success </a:t>
            </a:r>
            <a:r>
              <a:rPr lang="en-US" dirty="0"/>
              <a:t>and the other outcome as a failure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probability of a success, denoted by p, does not change from trial to trial. Consequently, the probability of a failure, denoted by </a:t>
            </a:r>
            <a:r>
              <a:rPr lang="en-US" dirty="0" smtClean="0"/>
              <a:t>1- p</a:t>
            </a:r>
            <a:r>
              <a:rPr lang="en-US" dirty="0"/>
              <a:t>, does not change from trial to trial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trials are independent</a:t>
            </a:r>
            <a:r>
              <a:rPr lang="en-US" dirty="0" smtClean="0"/>
              <a:t>.</a:t>
            </a:r>
          </a:p>
          <a:p>
            <a:pPr marL="342900" lvl="1" indent="-342900"/>
            <a:r>
              <a:rPr lang="en-US" sz="1800" dirty="0" smtClean="0"/>
              <a:t>Note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If n = 1, then it is also called Bernoulli or binary distribution.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Therefore, binomial experiment can be considered as the sum of n identical and independent Bernoulli experiments.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12324"/>
                <a:ext cx="8915400" cy="409889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X is a binomial RV</a:t>
                </a:r>
                <a:r>
                  <a:rPr lang="en-US" dirty="0" smtClean="0"/>
                  <a:t>, representing the number of successes in n trial 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x</a:t>
                </a:r>
                <a:r>
                  <a:rPr lang="en-US" dirty="0" smtClean="0"/>
                  <a:t>: number of successes.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p</a:t>
                </a:r>
                <a:r>
                  <a:rPr lang="en-US" dirty="0" smtClean="0"/>
                  <a:t>: probability of a success on one trial.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n: number of trials.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f(x): the probability of x successes in n trials</a:t>
                </a:r>
              </a:p>
              <a:p>
                <a:pPr marL="342900" lvl="1" indent="-342900"/>
                <a:r>
                  <a:rPr lang="en-US" sz="1800" dirty="0"/>
                  <a:t>E(X) = </a:t>
                </a:r>
                <a:r>
                  <a:rPr lang="en-US" sz="1800" dirty="0" err="1" smtClean="0"/>
                  <a:t>np</a:t>
                </a:r>
                <a:endParaRPr lang="en-US" sz="1800" dirty="0" smtClean="0"/>
              </a:p>
              <a:p>
                <a:pPr marL="342900" lvl="1" indent="-342900"/>
                <a:r>
                  <a:rPr lang="en-US" sz="1800" dirty="0" err="1" smtClean="0"/>
                  <a:t>Var</a:t>
                </a:r>
                <a:r>
                  <a:rPr lang="en-US" sz="1800" dirty="0" smtClean="0"/>
                  <a:t>(X</a:t>
                </a:r>
                <a:r>
                  <a:rPr lang="en-US" sz="1800" dirty="0"/>
                  <a:t>) = </a:t>
                </a:r>
                <a:r>
                  <a:rPr lang="en-US" sz="1800" dirty="0" err="1"/>
                  <a:t>np</a:t>
                </a:r>
                <a:r>
                  <a:rPr lang="en-US" sz="1800" dirty="0"/>
                  <a:t>(1-p </a:t>
                </a:r>
                <a:r>
                  <a:rPr lang="en-US" sz="1800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12324"/>
                <a:ext cx="8915400" cy="4098898"/>
              </a:xfrm>
              <a:blipFill rotWithShape="0">
                <a:blip r:embed="rId2"/>
                <a:stretch>
                  <a:fillRect l="-47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San Francisco, 30% of workers take public transportation </a:t>
            </a:r>
            <a:r>
              <a:rPr lang="en-US" dirty="0" smtClean="0"/>
              <a:t>daily. Take a random sample of 4 workers. Let X be the number of workers taking public transportation out of these 4 workers.</a:t>
            </a:r>
          </a:p>
          <a:p>
            <a:r>
              <a:rPr lang="en-US" dirty="0" smtClean="0"/>
              <a:t>Develop </a:t>
            </a:r>
            <a:r>
              <a:rPr lang="en-US" dirty="0" err="1" smtClean="0"/>
              <a:t>pmf</a:t>
            </a:r>
            <a:r>
              <a:rPr lang="en-US" dirty="0" smtClean="0"/>
              <a:t> for X, i.e., f(x) = ?</a:t>
            </a:r>
          </a:p>
          <a:p>
            <a:r>
              <a:rPr lang="en-US" dirty="0" smtClean="0"/>
              <a:t>Develop </a:t>
            </a:r>
            <a:r>
              <a:rPr lang="en-US" dirty="0" err="1" smtClean="0"/>
              <a:t>cdf</a:t>
            </a:r>
            <a:r>
              <a:rPr lang="en-US" dirty="0" smtClean="0"/>
              <a:t> for X, i.e., F(x) = ?</a:t>
            </a:r>
          </a:p>
          <a:p>
            <a:r>
              <a:rPr lang="en-US" dirty="0" smtClean="0"/>
              <a:t>What is the probability at exactly 3 workers take public transportation?</a:t>
            </a:r>
          </a:p>
          <a:p>
            <a:r>
              <a:rPr lang="en-US" dirty="0" smtClean="0"/>
              <a:t>What is the probability that at least 3 workers take public transportation?</a:t>
            </a:r>
          </a:p>
          <a:p>
            <a:r>
              <a:rPr lang="en-US" dirty="0"/>
              <a:t>What is the probability that at </a:t>
            </a:r>
            <a:r>
              <a:rPr lang="en-US" dirty="0" smtClean="0"/>
              <a:t>most </a:t>
            </a:r>
            <a:r>
              <a:rPr lang="en-US" dirty="0"/>
              <a:t>3 workers take public transportation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expected number of workers taking public transportation?</a:t>
            </a:r>
          </a:p>
          <a:p>
            <a:r>
              <a:rPr lang="en-US" dirty="0" smtClean="0"/>
              <a:t>What is the variance and what is the standard deviation?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Probability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026508"/>
                <a:ext cx="8915400" cy="40612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 smtClean="0"/>
                  <a:t>Properties of a Poisson Experiment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The </a:t>
                </a:r>
                <a:r>
                  <a:rPr lang="en-US" sz="2000" dirty="0" smtClean="0"/>
                  <a:t>probability of an occurrence is the same for any two time intervals of equal length.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The occurrence or non-occurrence in any interval is independent of the occurrence or non-occurrence in any other interval.</a:t>
                </a:r>
                <a:endParaRPr lang="en-US" sz="2000" dirty="0"/>
              </a:p>
              <a:p>
                <a:r>
                  <a:rPr lang="en-US" sz="2200" dirty="0" smtClean="0"/>
                  <a:t>Poisson Probability Mass Function: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: the probability of x occurrences in an interval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: the expected number of occurrences in an interval.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err="1" smtClean="0"/>
                  <a:t>Var</a:t>
                </a:r>
                <a:r>
                  <a:rPr lang="en-US" sz="2000" dirty="0" smtClean="0"/>
                  <a:t>(X)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026508"/>
                <a:ext cx="8915400" cy="4061254"/>
              </a:xfrm>
              <a:blipFill rotWithShape="0">
                <a:blip r:embed="rId2"/>
                <a:stretch>
                  <a:fillRect l="-821" t="-1799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Probability </a:t>
            </a:r>
            <a:r>
              <a:rPr lang="en-US" dirty="0" smtClean="0"/>
              <a:t>Distribution Example (Problem 46, Page 255)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067329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Phone calls arrive at the rate of 48 per hour at the reservation desk for Regional Airways.</a:t>
            </a:r>
          </a:p>
          <a:p>
            <a:pPr>
              <a:buFont typeface="+mj-lt"/>
              <a:buAutoNum type="alphaLcParenR"/>
            </a:pPr>
            <a:r>
              <a:rPr lang="en-US" sz="2000" dirty="0" smtClean="0"/>
              <a:t>Compute the probability of receiving 3 calls in 5-minute time interval.</a:t>
            </a:r>
          </a:p>
          <a:p>
            <a:pPr>
              <a:buFont typeface="+mj-lt"/>
              <a:buAutoNum type="alphaLcParenR"/>
            </a:pPr>
            <a:r>
              <a:rPr lang="en-US" sz="2000" dirty="0" smtClean="0"/>
              <a:t>Compute the probability of receiving exactly 10 calls in 15 minutes.</a:t>
            </a:r>
          </a:p>
          <a:p>
            <a:pPr>
              <a:buFont typeface="+mj-lt"/>
              <a:buAutoNum type="alphaLcParenR"/>
            </a:pPr>
            <a:r>
              <a:rPr lang="en-US" sz="2000" dirty="0" smtClean="0"/>
              <a:t>Suppose no calls are currently on hold. If the agent takes 5 minutes to complete the current call, how many callers do you expect to be waiting by that time? What is the probability that non will be waiting?</a:t>
            </a:r>
          </a:p>
          <a:p>
            <a:pPr>
              <a:buFont typeface="+mj-lt"/>
              <a:buAutoNum type="alphaLcParenR"/>
            </a:pPr>
            <a:r>
              <a:rPr lang="en-US" sz="2000" dirty="0" smtClean="0"/>
              <a:t>If no calls are currently being processed, what is the probability that the agent can take 3 minutes for personal time without being interrupted by a call?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 numerical description of the outcome of an experiment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Discrete RV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Continuous RV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distribution for a RV describes how probabilities are distributed over the values of the RV.</a:t>
                </a:r>
              </a:p>
              <a:p>
                <a:r>
                  <a:rPr lang="en-US" dirty="0" smtClean="0"/>
                  <a:t>Probability Distribution </a:t>
                </a:r>
                <a:r>
                  <a:rPr lang="en-US" dirty="0"/>
                  <a:t>of Discrete RV </a:t>
                </a:r>
                <a:r>
                  <a:rPr lang="en-US" dirty="0" smtClean="0"/>
                  <a:t>X (x is a value that X may assume)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 smtClean="0"/>
                  <a:t>pmf</a:t>
                </a:r>
                <a:r>
                  <a:rPr lang="en-US" dirty="0" smtClean="0"/>
                  <a:t> (probability mass function): f(x) = P(X = x)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 smtClean="0"/>
                  <a:t>cdf</a:t>
                </a:r>
                <a:r>
                  <a:rPr lang="en-US" dirty="0" smtClean="0"/>
                  <a:t> (cumulative distribution function): F(x) = P(X &lt;= x)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Expected value/expectation: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Standard deviation: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Distribution </a:t>
                </a:r>
                <a:r>
                  <a:rPr lang="en-US" dirty="0"/>
                  <a:t>of Continuous RV X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 smtClean="0"/>
                  <a:t>cdf</a:t>
                </a:r>
                <a:r>
                  <a:rPr lang="en-US" dirty="0"/>
                  <a:t>: F(x) = </a:t>
                </a:r>
                <a:r>
                  <a:rPr lang="en-US" dirty="0" err="1"/>
                  <a:t>Prob</a:t>
                </a:r>
                <a:r>
                  <a:rPr lang="en-US" dirty="0"/>
                  <a:t>(X&lt;= x) 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pdf (probability density function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Expectation: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Standard deviation: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243" y="624110"/>
            <a:ext cx="9225438" cy="1280890"/>
          </a:xfrm>
        </p:spPr>
        <p:txBody>
          <a:bodyPr/>
          <a:lstStyle/>
          <a:p>
            <a:r>
              <a:rPr lang="en-US" dirty="0" smtClean="0"/>
              <a:t>Example: Discrete 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049" y="2133600"/>
            <a:ext cx="9432099" cy="377762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Experiment: roll two fair, six-sided dice.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What is the sample space?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Let X be the sum of the two resulting numbers.</a:t>
            </a:r>
          </a:p>
          <a:p>
            <a:r>
              <a:rPr lang="en-US" sz="2400" dirty="0"/>
              <a:t>What is </a:t>
            </a:r>
            <a:r>
              <a:rPr lang="en-US" sz="2400" dirty="0" err="1"/>
              <a:t>pmf</a:t>
            </a:r>
            <a:r>
              <a:rPr lang="en-US" sz="2400" dirty="0"/>
              <a:t> (probability mass function, only for discrete random variable) of X?</a:t>
            </a:r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36" y="4413054"/>
            <a:ext cx="8382727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243" y="624110"/>
            <a:ext cx="9159535" cy="1280890"/>
          </a:xfrm>
        </p:spPr>
        <p:txBody>
          <a:bodyPr/>
          <a:lstStyle/>
          <a:p>
            <a:r>
              <a:rPr lang="en-US" dirty="0"/>
              <a:t>Example: Discrete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0049" y="1985319"/>
                <a:ext cx="9432099" cy="432486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000" dirty="0" smtClean="0"/>
                  <a:t>What is </a:t>
                </a:r>
                <a:r>
                  <a:rPr lang="en-US" sz="3000" dirty="0" err="1" smtClean="0"/>
                  <a:t>cdf</a:t>
                </a:r>
                <a:r>
                  <a:rPr lang="en-US" sz="3000" dirty="0" smtClean="0"/>
                  <a:t> (cumulative distribution function) of X? Typically, </a:t>
                </a:r>
                <a:r>
                  <a:rPr lang="en-US" sz="3000" dirty="0" err="1" smtClean="0"/>
                  <a:t>cdf</a:t>
                </a:r>
                <a:r>
                  <a:rPr lang="en-US" sz="3000" dirty="0" smtClean="0"/>
                  <a:t> is written as F(x) = P(X &lt;= x)</a:t>
                </a:r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1/36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/12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1/6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5/18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/12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7/12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13/18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/6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11/12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5/36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3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&lt;2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&lt;3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3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&lt;3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3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&lt;3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3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≤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&lt;3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0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≥</m:t>
                                                </m:r>
                                                <m:r>
                                                  <a:rPr lang="en-US" sz="30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0049" y="1985319"/>
                <a:ext cx="9432099" cy="4324865"/>
              </a:xfrm>
              <a:blipFill rotWithShape="0">
                <a:blip r:embed="rId3"/>
                <a:stretch>
                  <a:fillRect l="-517" t="-2116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243" y="624110"/>
            <a:ext cx="9225438" cy="1280890"/>
          </a:xfrm>
        </p:spPr>
        <p:txBody>
          <a:bodyPr/>
          <a:lstStyle/>
          <a:p>
            <a:r>
              <a:rPr lang="en-US" dirty="0"/>
              <a:t>Example: Discrete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0049" y="2133600"/>
                <a:ext cx="9432099" cy="3777622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smtClean="0"/>
                  <a:t>What is the expectation of X, or E(X)?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E(X) = 7</a:t>
                </a:r>
              </a:p>
              <a:p>
                <a:r>
                  <a:rPr lang="en-US" sz="2200" dirty="0" smtClean="0"/>
                  <a:t>What is the variance of X, or </a:t>
                </a:r>
                <a:r>
                  <a:rPr lang="en-US" sz="2200" dirty="0" err="1" smtClean="0"/>
                  <a:t>Var</a:t>
                </a:r>
                <a:r>
                  <a:rPr lang="en-US" sz="2200" dirty="0" smtClean="0"/>
                  <a:t>(X)?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err="1" smtClean="0"/>
                  <a:t>Var</a:t>
                </a:r>
                <a:r>
                  <a:rPr lang="en-US" sz="2000" dirty="0" smtClean="0"/>
                  <a:t>(X) = 5.8333</a:t>
                </a:r>
              </a:p>
              <a:p>
                <a:r>
                  <a:rPr lang="en-US" sz="2200" dirty="0" smtClean="0"/>
                  <a:t>What is the standard deviation of X?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=2.4152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0049" y="2133600"/>
                <a:ext cx="9432099" cy="3777622"/>
              </a:xfrm>
              <a:blipFill rotWithShape="0">
                <a:blip r:embed="rId3"/>
                <a:stretch>
                  <a:fillRect l="-776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Distributions (Discrete Case)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X and Y are two discrete RVs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err="1" smtClean="0"/>
                  <a:t>pmf</a:t>
                </a:r>
                <a:r>
                  <a:rPr lang="en-US" sz="2000" dirty="0" smtClean="0"/>
                  <a:t>: f(x, y) = P(X= x, Y = y)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err="1" smtClean="0"/>
                  <a:t>cdf</a:t>
                </a:r>
                <a:r>
                  <a:rPr lang="en-US" sz="2000" dirty="0" smtClean="0"/>
                  <a:t>: F(x, 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Marginal </a:t>
                </a:r>
                <a:r>
                  <a:rPr lang="en-US" sz="2000" dirty="0" err="1" smtClean="0"/>
                  <a:t>pmf</a:t>
                </a:r>
                <a:r>
                  <a:rPr lang="en-US" sz="2000" dirty="0" smtClean="0"/>
                  <a:t> of X: 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X</a:t>
                </a:r>
                <a:r>
                  <a:rPr lang="en-US" sz="2000" dirty="0" smtClean="0"/>
                  <a:t>(x) = P(X = x)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Marginal </a:t>
                </a:r>
                <a:r>
                  <a:rPr lang="en-US" sz="2000" dirty="0" err="1"/>
                  <a:t>pmf</a:t>
                </a:r>
                <a:r>
                  <a:rPr lang="en-US" sz="2000" dirty="0"/>
                  <a:t> of </a:t>
                </a:r>
                <a:r>
                  <a:rPr lang="en-US" sz="2000" dirty="0" smtClean="0"/>
                  <a:t>Y: </a:t>
                </a:r>
                <a:r>
                  <a:rPr lang="en-US" sz="2000" dirty="0" err="1" smtClean="0"/>
                  <a:t>f</a:t>
                </a:r>
                <a:r>
                  <a:rPr lang="en-US" sz="2000" baseline="-25000" dirty="0" err="1" smtClean="0"/>
                  <a:t>Y</a:t>
                </a:r>
                <a:r>
                  <a:rPr lang="en-US" sz="2000" dirty="0" smtClean="0"/>
                  <a:t>(y)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P(Y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y)</a:t>
                </a:r>
                <a:endParaRPr lang="en-US" sz="2000" dirty="0" smtClean="0"/>
              </a:p>
              <a:p>
                <a:r>
                  <a:rPr lang="en-US" sz="2200" dirty="0"/>
                  <a:t>Covariance of X and </a:t>
                </a:r>
                <a:r>
                  <a:rPr lang="en-US" sz="2200" dirty="0" smtClean="0"/>
                  <a:t>Y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=E[XY] – E[X]*E[Y]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 b="-13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Distributions (Discrete Case)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X and Y are two independent discrete RVs </a:t>
                </a:r>
                <a:r>
                  <a:rPr lang="en-US" sz="2200" dirty="0" err="1" smtClean="0"/>
                  <a:t>iff</a:t>
                </a:r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f(x</a:t>
                </a:r>
                <a:r>
                  <a:rPr lang="en-US" sz="2000" dirty="0" smtClean="0"/>
                  <a:t>, y) </a:t>
                </a:r>
                <a:r>
                  <a:rPr lang="en-US" sz="2000" dirty="0"/>
                  <a:t>= </a:t>
                </a:r>
                <a:r>
                  <a:rPr lang="en-US" sz="2000" dirty="0" err="1"/>
                  <a:t>f</a:t>
                </a:r>
                <a:r>
                  <a:rPr lang="en-US" sz="2000" baseline="-25000" dirty="0" err="1"/>
                  <a:t>X</a:t>
                </a:r>
                <a:r>
                  <a:rPr lang="en-US" sz="2000" dirty="0"/>
                  <a:t>(x</a:t>
                </a:r>
                <a:r>
                  <a:rPr lang="en-US" sz="2000" dirty="0" smtClean="0"/>
                  <a:t>)*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</a:t>
                </a:r>
                <a:r>
                  <a:rPr lang="en-US" sz="2000" baseline="-25000" dirty="0" err="1"/>
                  <a:t>Y</a:t>
                </a:r>
                <a:r>
                  <a:rPr lang="en-US" sz="2000" dirty="0"/>
                  <a:t>(y</a:t>
                </a:r>
                <a:r>
                  <a:rPr lang="en-US" sz="2000" dirty="0" smtClean="0"/>
                  <a:t>) for all x, y.</a:t>
                </a:r>
                <a:endParaRPr lang="en-US" sz="2000" dirty="0" smtClean="0"/>
              </a:p>
              <a:p>
                <a:r>
                  <a:rPr lang="en-US" sz="2200" dirty="0" smtClean="0"/>
                  <a:t>If X and Y Covariance </a:t>
                </a:r>
                <a:r>
                  <a:rPr lang="en-US" sz="2200" dirty="0"/>
                  <a:t>of X and </a:t>
                </a:r>
                <a:r>
                  <a:rPr lang="en-US" sz="2200" dirty="0" smtClean="0"/>
                  <a:t>Y, then</a:t>
                </a:r>
                <a:endParaRPr lang="en-US" sz="22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b="0" i="1" dirty="0" smtClean="0">
                    <a:latin typeface="Cambria Math" panose="02040503050406030204" pitchFamily="18" charset="0"/>
                  </a:rPr>
                  <a:t>E[XY] = E[X]*E[Y]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CBBD-E40A-4FC4-BE7B-441EE90202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8158</TotalTime>
  <Words>836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Chapter 5: Discrete Probability Distribution</vt:lpstr>
      <vt:lpstr>Random Variables</vt:lpstr>
      <vt:lpstr>Random Variables</vt:lpstr>
      <vt:lpstr>Random Variables</vt:lpstr>
      <vt:lpstr>Example: Discrete Probability Distribution</vt:lpstr>
      <vt:lpstr>Example: Discrete Probability Distribution</vt:lpstr>
      <vt:lpstr>Example: Discrete Probability Distribution</vt:lpstr>
      <vt:lpstr>Bivariate Distributions (Discrete Case)</vt:lpstr>
      <vt:lpstr>Bivariate Distributions (Discrete Case)</vt:lpstr>
      <vt:lpstr>Properties of Expectation and Variance</vt:lpstr>
      <vt:lpstr>Binomial Distribution</vt:lpstr>
      <vt:lpstr>Binomial Distribution</vt:lpstr>
      <vt:lpstr>Example</vt:lpstr>
      <vt:lpstr>Poisson Probability Distribution</vt:lpstr>
      <vt:lpstr>Poisson Probability Distribution Example (Problem 46, Page 255)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Chongqi Wu</dc:creator>
  <cp:lastModifiedBy>Chongqi Wu</cp:lastModifiedBy>
  <cp:revision>122</cp:revision>
  <dcterms:created xsi:type="dcterms:W3CDTF">2016-02-02T18:22:58Z</dcterms:created>
  <dcterms:modified xsi:type="dcterms:W3CDTF">2017-04-10T22:38:00Z</dcterms:modified>
</cp:coreProperties>
</file>