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56" r:id="rId2"/>
    <p:sldId id="286" r:id="rId3"/>
    <p:sldId id="266" r:id="rId4"/>
    <p:sldId id="336" r:id="rId5"/>
    <p:sldId id="337" r:id="rId6"/>
    <p:sldId id="339" r:id="rId7"/>
    <p:sldId id="341" r:id="rId8"/>
    <p:sldId id="353" r:id="rId9"/>
    <p:sldId id="342" r:id="rId10"/>
    <p:sldId id="344" r:id="rId11"/>
    <p:sldId id="338" r:id="rId12"/>
    <p:sldId id="275" r:id="rId13"/>
    <p:sldId id="348" r:id="rId14"/>
    <p:sldId id="303" r:id="rId15"/>
    <p:sldId id="350" r:id="rId16"/>
    <p:sldId id="351" r:id="rId17"/>
    <p:sldId id="352" r:id="rId18"/>
    <p:sldId id="345" r:id="rId19"/>
    <p:sldId id="347" r:id="rId20"/>
    <p:sldId id="346" r:id="rId21"/>
    <p:sldId id="349" r:id="rId22"/>
  </p:sldIdLst>
  <p:sldSz cx="9144000" cy="6858000" type="screen4x3"/>
  <p:notesSz cx="7077075" cy="9051925"/>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1">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6F695"/>
    <a:srgbClr val="F6C28A"/>
    <a:srgbClr val="FF9933"/>
    <a:srgbClr val="FFB56D"/>
    <a:srgbClr val="FFC891"/>
    <a:srgbClr val="FFFFFF"/>
    <a:srgbClr val="FFD7A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93" autoAdjust="0"/>
    <p:restoredTop sz="95524" autoAdjust="0"/>
  </p:normalViewPr>
  <p:slideViewPr>
    <p:cSldViewPr>
      <p:cViewPr varScale="1">
        <p:scale>
          <a:sx n="81" d="100"/>
          <a:sy n="81" d="100"/>
        </p:scale>
        <p:origin x="67" y="2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43" d="100"/>
          <a:sy n="43" d="100"/>
        </p:scale>
        <p:origin x="-1522" y="-67"/>
      </p:cViewPr>
      <p:guideLst>
        <p:guide orient="horz" pos="2851"/>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846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71805" y="3287609"/>
            <a:ext cx="6054831" cy="5083851"/>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79" name="Rectangle 3"/>
          <p:cNvSpPr>
            <a:spLocks noGrp="1" noRot="1" noChangeAspect="1" noChangeArrowheads="1" noTextEdit="1"/>
          </p:cNvSpPr>
          <p:nvPr>
            <p:ph type="sldImg" idx="2"/>
          </p:nvPr>
        </p:nvSpPr>
        <p:spPr bwMode="auto">
          <a:xfrm>
            <a:off x="1284288" y="685800"/>
            <a:ext cx="4508500" cy="338137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334718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5603" name="Rectangle 3"/>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i="1" dirty="0"/>
              <a:t>1</a:t>
            </a:r>
          </a:p>
        </p:txBody>
      </p:sp>
      <p:sp>
        <p:nvSpPr>
          <p:cNvPr id="25604" name="Rectangle 4"/>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5605" name="Rectangle 5"/>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5606" name="Rectangle 6"/>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5607" name="Rectangle 7"/>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dirty="0"/>
              <a:t>1</a:t>
            </a:r>
          </a:p>
        </p:txBody>
      </p:sp>
      <p:sp>
        <p:nvSpPr>
          <p:cNvPr id="25608" name="Rectangle 8"/>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5609" name="Rectangle 9"/>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5610" name="Rectangle 10"/>
          <p:cNvSpPr>
            <a:spLocks noGrp="1" noRot="1" noChangeAspect="1" noChangeArrowheads="1" noTextEdit="1"/>
          </p:cNvSpPr>
          <p:nvPr>
            <p:ph type="sldImg"/>
          </p:nvPr>
        </p:nvSpPr>
        <p:spPr>
          <a:xfrm>
            <a:off x="1284288" y="685800"/>
            <a:ext cx="4508500" cy="3381375"/>
          </a:xfrm>
          <a:ln cap="flat"/>
        </p:spPr>
      </p:sp>
      <p:sp>
        <p:nvSpPr>
          <p:cNvPr id="25611" name="Rectangle 11"/>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6627" name="Rectangle 3"/>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i="1" dirty="0"/>
              <a:t>2</a:t>
            </a:r>
          </a:p>
        </p:txBody>
      </p:sp>
      <p:sp>
        <p:nvSpPr>
          <p:cNvPr id="26628" name="Rectangle 4"/>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6629" name="Rectangle 5"/>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6630" name="Rectangle 6"/>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6631" name="Rectangle 7"/>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dirty="0"/>
              <a:t>2</a:t>
            </a:r>
          </a:p>
        </p:txBody>
      </p:sp>
      <p:sp>
        <p:nvSpPr>
          <p:cNvPr id="26632" name="Rectangle 8"/>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6633" name="Rectangle 9"/>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6634" name="Rectangle 10"/>
          <p:cNvSpPr>
            <a:spLocks noGrp="1" noChangeArrowheads="1"/>
          </p:cNvSpPr>
          <p:nvPr>
            <p:ph type="body" idx="1"/>
          </p:nvPr>
        </p:nvSpPr>
        <p:spPr>
          <a:noFill/>
          <a:ln/>
        </p:spPr>
        <p:txBody>
          <a:bodyPr/>
          <a:lstStyle/>
          <a:p>
            <a:pPr eaLnBrk="1" hangingPunct="1"/>
            <a:endParaRPr lang="en-US" dirty="0"/>
          </a:p>
        </p:txBody>
      </p:sp>
      <p:sp>
        <p:nvSpPr>
          <p:cNvPr id="26635" name="Rectangle 11"/>
          <p:cNvSpPr>
            <a:spLocks noGrp="1" noRot="1" noChangeAspect="1" noChangeArrowheads="1" noTextEdit="1"/>
          </p:cNvSpPr>
          <p:nvPr>
            <p:ph type="sldImg"/>
          </p:nvPr>
        </p:nvSpPr>
        <p:spPr>
          <a:xfrm>
            <a:off x="1284288" y="685800"/>
            <a:ext cx="4508500" cy="3381375"/>
          </a:xfrm>
          <a:ln cap="flat"/>
        </p:spPr>
      </p:sp>
    </p:spTree>
    <p:extLst>
      <p:ext uri="{BB962C8B-B14F-4D97-AF65-F5344CB8AC3E}">
        <p14:creationId xmlns:p14="http://schemas.microsoft.com/office/powerpoint/2010/main" val="2199880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254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205827" name="Rectangle 3"/>
          <p:cNvSpPr>
            <a:spLocks noGrp="1" noChangeArrowheads="1"/>
          </p:cNvSpPr>
          <p:nvPr>
            <p:ph type="body" idx="1"/>
          </p:nvPr>
        </p:nvSpPr>
        <p:spPr bwMode="auto">
          <a:xfrm>
            <a:off x="457200" y="3321050"/>
            <a:ext cx="5867400" cy="5135563"/>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780931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933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150813"/>
            <a:ext cx="2195513" cy="6249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9388" y="150813"/>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79388" y="150813"/>
            <a:ext cx="8785225" cy="1131887"/>
          </a:xfrm>
          <a:prstGeom prst="rect">
            <a:avLst/>
          </a:prstGeom>
          <a:noFill/>
          <a:ln w="9525">
            <a:noFill/>
            <a:miter lim="800000"/>
            <a:headEnd/>
            <a:tailEnd/>
          </a:ln>
        </p:spPr>
        <p:txBody>
          <a:bodyPr vert="horz" wrap="square" lIns="90488" tIns="44450" rIns="90488" bIns="44450" numCol="1" anchor="b"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304800" y="1600200"/>
            <a:ext cx="8610600" cy="48006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endParaRPr lang="en-US"/>
          </a:p>
          <a:p>
            <a:pPr lvl="2"/>
            <a:endParaRPr lang="en-US"/>
          </a:p>
          <a:p>
            <a:pPr lvl="2"/>
            <a:endParaRPr lang="en-US"/>
          </a:p>
          <a:p>
            <a:pPr lvl="2"/>
            <a:endParaRPr lang="en-US"/>
          </a:p>
          <a:p>
            <a:pPr lvl="2"/>
            <a:endParaRPr lang="en-US"/>
          </a:p>
          <a:p>
            <a:pPr lvl="1"/>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p:txBody>
      </p:sp>
      <p:sp>
        <p:nvSpPr>
          <p:cNvPr id="1028" name="Rectangle 4"/>
          <p:cNvSpPr>
            <a:spLocks noChangeArrowheads="1"/>
          </p:cNvSpPr>
          <p:nvPr/>
        </p:nvSpPr>
        <p:spPr bwMode="auto">
          <a:xfrm>
            <a:off x="0" y="1352550"/>
            <a:ext cx="9142413" cy="74613"/>
          </a:xfrm>
          <a:prstGeom prst="rect">
            <a:avLst/>
          </a:prstGeom>
          <a:gradFill rotWithShape="0">
            <a:gsLst>
              <a:gs pos="0">
                <a:srgbClr val="9234DB"/>
              </a:gs>
              <a:gs pos="50000">
                <a:srgbClr val="9234DB">
                  <a:gamma/>
                  <a:shade val="29804"/>
                  <a:invGamma/>
                </a:srgbClr>
              </a:gs>
              <a:gs pos="100000">
                <a:srgbClr val="9234DB"/>
              </a:gs>
            </a:gsLst>
            <a:lin ang="0" scaled="1"/>
          </a:gradFill>
          <a:ln w="9525">
            <a:noFill/>
            <a:miter lim="800000"/>
            <a:headEnd/>
            <a:tailEnd/>
          </a:ln>
          <a:effectLst/>
        </p:spPr>
        <p:txBody>
          <a:bodyPr wrap="none" anchor="ctr"/>
          <a:lstStyle/>
          <a:p>
            <a:pPr>
              <a:defRPr/>
            </a:pPr>
            <a:endParaRPr lang="en-US" dirty="0"/>
          </a:p>
        </p:txBody>
      </p:sp>
      <p:sp>
        <p:nvSpPr>
          <p:cNvPr id="1029" name="Rectangle 5"/>
          <p:cNvSpPr>
            <a:spLocks noChangeArrowheads="1"/>
          </p:cNvSpPr>
          <p:nvPr/>
        </p:nvSpPr>
        <p:spPr bwMode="auto">
          <a:xfrm>
            <a:off x="4495800" y="6586538"/>
            <a:ext cx="4648200"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                                                                   </a:t>
            </a:r>
          </a:p>
        </p:txBody>
      </p:sp>
      <p:sp>
        <p:nvSpPr>
          <p:cNvPr id="1030" name="Rectangle 6"/>
          <p:cNvSpPr>
            <a:spLocks noChangeArrowheads="1"/>
          </p:cNvSpPr>
          <p:nvPr/>
        </p:nvSpPr>
        <p:spPr bwMode="auto">
          <a:xfrm>
            <a:off x="7010400" y="6586538"/>
            <a:ext cx="1901825"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Dr. Z. Radovilsky</a:t>
            </a:r>
          </a:p>
        </p:txBody>
      </p:sp>
      <p:sp>
        <p:nvSpPr>
          <p:cNvPr id="1032" name="Text Box 8"/>
          <p:cNvSpPr txBox="1">
            <a:spLocks noChangeArrowheads="1"/>
          </p:cNvSpPr>
          <p:nvPr userDrawn="1"/>
        </p:nvSpPr>
        <p:spPr bwMode="auto">
          <a:xfrm>
            <a:off x="8458200" y="6613525"/>
            <a:ext cx="457200" cy="244475"/>
          </a:xfrm>
          <a:prstGeom prst="rect">
            <a:avLst/>
          </a:prstGeom>
          <a:noFill/>
          <a:ln w="9525">
            <a:noFill/>
            <a:miter lim="800000"/>
            <a:headEnd type="none" w="sm" len="sm"/>
            <a:tailEnd type="none" w="sm" len="sm"/>
          </a:ln>
          <a:effectLst/>
        </p:spPr>
        <p:txBody>
          <a:bodyPr>
            <a:spAutoFit/>
          </a:bodyPr>
          <a:lstStyle/>
          <a:p>
            <a:pPr>
              <a:spcBef>
                <a:spcPct val="50000"/>
              </a:spcBef>
              <a:defRPr/>
            </a:pPr>
            <a:fld id="{911D01F1-95A5-4607-B9DF-308A24EC4D2B}" type="slidenum">
              <a:rPr lang="en-US" sz="1000"/>
              <a:pPr>
                <a:spcBef>
                  <a:spcPct val="50000"/>
                </a:spcBef>
                <a:defRPr/>
              </a:pPr>
              <a:t>‹#›</a:t>
            </a:fld>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Font typeface="Symbol" pitchFamily="18" charset="2"/>
        <a:buChar char="·"/>
        <a:defRPr sz="2000" b="1">
          <a:solidFill>
            <a:schemeClr val="tx1"/>
          </a:solidFill>
          <a:latin typeface="+mn-lt"/>
        </a:defRPr>
      </a:lvl2pPr>
      <a:lvl3pPr marL="1085850" indent="-228600" algn="l" rtl="0" eaLnBrk="0" fontAlgn="base" hangingPunct="0">
        <a:spcBef>
          <a:spcPct val="20000"/>
        </a:spcBef>
        <a:spcAft>
          <a:spcPct val="0"/>
        </a:spcAft>
        <a:buClr>
          <a:schemeClr val="tx1"/>
        </a:buClr>
        <a:buChar char="»"/>
        <a:defRPr b="1">
          <a:solidFill>
            <a:schemeClr val="tx1"/>
          </a:solidFill>
          <a:latin typeface="+mn-lt"/>
        </a:defRPr>
      </a:lvl3pPr>
      <a:lvl4pPr marL="1428750" indent="-228600" algn="l" rtl="0" eaLnBrk="0" fontAlgn="base" hangingPunct="0">
        <a:spcBef>
          <a:spcPct val="20000"/>
        </a:spcBef>
        <a:spcAft>
          <a:spcPct val="0"/>
        </a:spcAft>
        <a:buClr>
          <a:schemeClr val="accent2"/>
        </a:buClr>
        <a:buSzPct val="62000"/>
        <a:buFont typeface="Monotype Sorts" pitchFamily="2" charset="2"/>
        <a:buChar char="u"/>
        <a:defRPr sz="1600" b="1">
          <a:solidFill>
            <a:schemeClr val="tx1"/>
          </a:solidFill>
          <a:latin typeface="+mn-lt"/>
        </a:defRPr>
      </a:lvl4pPr>
      <a:lvl5pPr marL="1771650" indent="-228600" algn="l" rtl="0" eaLnBrk="0" fontAlgn="base" hangingPunct="0">
        <a:spcBef>
          <a:spcPct val="20000"/>
        </a:spcBef>
        <a:spcAft>
          <a:spcPct val="0"/>
        </a:spcAft>
        <a:buClr>
          <a:schemeClr val="tx1"/>
        </a:buClr>
        <a:buChar char="–"/>
        <a:defRPr sz="1400" b="1">
          <a:solidFill>
            <a:schemeClr val="tx1"/>
          </a:solidFill>
          <a:latin typeface="+mn-lt"/>
        </a:defRPr>
      </a:lvl5pPr>
      <a:lvl6pPr marL="2228850" indent="-228600" algn="l" rtl="0" fontAlgn="base">
        <a:spcBef>
          <a:spcPct val="20000"/>
        </a:spcBef>
        <a:spcAft>
          <a:spcPct val="0"/>
        </a:spcAft>
        <a:buClr>
          <a:schemeClr val="tx1"/>
        </a:buClr>
        <a:buChar char="–"/>
        <a:defRPr sz="1400" b="1">
          <a:solidFill>
            <a:schemeClr val="tx1"/>
          </a:solidFill>
          <a:latin typeface="+mn-lt"/>
        </a:defRPr>
      </a:lvl6pPr>
      <a:lvl7pPr marL="2686050" indent="-228600" algn="l" rtl="0" fontAlgn="base">
        <a:spcBef>
          <a:spcPct val="20000"/>
        </a:spcBef>
        <a:spcAft>
          <a:spcPct val="0"/>
        </a:spcAft>
        <a:buClr>
          <a:schemeClr val="tx1"/>
        </a:buClr>
        <a:buChar char="–"/>
        <a:defRPr sz="1400" b="1">
          <a:solidFill>
            <a:schemeClr val="tx1"/>
          </a:solidFill>
          <a:latin typeface="+mn-lt"/>
        </a:defRPr>
      </a:lvl7pPr>
      <a:lvl8pPr marL="3143250" indent="-228600" algn="l" rtl="0" fontAlgn="base">
        <a:spcBef>
          <a:spcPct val="20000"/>
        </a:spcBef>
        <a:spcAft>
          <a:spcPct val="0"/>
        </a:spcAft>
        <a:buClr>
          <a:schemeClr val="tx1"/>
        </a:buClr>
        <a:buChar char="–"/>
        <a:defRPr sz="1400" b="1">
          <a:solidFill>
            <a:schemeClr val="tx1"/>
          </a:solidFill>
          <a:latin typeface="+mn-lt"/>
        </a:defRPr>
      </a:lvl8pPr>
      <a:lvl9pPr marL="3600450" indent="-228600" algn="l" rtl="0" fontAlgn="base">
        <a:spcBef>
          <a:spcPct val="20000"/>
        </a:spcBef>
        <a:spcAft>
          <a:spcPct val="0"/>
        </a:spcAft>
        <a:buClr>
          <a:schemeClr val="tx1"/>
        </a:buClr>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wmf"/><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chemeClr val="bg1">
                <a:gamma/>
                <a:shade val="100000"/>
                <a:invGamma/>
              </a:schemeClr>
            </a:gs>
          </a:gsLst>
          <a:lin ang="5400000" scaled="1"/>
        </a:gradFill>
        <a:effectLst/>
      </p:bgPr>
    </p:bg>
    <p:spTree>
      <p:nvGrpSpPr>
        <p:cNvPr id="1" name=""/>
        <p:cNvGrpSpPr/>
        <p:nvPr/>
      </p:nvGrpSpPr>
      <p:grpSpPr>
        <a:xfrm>
          <a:off x="0" y="0"/>
          <a:ext cx="0" cy="0"/>
          <a:chOff x="0" y="0"/>
          <a:chExt cx="0" cy="0"/>
        </a:xfrm>
      </p:grpSpPr>
      <p:pic>
        <p:nvPicPr>
          <p:cNvPr id="9218" name="Picture 195" descr="c:\Program Files\Microsoft Office\Clipart\standard\stddir1\bd07073_.wmf"/>
          <p:cNvPicPr>
            <a:picLocks noChangeAspect="1" noChangeArrowheads="1"/>
          </p:cNvPicPr>
          <p:nvPr/>
        </p:nvPicPr>
        <p:blipFill>
          <a:blip r:embed="rId4" cstate="print"/>
          <a:srcRect/>
          <a:stretch>
            <a:fillRect/>
          </a:stretch>
        </p:blipFill>
        <p:spPr bwMode="auto">
          <a:xfrm>
            <a:off x="1143000" y="5105400"/>
            <a:ext cx="1617663" cy="1374775"/>
          </a:xfrm>
          <a:prstGeom prst="rect">
            <a:avLst/>
          </a:prstGeom>
          <a:noFill/>
          <a:ln w="9525">
            <a:noFill/>
            <a:miter lim="800000"/>
            <a:headEnd/>
            <a:tailEnd/>
          </a:ln>
        </p:spPr>
      </p:pic>
      <p:sp>
        <p:nvSpPr>
          <p:cNvPr id="10" name="Rectangle 9"/>
          <p:cNvSpPr/>
          <p:nvPr/>
        </p:nvSpPr>
        <p:spPr>
          <a:xfrm>
            <a:off x="685800" y="76200"/>
            <a:ext cx="7772400" cy="1815882"/>
          </a:xfrm>
          <a:prstGeom prst="rect">
            <a:avLst/>
          </a:prstGeom>
        </p:spPr>
        <p:txBody>
          <a:bodyPr wrap="square">
            <a:spAutoFit/>
          </a:bodyPr>
          <a:lstStyle/>
          <a:p>
            <a:pPr algn="ctr">
              <a:defRPr/>
            </a:pPr>
            <a:r>
              <a:rPr lang="en-US" sz="2800" b="1" dirty="0">
                <a:solidFill>
                  <a:srgbClr val="FFFFFF"/>
                </a:solidFill>
                <a:effectLst>
                  <a:outerShdw blurRad="38100" dist="38100" dir="2700000" algn="tl">
                    <a:srgbClr val="000000"/>
                  </a:outerShdw>
                </a:effectLst>
              </a:rPr>
              <a:t>California State University, East Bay</a:t>
            </a:r>
            <a:br>
              <a:rPr lang="en-US" sz="2800" b="1" dirty="0">
                <a:solidFill>
                  <a:srgbClr val="FFFFFF"/>
                </a:solidFill>
                <a:effectLst>
                  <a:outerShdw blurRad="38100" dist="38100" dir="2700000" algn="tl">
                    <a:srgbClr val="000000"/>
                  </a:outerShdw>
                </a:effectLst>
              </a:rPr>
            </a:br>
            <a:r>
              <a:rPr lang="en-US" sz="2800" b="1" dirty="0">
                <a:solidFill>
                  <a:srgbClr val="FFFFFF"/>
                </a:solidFill>
                <a:effectLst>
                  <a:outerShdw blurRad="38100" dist="38100" dir="2700000" algn="tl">
                    <a:srgbClr val="000000"/>
                  </a:outerShdw>
                </a:effectLst>
              </a:rPr>
              <a:t>College of Business and Economics</a:t>
            </a:r>
            <a:br>
              <a:rPr lang="en-US" sz="2800" b="1" dirty="0">
                <a:solidFill>
                  <a:srgbClr val="FFFFFF"/>
                </a:solidFill>
                <a:effectLst>
                  <a:outerShdw blurRad="38100" dist="38100" dir="2700000" algn="tl">
                    <a:srgbClr val="000000"/>
                  </a:outerShdw>
                </a:effectLst>
              </a:rPr>
            </a:br>
            <a:br>
              <a:rPr lang="en-US" sz="2800" b="1" dirty="0">
                <a:solidFill>
                  <a:srgbClr val="FFFFFF"/>
                </a:solidFill>
                <a:effectLst>
                  <a:outerShdw blurRad="38100" dist="38100" dir="2700000" algn="tl">
                    <a:srgbClr val="000000"/>
                  </a:outerShdw>
                </a:effectLst>
              </a:rPr>
            </a:br>
            <a:r>
              <a:rPr lang="en-US" sz="2800" b="1" i="1" dirty="0">
                <a:solidFill>
                  <a:srgbClr val="FFFFFF"/>
                </a:solidFill>
                <a:effectLst>
                  <a:outerShdw blurRad="38100" dist="38100" dir="2700000" algn="tl">
                    <a:srgbClr val="000000"/>
                  </a:outerShdw>
                </a:effectLst>
              </a:rPr>
              <a:t>MGMT 6165 Prescriptive Analytics</a:t>
            </a:r>
            <a:endParaRPr lang="en-US" sz="3000" b="1" dirty="0"/>
          </a:p>
        </p:txBody>
      </p:sp>
      <p:sp>
        <p:nvSpPr>
          <p:cNvPr id="11" name="Rectangle 10"/>
          <p:cNvSpPr/>
          <p:nvPr/>
        </p:nvSpPr>
        <p:spPr>
          <a:xfrm>
            <a:off x="152400" y="2667000"/>
            <a:ext cx="8686800" cy="553998"/>
          </a:xfrm>
          <a:prstGeom prst="rect">
            <a:avLst/>
          </a:prstGeom>
        </p:spPr>
        <p:txBody>
          <a:bodyPr>
            <a:spAutoFit/>
          </a:bodyPr>
          <a:lstStyle/>
          <a:p>
            <a:pPr marL="342900" indent="-342900" algn="ctr" eaLnBrk="0" hangingPunct="0">
              <a:defRPr/>
            </a:pPr>
            <a:r>
              <a:rPr lang="en-US" sz="3000" b="1" i="1" dirty="0">
                <a:solidFill>
                  <a:schemeClr val="accent1"/>
                </a:solidFill>
                <a:effectLst>
                  <a:outerShdw blurRad="38100" dist="38100" dir="2700000" algn="tl">
                    <a:srgbClr val="000000"/>
                  </a:outerShdw>
                </a:effectLst>
              </a:rPr>
              <a:t> Linear Programming Models</a:t>
            </a:r>
          </a:p>
        </p:txBody>
      </p:sp>
      <p:sp>
        <p:nvSpPr>
          <p:cNvPr id="12" name="Rectangle 29"/>
          <p:cNvSpPr>
            <a:spLocks noChangeArrowheads="1"/>
          </p:cNvSpPr>
          <p:nvPr/>
        </p:nvSpPr>
        <p:spPr bwMode="auto">
          <a:xfrm>
            <a:off x="5867400" y="5105400"/>
            <a:ext cx="2884488" cy="523875"/>
          </a:xfrm>
          <a:prstGeom prst="rect">
            <a:avLst/>
          </a:prstGeom>
          <a:noFill/>
          <a:ln w="9525">
            <a:noFill/>
            <a:miter lim="800000"/>
            <a:headEnd type="none" w="sm" len="sm"/>
            <a:tailEnd type="none" w="sm" len="sm"/>
          </a:ln>
          <a:effectLst/>
        </p:spPr>
        <p:txBody>
          <a:bodyPr wrap="none">
            <a:spAutoFit/>
          </a:bodyPr>
          <a:lstStyle/>
          <a:p>
            <a:pPr eaLnBrk="0" hangingPunct="0">
              <a:defRPr/>
            </a:pPr>
            <a:r>
              <a:rPr lang="en-US" sz="2800" b="1" dirty="0">
                <a:solidFill>
                  <a:srgbClr val="FFFFFF"/>
                </a:solidFill>
                <a:effectLst>
                  <a:outerShdw blurRad="38100" dist="38100" dir="2700000" algn="tl">
                    <a:srgbClr val="000000">
                      <a:alpha val="43137"/>
                    </a:srgbClr>
                  </a:outerShdw>
                </a:effectLst>
              </a:rPr>
              <a:t>Dr. Z. Radovilsky</a:t>
            </a:r>
          </a:p>
        </p:txBody>
      </p:sp>
      <p:sp>
        <p:nvSpPr>
          <p:cNvPr id="13" name="Rectangle 190"/>
          <p:cNvSpPr>
            <a:spLocks noChangeArrowheads="1"/>
          </p:cNvSpPr>
          <p:nvPr/>
        </p:nvSpPr>
        <p:spPr bwMode="auto">
          <a:xfrm>
            <a:off x="2971800" y="3733800"/>
            <a:ext cx="3581400" cy="579437"/>
          </a:xfrm>
          <a:prstGeom prst="rect">
            <a:avLst/>
          </a:prstGeom>
          <a:noFill/>
          <a:ln w="9525">
            <a:noFill/>
            <a:miter lim="800000"/>
            <a:headEnd type="none" w="sm" len="sm"/>
            <a:tailEnd type="none" w="sm" len="sm"/>
          </a:ln>
          <a:effectLst/>
        </p:spPr>
        <p:txBody>
          <a:bodyPr>
            <a:spAutoFit/>
          </a:bodyPr>
          <a:lstStyle/>
          <a:p>
            <a:pPr>
              <a:defRPr/>
            </a:pPr>
            <a:r>
              <a:rPr lang="en-US" sz="3200" b="1" i="1" dirty="0">
                <a:solidFill>
                  <a:srgbClr val="FFFFFF"/>
                </a:solidFill>
                <a:effectLst>
                  <a:outerShdw blurRad="38100" dist="38100" dir="2700000" algn="tl">
                    <a:srgbClr val="000000"/>
                  </a:outerShdw>
                </a:effectLst>
              </a:rPr>
              <a:t>Lecture Materials</a:t>
            </a:r>
          </a:p>
        </p:txBody>
      </p:sp>
      <p:pic>
        <p:nvPicPr>
          <p:cNvPr id="9223" name="Picture 196" descr="bd05092_"/>
          <p:cNvPicPr>
            <a:picLocks noChangeAspect="1" noChangeArrowheads="1"/>
          </p:cNvPicPr>
          <p:nvPr/>
        </p:nvPicPr>
        <p:blipFill>
          <a:blip r:embed="rId5" cstate="print"/>
          <a:srcRect/>
          <a:stretch>
            <a:fillRect/>
          </a:stretch>
        </p:blipFill>
        <p:spPr bwMode="auto">
          <a:xfrm>
            <a:off x="152400" y="4114800"/>
            <a:ext cx="1416050" cy="12858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Supply: Solution Results </a:t>
            </a:r>
          </a:p>
        </p:txBody>
      </p:sp>
      <p:pic>
        <p:nvPicPr>
          <p:cNvPr id="4" name="Picture 3"/>
          <p:cNvPicPr>
            <a:picLocks noChangeAspect="1"/>
          </p:cNvPicPr>
          <p:nvPr/>
        </p:nvPicPr>
        <p:blipFill>
          <a:blip r:embed="rId2"/>
          <a:stretch>
            <a:fillRect/>
          </a:stretch>
        </p:blipFill>
        <p:spPr>
          <a:xfrm>
            <a:off x="1066800" y="1524000"/>
            <a:ext cx="6934200" cy="4950388"/>
          </a:xfrm>
          <a:prstGeom prst="rect">
            <a:avLst/>
          </a:prstGeom>
        </p:spPr>
      </p:pic>
    </p:spTree>
    <p:extLst>
      <p:ext uri="{BB962C8B-B14F-4D97-AF65-F5344CB8AC3E}">
        <p14:creationId xmlns:p14="http://schemas.microsoft.com/office/powerpoint/2010/main" val="277094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Advertising: Purchasing Ads</a:t>
            </a:r>
          </a:p>
        </p:txBody>
      </p:sp>
      <p:sp>
        <p:nvSpPr>
          <p:cNvPr id="3" name="Content Placeholder 2"/>
          <p:cNvSpPr>
            <a:spLocks noGrp="1"/>
          </p:cNvSpPr>
          <p:nvPr>
            <p:ph idx="1"/>
          </p:nvPr>
        </p:nvSpPr>
        <p:spPr/>
        <p:txBody>
          <a:bodyPr/>
          <a:lstStyle/>
          <a:p>
            <a:r>
              <a:rPr lang="en-US" sz="1400" dirty="0"/>
              <a:t>The General Flakes Company sells a brand of low-fat breakfast cereal that appears to people of all age groups and both genders. The company advertises this cereal in a variety of 30-second television adds, and these ads can be placed in a variety of television shows listed in the top of the table below. The ads in different shows vary by cost—some 30-second slots are much more expensive than others—and by the types of viewers they are likely to reach. The company has segmented  the potential viewers into six mutually exclusive categories also listed in the first column of the table below.</a:t>
            </a:r>
          </a:p>
          <a:p>
            <a:r>
              <a:rPr lang="en-US" sz="1400" dirty="0"/>
              <a:t>A rating service can supply data on the numbers of viewers in each of these categories who will watch a 30-second ad on any particular television show. Each such viewer is call </a:t>
            </a:r>
            <a:r>
              <a:rPr lang="en-US" sz="1400" i="1" dirty="0"/>
              <a:t>exposure.</a:t>
            </a:r>
            <a:r>
              <a:rPr lang="en-US" sz="1400" dirty="0"/>
              <a:t>  The company has determined the required number of exposures it wants to obtain for each group. The data on costs per add, numbers of exposures per ad, and minimum required exposures are listed in the table below, where numbers of exposures are expressed in millions, and costs in thousands of dollars. </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pPr marL="0" indent="0">
              <a:buNone/>
            </a:pPr>
            <a:endParaRPr lang="en-US" sz="1400" dirty="0"/>
          </a:p>
          <a:p>
            <a:r>
              <a:rPr lang="en-US" sz="1400" dirty="0"/>
              <a:t>The company wants to know how many ads to place on each of several television shows to obtain these exposures at minimum cost. </a:t>
            </a:r>
          </a:p>
        </p:txBody>
      </p:sp>
      <p:pic>
        <p:nvPicPr>
          <p:cNvPr id="4" name="Picture 3"/>
          <p:cNvPicPr>
            <a:picLocks noChangeAspect="1"/>
          </p:cNvPicPr>
          <p:nvPr/>
        </p:nvPicPr>
        <p:blipFill>
          <a:blip r:embed="rId2"/>
          <a:stretch>
            <a:fillRect/>
          </a:stretch>
        </p:blipFill>
        <p:spPr>
          <a:xfrm>
            <a:off x="280044" y="4084132"/>
            <a:ext cx="8583912" cy="2164268"/>
          </a:xfrm>
          <a:prstGeom prst="rect">
            <a:avLst/>
          </a:prstGeom>
        </p:spPr>
      </p:pic>
    </p:spTree>
    <p:extLst>
      <p:ext uri="{BB962C8B-B14F-4D97-AF65-F5344CB8AC3E}">
        <p14:creationId xmlns:p14="http://schemas.microsoft.com/office/powerpoint/2010/main" val="290363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a:t>Advertising: LP Model Formulation</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sz="half" idx="1"/>
              </p:nvPr>
            </p:nvSpPr>
            <p:spPr>
              <a:xfrm>
                <a:off x="304800" y="1600200"/>
                <a:ext cx="4267200" cy="5105400"/>
              </a:xfrm>
            </p:spPr>
            <p:txBody>
              <a:bodyPr/>
              <a:lstStyle/>
              <a:p>
                <a:pPr>
                  <a:buFont typeface="Wingdings" pitchFamily="2" charset="2"/>
                  <a:buNone/>
                </a:pPr>
                <a:r>
                  <a:rPr lang="en-US" sz="1600" i="1" dirty="0">
                    <a:solidFill>
                      <a:schemeClr val="accent2"/>
                    </a:solidFill>
                    <a:ea typeface="MS Mincho" pitchFamily="49" charset="-128"/>
                  </a:rPr>
                  <a:t>Inputs:</a:t>
                </a:r>
              </a:p>
              <a:p>
                <a:pPr>
                  <a:buFont typeface="Wingdings" pitchFamily="2" charset="2"/>
                  <a:buNone/>
                </a:pPr>
                <a:r>
                  <a:rPr lang="en-US" sz="1600" i="1" dirty="0" err="1">
                    <a:ea typeface="MS Mincho" pitchFamily="49" charset="-128"/>
                  </a:rPr>
                  <a:t>i</a:t>
                </a:r>
                <a:r>
                  <a:rPr lang="en-US" sz="1600" i="1" dirty="0">
                    <a:ea typeface="MS Mincho" pitchFamily="49" charset="-128"/>
                  </a:rPr>
                  <a:t> </a:t>
                </a:r>
                <a:r>
                  <a:rPr lang="en-US" sz="1600" dirty="0">
                    <a:ea typeface="MS Mincho" pitchFamily="49" charset="-128"/>
                  </a:rPr>
                  <a:t>– represents viewer group</a:t>
                </a:r>
                <a:r>
                  <a:rPr lang="en-US" sz="1600" i="1" dirty="0">
                    <a:ea typeface="MS Mincho" pitchFamily="49" charset="-128"/>
                  </a:rPr>
                  <a:t>, </a:t>
                </a:r>
                <a:r>
                  <a:rPr lang="en-US" sz="1600" i="1" dirty="0" err="1">
                    <a:ea typeface="MS Mincho" pitchFamily="49" charset="-128"/>
                  </a:rPr>
                  <a:t>i</a:t>
                </a:r>
                <a:r>
                  <a:rPr lang="en-US" sz="1600" i="1" dirty="0">
                    <a:ea typeface="MS Mincho" pitchFamily="49" charset="-128"/>
                  </a:rPr>
                  <a:t> = 1, …,6</a:t>
                </a:r>
              </a:p>
              <a:p>
                <a:pPr>
                  <a:buFont typeface="Wingdings" pitchFamily="2" charset="2"/>
                  <a:buNone/>
                </a:pPr>
                <a:r>
                  <a:rPr lang="en-US" sz="1600" i="1" dirty="0">
                    <a:ea typeface="MS Mincho" pitchFamily="49" charset="-128"/>
                  </a:rPr>
                  <a:t>j – </a:t>
                </a:r>
                <a:r>
                  <a:rPr lang="en-US" sz="1600" dirty="0">
                    <a:ea typeface="MS Mincho" pitchFamily="49" charset="-128"/>
                  </a:rPr>
                  <a:t>represents TV show, </a:t>
                </a:r>
                <a:r>
                  <a:rPr lang="en-US" sz="1600" i="1" dirty="0">
                    <a:ea typeface="MS Mincho" pitchFamily="49" charset="-128"/>
                  </a:rPr>
                  <a:t>j = 1,…,8</a:t>
                </a:r>
              </a:p>
              <a:p>
                <a:pPr>
                  <a:buFont typeface="Wingdings" pitchFamily="2" charset="2"/>
                  <a:buNone/>
                </a:pPr>
                <a:r>
                  <a:rPr lang="en-US" sz="1600" i="1" dirty="0" err="1">
                    <a:ea typeface="MS Mincho" pitchFamily="49" charset="-128"/>
                  </a:rPr>
                  <a:t>e</a:t>
                </a:r>
                <a:r>
                  <a:rPr lang="en-US" sz="1600" i="1" baseline="-25000" dirty="0" err="1">
                    <a:ea typeface="MS Mincho" pitchFamily="49" charset="-128"/>
                  </a:rPr>
                  <a:t>ij</a:t>
                </a:r>
                <a:r>
                  <a:rPr lang="en-US" sz="1600" i="1" dirty="0">
                    <a:ea typeface="MS Mincho" pitchFamily="49" charset="-128"/>
                  </a:rPr>
                  <a:t> = </a:t>
                </a:r>
                <a:r>
                  <a:rPr lang="en-US" sz="1600" dirty="0">
                    <a:ea typeface="MS Mincho" pitchFamily="49" charset="-128"/>
                  </a:rPr>
                  <a:t>number of exposures of a viewer group </a:t>
                </a:r>
                <a:r>
                  <a:rPr lang="en-US" sz="1600" i="1" dirty="0" err="1">
                    <a:ea typeface="MS Mincho" pitchFamily="49" charset="-128"/>
                  </a:rPr>
                  <a:t>i</a:t>
                </a:r>
                <a:r>
                  <a:rPr lang="en-US" sz="1600" dirty="0">
                    <a:ea typeface="MS Mincho" pitchFamily="49" charset="-128"/>
                  </a:rPr>
                  <a:t> for an ad in a TV show </a:t>
                </a:r>
                <a:r>
                  <a:rPr lang="en-US" sz="1600" i="1" dirty="0">
                    <a:ea typeface="MS Mincho" pitchFamily="49" charset="-128"/>
                  </a:rPr>
                  <a:t>j</a:t>
                </a:r>
                <a:r>
                  <a:rPr lang="en-US" sz="1600" dirty="0">
                    <a:ea typeface="MS Mincho" pitchFamily="49" charset="-128"/>
                  </a:rPr>
                  <a:t> (in millions)</a:t>
                </a:r>
              </a:p>
              <a:p>
                <a:pPr>
                  <a:buFont typeface="Wingdings" pitchFamily="2" charset="2"/>
                  <a:buNone/>
                </a:pPr>
                <a:r>
                  <a:rPr lang="en-US" sz="1600" i="1" dirty="0">
                    <a:ea typeface="MS Mincho" pitchFamily="49" charset="-128"/>
                  </a:rPr>
                  <a:t>M</a:t>
                </a:r>
                <a:r>
                  <a:rPr lang="en-US" sz="1600" i="1" baseline="-25000" dirty="0">
                    <a:ea typeface="MS Mincho" pitchFamily="49" charset="-128"/>
                  </a:rPr>
                  <a:t>i</a:t>
                </a:r>
                <a:r>
                  <a:rPr lang="en-US" sz="1600" dirty="0">
                    <a:ea typeface="MS Mincho" pitchFamily="49" charset="-128"/>
                  </a:rPr>
                  <a:t> = minimal required exposure for a viewer group </a:t>
                </a:r>
                <a:r>
                  <a:rPr lang="en-US" sz="1600" i="1" dirty="0">
                    <a:ea typeface="MS Mincho" pitchFamily="49" charset="-128"/>
                  </a:rPr>
                  <a:t>i</a:t>
                </a:r>
              </a:p>
              <a:p>
                <a:pPr>
                  <a:buFont typeface="Wingdings" pitchFamily="2" charset="2"/>
                  <a:buNone/>
                </a:pPr>
                <a:r>
                  <a:rPr lang="en-US" sz="1600" i="1" dirty="0" err="1">
                    <a:ea typeface="MS Mincho" pitchFamily="49" charset="-128"/>
                  </a:rPr>
                  <a:t>C</a:t>
                </a:r>
                <a:r>
                  <a:rPr lang="en-US" sz="1600" i="1" baseline="-25000" dirty="0" err="1">
                    <a:ea typeface="MS Mincho" pitchFamily="49" charset="-128"/>
                  </a:rPr>
                  <a:t>j</a:t>
                </a:r>
                <a:r>
                  <a:rPr lang="en-US" sz="1600" i="1" dirty="0">
                    <a:ea typeface="MS Mincho" pitchFamily="49" charset="-128"/>
                  </a:rPr>
                  <a:t> = </a:t>
                </a:r>
                <a:r>
                  <a:rPr lang="en-US" sz="1600" dirty="0">
                    <a:ea typeface="MS Mincho" pitchFamily="49" charset="-128"/>
                  </a:rPr>
                  <a:t>cost per ad in a TV show </a:t>
                </a:r>
                <a:r>
                  <a:rPr lang="en-US" sz="1600" i="1" dirty="0">
                    <a:ea typeface="MS Mincho" pitchFamily="49" charset="-128"/>
                  </a:rPr>
                  <a:t>j (in $1000s)</a:t>
                </a:r>
              </a:p>
              <a:p>
                <a:pPr>
                  <a:buFont typeface="Wingdings" pitchFamily="2" charset="2"/>
                  <a:buNone/>
                </a:pPr>
                <a:endParaRPr lang="en-US" sz="1400" i="1" dirty="0">
                  <a:solidFill>
                    <a:schemeClr val="accent2"/>
                  </a:solidFill>
                  <a:ea typeface="MS Mincho" pitchFamily="49" charset="-128"/>
                </a:endParaRPr>
              </a:p>
              <a:p>
                <a:pPr>
                  <a:buFont typeface="Wingdings" pitchFamily="2" charset="2"/>
                  <a:buNone/>
                </a:pPr>
                <a:r>
                  <a:rPr lang="en-US" sz="1600" i="1" dirty="0">
                    <a:solidFill>
                      <a:schemeClr val="accent2"/>
                    </a:solidFill>
                    <a:ea typeface="MS Mincho" pitchFamily="49" charset="-128"/>
                  </a:rPr>
                  <a:t>Decision variables:</a:t>
                </a:r>
              </a:p>
              <a:p>
                <a:pPr>
                  <a:buFont typeface="Wingdings" pitchFamily="2" charset="2"/>
                  <a:buNone/>
                </a:pPr>
                <a:r>
                  <a:rPr lang="en-US" sz="1600" i="1" dirty="0" err="1">
                    <a:ea typeface="MS Mincho" pitchFamily="49" charset="-128"/>
                    <a:cs typeface="Courier New" pitchFamily="49" charset="0"/>
                  </a:rPr>
                  <a:t>X</a:t>
                </a:r>
                <a:r>
                  <a:rPr lang="en-US" sz="1600" i="1" baseline="-25000" dirty="0" err="1">
                    <a:ea typeface="MS Mincho" pitchFamily="49" charset="-128"/>
                    <a:cs typeface="Courier New" pitchFamily="49" charset="0"/>
                  </a:rPr>
                  <a:t>j</a:t>
                </a:r>
                <a:r>
                  <a:rPr lang="en-US" sz="1600" i="1" dirty="0">
                    <a:ea typeface="MS Mincho" pitchFamily="49" charset="-128"/>
                    <a:cs typeface="Courier New" pitchFamily="49" charset="0"/>
                  </a:rPr>
                  <a:t> </a:t>
                </a:r>
                <a:r>
                  <a:rPr lang="en-US" sz="1600" dirty="0">
                    <a:ea typeface="MS Mincho" pitchFamily="49" charset="-128"/>
                    <a:cs typeface="Courier New" pitchFamily="49" charset="0"/>
                  </a:rPr>
                  <a:t>= number of ads purchased for TV show </a:t>
                </a:r>
                <a:r>
                  <a:rPr lang="en-US" sz="1600" i="1" dirty="0">
                    <a:ea typeface="MS Mincho" pitchFamily="49" charset="-128"/>
                    <a:cs typeface="Courier New" pitchFamily="49" charset="0"/>
                  </a:rPr>
                  <a:t>j (j=1,…,8)</a:t>
                </a:r>
              </a:p>
              <a:p>
                <a:pPr>
                  <a:buNone/>
                </a:pPr>
                <a:endParaRPr lang="en-US" sz="1400" i="1" dirty="0">
                  <a:solidFill>
                    <a:schemeClr val="accent2"/>
                  </a:solidFill>
                  <a:ea typeface="MS Mincho" pitchFamily="49" charset="-128"/>
                </a:endParaRPr>
              </a:p>
              <a:p>
                <a:pPr>
                  <a:buNone/>
                </a:pPr>
                <a:r>
                  <a:rPr lang="en-US" sz="1600" i="1" dirty="0">
                    <a:solidFill>
                      <a:schemeClr val="accent2"/>
                    </a:solidFill>
                    <a:ea typeface="MS Mincho" pitchFamily="49" charset="-128"/>
                  </a:rPr>
                  <a:t>Objective to minimize total cost of ads: </a:t>
                </a:r>
                <a:endParaRPr lang="en-US" sz="1600" i="1" dirty="0">
                  <a:solidFill>
                    <a:schemeClr val="accent2"/>
                  </a:solidFill>
                  <a:cs typeface="Courier New" pitchFamily="49" charset="0"/>
                </a:endParaRPr>
              </a:p>
              <a:p>
                <a:pPr>
                  <a:buNone/>
                </a:pPr>
                <a:r>
                  <a:rPr lang="en-US" sz="1600" dirty="0">
                    <a:cs typeface="Courier New" pitchFamily="49" charset="0"/>
                  </a:rPr>
                  <a:t>Min</a:t>
                </a:r>
              </a:p>
              <a:p>
                <a:pPr>
                  <a:buNone/>
                </a:pPr>
                <a14:m>
                  <m:oMathPara xmlns:m="http://schemas.openxmlformats.org/officeDocument/2006/math">
                    <m:oMathParaPr>
                      <m:jc m:val="centerGroup"/>
                    </m:oMathParaPr>
                    <m:oMath xmlns:m="http://schemas.openxmlformats.org/officeDocument/2006/math">
                      <m:nary>
                        <m:naryPr>
                          <m:chr m:val="∑"/>
                          <m:ctrlPr>
                            <a:rPr lang="en-US" sz="1600" i="1" smtClean="0">
                              <a:solidFill>
                                <a:schemeClr val="tx1"/>
                              </a:solidFill>
                              <a:latin typeface="Cambria Math" panose="02040503050406030204" pitchFamily="18" charset="0"/>
                              <a:cs typeface="Courier New" pitchFamily="49" charset="0"/>
                            </a:rPr>
                          </m:ctrlPr>
                        </m:naryPr>
                        <m:sub>
                          <m:r>
                            <m:rPr>
                              <m:brk m:alnAt="23"/>
                            </m:rPr>
                            <a:rPr lang="en-US" sz="1600" b="1" i="1" smtClean="0">
                              <a:solidFill>
                                <a:schemeClr val="tx1"/>
                              </a:solidFill>
                              <a:latin typeface="Cambria Math" panose="02040503050406030204" pitchFamily="18" charset="0"/>
                              <a:cs typeface="Courier New" pitchFamily="49" charset="0"/>
                            </a:rPr>
                            <m:t>𝒋</m:t>
                          </m:r>
                          <m:r>
                            <a:rPr lang="en-US" sz="1600" b="1" i="1" smtClean="0">
                              <a:solidFill>
                                <a:schemeClr val="tx1"/>
                              </a:solidFill>
                              <a:latin typeface="Cambria Math" panose="02040503050406030204" pitchFamily="18" charset="0"/>
                              <a:cs typeface="Courier New" pitchFamily="49" charset="0"/>
                            </a:rPr>
                            <m:t>=</m:t>
                          </m:r>
                          <m:r>
                            <a:rPr lang="en-US" sz="1600" b="1" i="1" smtClean="0">
                              <a:solidFill>
                                <a:schemeClr val="tx1"/>
                              </a:solidFill>
                              <a:latin typeface="Cambria Math" panose="02040503050406030204" pitchFamily="18" charset="0"/>
                              <a:cs typeface="Courier New" pitchFamily="49" charset="0"/>
                            </a:rPr>
                            <m:t>𝟏</m:t>
                          </m:r>
                        </m:sub>
                        <m:sup>
                          <m:r>
                            <a:rPr lang="en-US" sz="1600" b="1" i="1" smtClean="0">
                              <a:solidFill>
                                <a:schemeClr val="tx1"/>
                              </a:solidFill>
                              <a:latin typeface="Cambria Math" panose="02040503050406030204" pitchFamily="18" charset="0"/>
                              <a:cs typeface="Courier New" pitchFamily="49" charset="0"/>
                            </a:rPr>
                            <m:t>𝟖</m:t>
                          </m:r>
                        </m:sup>
                        <m:e>
                          <m:sSub>
                            <m:sSubPr>
                              <m:ctrlPr>
                                <a:rPr lang="en-US" sz="1600" i="1" smtClean="0">
                                  <a:solidFill>
                                    <a:schemeClr val="tx1"/>
                                  </a:solidFill>
                                  <a:latin typeface="Cambria Math" panose="02040503050406030204" pitchFamily="18" charset="0"/>
                                  <a:cs typeface="Courier New" pitchFamily="49" charset="0"/>
                                </a:rPr>
                              </m:ctrlPr>
                            </m:sSubPr>
                            <m:e>
                              <m:r>
                                <a:rPr lang="en-US" sz="1600" b="1" i="1" smtClean="0">
                                  <a:solidFill>
                                    <a:schemeClr val="tx1"/>
                                  </a:solidFill>
                                  <a:latin typeface="Cambria Math" panose="02040503050406030204" pitchFamily="18" charset="0"/>
                                  <a:cs typeface="Courier New" pitchFamily="49" charset="0"/>
                                </a:rPr>
                                <m:t>𝑪</m:t>
                              </m:r>
                            </m:e>
                            <m:sub>
                              <m:r>
                                <a:rPr lang="en-US" sz="1600" b="1" i="1" smtClean="0">
                                  <a:solidFill>
                                    <a:schemeClr val="tx1"/>
                                  </a:solidFill>
                                  <a:latin typeface="Cambria Math" panose="02040503050406030204" pitchFamily="18" charset="0"/>
                                  <a:cs typeface="Courier New" pitchFamily="49" charset="0"/>
                                </a:rPr>
                                <m:t>𝒋</m:t>
                              </m:r>
                            </m:sub>
                          </m:sSub>
                          <m:sSub>
                            <m:sSubPr>
                              <m:ctrlPr>
                                <a:rPr lang="en-US" sz="1600" i="1" smtClean="0">
                                  <a:solidFill>
                                    <a:schemeClr val="tx1"/>
                                  </a:solidFill>
                                  <a:latin typeface="Cambria Math" panose="02040503050406030204" pitchFamily="18" charset="0"/>
                                  <a:cs typeface="Courier New" pitchFamily="49" charset="0"/>
                                </a:rPr>
                              </m:ctrlPr>
                            </m:sSubPr>
                            <m:e>
                              <m:r>
                                <a:rPr lang="en-US" sz="1600" b="1" i="1" smtClean="0">
                                  <a:solidFill>
                                    <a:schemeClr val="tx1"/>
                                  </a:solidFill>
                                  <a:latin typeface="Cambria Math" panose="02040503050406030204" pitchFamily="18" charset="0"/>
                                  <a:cs typeface="Courier New" pitchFamily="49" charset="0"/>
                                </a:rPr>
                                <m:t>𝑿</m:t>
                              </m:r>
                            </m:e>
                            <m:sub>
                              <m:r>
                                <a:rPr lang="en-US" sz="1600" b="1" i="1" smtClean="0">
                                  <a:solidFill>
                                    <a:schemeClr val="tx1"/>
                                  </a:solidFill>
                                  <a:latin typeface="Cambria Math" panose="02040503050406030204" pitchFamily="18" charset="0"/>
                                  <a:cs typeface="Courier New" pitchFamily="49" charset="0"/>
                                </a:rPr>
                                <m:t>𝒋</m:t>
                              </m:r>
                            </m:sub>
                          </m:sSub>
                        </m:e>
                      </m:nary>
                    </m:oMath>
                  </m:oMathPara>
                </a14:m>
                <a:endParaRPr lang="en-US" sz="1600" i="1" dirty="0">
                  <a:solidFill>
                    <a:schemeClr val="accent2"/>
                  </a:solidFill>
                  <a:cs typeface="Courier New" pitchFamily="49" charset="0"/>
                </a:endParaRPr>
              </a:p>
            </p:txBody>
          </p:sp>
        </mc:Choice>
        <mc:Fallback xmlns="">
          <p:sp>
            <p:nvSpPr>
              <p:cNvPr id="217091" name="Rectangle 3"/>
              <p:cNvSpPr>
                <a:spLocks noGrp="1" noRot="1" noChangeAspect="1" noMove="1" noResize="1" noEditPoints="1" noAdjustHandles="1" noChangeArrowheads="1" noChangeShapeType="1" noTextEdit="1"/>
              </p:cNvSpPr>
              <p:nvPr>
                <p:ph sz="half" idx="1"/>
              </p:nvPr>
            </p:nvSpPr>
            <p:spPr>
              <a:xfrm>
                <a:off x="304800" y="1600200"/>
                <a:ext cx="4267200" cy="5105400"/>
              </a:xfrm>
              <a:blipFill>
                <a:blip r:embed="rId3"/>
                <a:stretch>
                  <a:fillRect l="-857" t="-4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sz="half" idx="2"/>
              </p:nvPr>
            </p:nvSpPr>
            <p:spPr/>
            <p:txBody>
              <a:bodyPr/>
              <a:lstStyle/>
              <a:p>
                <a:pPr>
                  <a:buNone/>
                </a:pPr>
                <a:r>
                  <a:rPr lang="en-US" sz="1600" i="1" dirty="0">
                    <a:solidFill>
                      <a:schemeClr val="accent2"/>
                    </a:solidFill>
                    <a:cs typeface="Courier New" pitchFamily="49" charset="0"/>
                  </a:rPr>
                  <a:t>Constraints:</a:t>
                </a:r>
              </a:p>
              <a:p>
                <a:pPr>
                  <a:buNone/>
                </a:pPr>
                <a:r>
                  <a:rPr lang="en-US" sz="1600" dirty="0"/>
                  <a:t>For each viewer group </a:t>
                </a:r>
                <a:r>
                  <a:rPr lang="en-US" sz="1600" i="1" dirty="0" err="1"/>
                  <a:t>i</a:t>
                </a:r>
                <a:r>
                  <a:rPr lang="en-US" sz="1600" i="1" dirty="0"/>
                  <a:t> (</a:t>
                </a:r>
                <a:r>
                  <a:rPr lang="en-US" sz="1600" i="1" dirty="0" err="1"/>
                  <a:t>i</a:t>
                </a:r>
                <a:r>
                  <a:rPr lang="en-US" sz="1600" i="1" dirty="0"/>
                  <a:t> = 1,…,6):</a:t>
                </a:r>
                <a:endParaRPr lang="en-US" sz="1600" dirty="0"/>
              </a:p>
              <a:p>
                <a:pPr>
                  <a:buNone/>
                </a:pPr>
                <a14:m>
                  <m:oMathPara xmlns:m="http://schemas.openxmlformats.org/officeDocument/2006/math">
                    <m:oMathParaPr>
                      <m:jc m:val="centerGroup"/>
                    </m:oMathParaPr>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b="1" i="1" smtClean="0">
                              <a:latin typeface="Cambria Math" panose="02040503050406030204" pitchFamily="18" charset="0"/>
                            </a:rPr>
                            <m:t>𝒋</m:t>
                          </m:r>
                          <m:r>
                            <a:rPr lang="en-US" sz="1600" b="1"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𝟖</m:t>
                          </m:r>
                        </m:sup>
                        <m:e>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𝒆</m:t>
                              </m:r>
                            </m:e>
                            <m:sub>
                              <m:r>
                                <a:rPr lang="en-US" sz="1600" b="1" i="1" smtClean="0">
                                  <a:latin typeface="Cambria Math" panose="02040503050406030204" pitchFamily="18" charset="0"/>
                                </a:rPr>
                                <m:t>𝒊𝒋</m:t>
                              </m:r>
                            </m:sub>
                          </m:sSub>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𝑿</m:t>
                              </m:r>
                            </m:e>
                            <m:sub>
                              <m:r>
                                <a:rPr lang="en-US" sz="1600" b="1" i="1" smtClean="0">
                                  <a:latin typeface="Cambria Math" panose="02040503050406030204" pitchFamily="18" charset="0"/>
                                </a:rPr>
                                <m:t>𝒋</m:t>
                              </m:r>
                            </m:sub>
                          </m:sSub>
                        </m:e>
                      </m:nary>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𝑴</m:t>
                          </m:r>
                        </m:e>
                        <m:sub>
                          <m:r>
                            <a:rPr lang="en-US" sz="1600" b="1" i="1" smtClean="0">
                              <a:latin typeface="Cambria Math" panose="02040503050406030204" pitchFamily="18" charset="0"/>
                              <a:ea typeface="Cambria Math" panose="02040503050406030204" pitchFamily="18" charset="0"/>
                            </a:rPr>
                            <m:t>𝒊</m:t>
                          </m:r>
                        </m:sub>
                      </m:sSub>
                    </m:oMath>
                  </m:oMathPara>
                </a14:m>
                <a:endParaRPr lang="en-US" sz="1600" dirty="0"/>
              </a:p>
              <a:p>
                <a:pPr>
                  <a:buNone/>
                </a:pPr>
                <a:r>
                  <a:rPr lang="en-US" sz="1600" dirty="0"/>
                  <a:t>Nonnegativity: </a:t>
                </a:r>
                <a:r>
                  <a:rPr lang="en-US" sz="1600" i="1" dirty="0" err="1">
                    <a:ea typeface="MS Mincho" pitchFamily="49" charset="-128"/>
                    <a:cs typeface="Courier New" pitchFamily="49" charset="0"/>
                  </a:rPr>
                  <a:t>X</a:t>
                </a:r>
                <a:r>
                  <a:rPr lang="en-US" sz="1600" i="1" baseline="-25000" dirty="0" err="1">
                    <a:ea typeface="MS Mincho" pitchFamily="49" charset="-128"/>
                    <a:cs typeface="Courier New" pitchFamily="49" charset="0"/>
                  </a:rPr>
                  <a:t>j</a:t>
                </a:r>
                <a:r>
                  <a:rPr lang="en-US" sz="1600" i="1" dirty="0">
                    <a:ea typeface="MS Mincho" pitchFamily="49" charset="-128"/>
                    <a:cs typeface="Courier New" pitchFamily="49" charset="0"/>
                  </a:rPr>
                  <a:t> ≥ 0</a:t>
                </a:r>
                <a:endParaRPr lang="en-US" sz="1600"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half" idx="2"/>
              </p:nvPr>
            </p:nvSpPr>
            <p:spPr>
              <a:blipFill>
                <a:blip r:embed="rId4"/>
                <a:stretch>
                  <a:fillRect l="-865" t="-508"/>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Advertising: Spreadsheet Model</a:t>
            </a:r>
          </a:p>
        </p:txBody>
      </p:sp>
      <p:pic>
        <p:nvPicPr>
          <p:cNvPr id="5" name="Picture 4">
            <a:extLst>
              <a:ext uri="{FF2B5EF4-FFF2-40B4-BE49-F238E27FC236}">
                <a16:creationId xmlns:a16="http://schemas.microsoft.com/office/drawing/2014/main" id="{6C15E54A-C9E7-4B0A-BCA5-16FC81F00FB3}"/>
              </a:ext>
            </a:extLst>
          </p:cNvPr>
          <p:cNvPicPr>
            <a:picLocks noChangeAspect="1"/>
          </p:cNvPicPr>
          <p:nvPr/>
        </p:nvPicPr>
        <p:blipFill>
          <a:blip r:embed="rId2"/>
          <a:stretch>
            <a:fillRect/>
          </a:stretch>
        </p:blipFill>
        <p:spPr>
          <a:xfrm>
            <a:off x="533400" y="1600200"/>
            <a:ext cx="8077200" cy="4763884"/>
          </a:xfrm>
          <a:prstGeom prst="rect">
            <a:avLst/>
          </a:prstGeom>
        </p:spPr>
      </p:pic>
    </p:spTree>
    <p:extLst>
      <p:ext uri="{BB962C8B-B14F-4D97-AF65-F5344CB8AC3E}">
        <p14:creationId xmlns:p14="http://schemas.microsoft.com/office/powerpoint/2010/main" val="2528309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Advertising: Model Solution Results</a:t>
            </a:r>
          </a:p>
        </p:txBody>
      </p:sp>
      <p:pic>
        <p:nvPicPr>
          <p:cNvPr id="5" name="Picture 4">
            <a:extLst>
              <a:ext uri="{FF2B5EF4-FFF2-40B4-BE49-F238E27FC236}">
                <a16:creationId xmlns:a16="http://schemas.microsoft.com/office/drawing/2014/main" id="{9E44E4AB-8524-4E5A-9E01-2B188EB2D30F}"/>
              </a:ext>
            </a:extLst>
          </p:cNvPr>
          <p:cNvPicPr>
            <a:picLocks noChangeAspect="1"/>
          </p:cNvPicPr>
          <p:nvPr/>
        </p:nvPicPr>
        <p:blipFill>
          <a:blip r:embed="rId2"/>
          <a:stretch>
            <a:fillRect/>
          </a:stretch>
        </p:blipFill>
        <p:spPr>
          <a:xfrm>
            <a:off x="533400" y="1676400"/>
            <a:ext cx="8010255" cy="4724400"/>
          </a:xfrm>
          <a:prstGeom prst="rect">
            <a:avLst/>
          </a:prstGeom>
        </p:spPr>
      </p:pic>
    </p:spTree>
    <p:extLst>
      <p:ext uri="{BB962C8B-B14F-4D97-AF65-F5344CB8AC3E}">
        <p14:creationId xmlns:p14="http://schemas.microsoft.com/office/powerpoint/2010/main" val="324235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Advertising Model Extension: Dual Objectives</a:t>
            </a:r>
          </a:p>
        </p:txBody>
      </p:sp>
      <p:sp>
        <p:nvSpPr>
          <p:cNvPr id="3" name="Content Placeholder 2"/>
          <p:cNvSpPr>
            <a:spLocks noGrp="1"/>
          </p:cNvSpPr>
          <p:nvPr>
            <p:ph idx="1"/>
          </p:nvPr>
        </p:nvSpPr>
        <p:spPr/>
        <p:txBody>
          <a:bodyPr/>
          <a:lstStyle/>
          <a:p>
            <a:r>
              <a:rPr lang="en-US" dirty="0"/>
              <a:t>The advertising model is extended with the following objectives:</a:t>
            </a:r>
          </a:p>
          <a:p>
            <a:pPr marL="914400" lvl="1" indent="-457200">
              <a:buFont typeface="+mj-lt"/>
              <a:buAutoNum type="arabicPeriod"/>
            </a:pPr>
            <a:r>
              <a:rPr lang="en-US" dirty="0"/>
              <a:t>Obtain as many exposures as possible</a:t>
            </a:r>
          </a:p>
          <a:p>
            <a:pPr marL="914400" lvl="1" indent="-457200">
              <a:buFont typeface="+mj-lt"/>
              <a:buAutoNum type="arabicPeriod"/>
            </a:pPr>
            <a:r>
              <a:rPr lang="en-US" dirty="0"/>
              <a:t>Keep the total advertising cost as low as possible</a:t>
            </a:r>
          </a:p>
          <a:p>
            <a:r>
              <a:rPr lang="en-US" i="1" dirty="0"/>
              <a:t>Objective 1</a:t>
            </a:r>
            <a:r>
              <a:rPr lang="en-US" dirty="0"/>
              <a:t> is considered as an objective function of maximizing total number of excess exposures</a:t>
            </a:r>
          </a:p>
          <a:p>
            <a:r>
              <a:rPr lang="en-US" i="1" dirty="0"/>
              <a:t>Objective 2</a:t>
            </a:r>
            <a:r>
              <a:rPr lang="en-US" dirty="0"/>
              <a:t> is converted to a constraint, where the total advertising cost cannot exceed a predetermined budget value of $2M </a:t>
            </a:r>
          </a:p>
          <a:p>
            <a:pPr marL="0" indent="0">
              <a:buNone/>
            </a:pPr>
            <a:endParaRPr lang="en-US" dirty="0"/>
          </a:p>
        </p:txBody>
      </p:sp>
    </p:spTree>
    <p:extLst>
      <p:ext uri="{BB962C8B-B14F-4D97-AF65-F5344CB8AC3E}">
        <p14:creationId xmlns:p14="http://schemas.microsoft.com/office/powerpoint/2010/main" val="323493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Advertising Model Extension: Spreadsheet Model</a:t>
            </a:r>
          </a:p>
        </p:txBody>
      </p:sp>
      <p:pic>
        <p:nvPicPr>
          <p:cNvPr id="9" name="Picture 8">
            <a:extLst>
              <a:ext uri="{FF2B5EF4-FFF2-40B4-BE49-F238E27FC236}">
                <a16:creationId xmlns:a16="http://schemas.microsoft.com/office/drawing/2014/main" id="{87E7B68F-68E1-4BCC-B59A-12667D4A8CEF}"/>
              </a:ext>
            </a:extLst>
          </p:cNvPr>
          <p:cNvPicPr>
            <a:picLocks noChangeAspect="1"/>
          </p:cNvPicPr>
          <p:nvPr/>
        </p:nvPicPr>
        <p:blipFill>
          <a:blip r:embed="rId2"/>
          <a:stretch>
            <a:fillRect/>
          </a:stretch>
        </p:blipFill>
        <p:spPr>
          <a:xfrm>
            <a:off x="533400" y="1605819"/>
            <a:ext cx="8077200" cy="4490181"/>
          </a:xfrm>
          <a:prstGeom prst="rect">
            <a:avLst/>
          </a:prstGeom>
        </p:spPr>
      </p:pic>
    </p:spTree>
    <p:extLst>
      <p:ext uri="{BB962C8B-B14F-4D97-AF65-F5344CB8AC3E}">
        <p14:creationId xmlns:p14="http://schemas.microsoft.com/office/powerpoint/2010/main" val="4056471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Advertising Model Extension: Spreadsheet Model Solution</a:t>
            </a:r>
          </a:p>
        </p:txBody>
      </p:sp>
      <p:pic>
        <p:nvPicPr>
          <p:cNvPr id="4" name="Picture 3">
            <a:extLst>
              <a:ext uri="{FF2B5EF4-FFF2-40B4-BE49-F238E27FC236}">
                <a16:creationId xmlns:a16="http://schemas.microsoft.com/office/drawing/2014/main" id="{C2968C4E-D12F-4256-B447-8F1875BB2FF6}"/>
              </a:ext>
            </a:extLst>
          </p:cNvPr>
          <p:cNvPicPr>
            <a:picLocks noChangeAspect="1"/>
          </p:cNvPicPr>
          <p:nvPr/>
        </p:nvPicPr>
        <p:blipFill>
          <a:blip r:embed="rId2"/>
          <a:stretch>
            <a:fillRect/>
          </a:stretch>
        </p:blipFill>
        <p:spPr>
          <a:xfrm>
            <a:off x="502746" y="1664978"/>
            <a:ext cx="8107854" cy="4507222"/>
          </a:xfrm>
          <a:prstGeom prst="rect">
            <a:avLst/>
          </a:prstGeom>
        </p:spPr>
      </p:pic>
    </p:spTree>
    <p:extLst>
      <p:ext uri="{BB962C8B-B14F-4D97-AF65-F5344CB8AC3E}">
        <p14:creationId xmlns:p14="http://schemas.microsoft.com/office/powerpoint/2010/main" val="2712123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dirty="0"/>
              <a:t>401K Portfolio</a:t>
            </a:r>
          </a:p>
        </p:txBody>
      </p:sp>
      <p:sp>
        <p:nvSpPr>
          <p:cNvPr id="195587" name="Rectangle 3"/>
          <p:cNvSpPr>
            <a:spLocks noGrp="1" noChangeArrowheads="1"/>
          </p:cNvSpPr>
          <p:nvPr>
            <p:ph type="body" idx="1"/>
          </p:nvPr>
        </p:nvSpPr>
        <p:spPr>
          <a:xfrm>
            <a:off x="228600" y="1524000"/>
            <a:ext cx="8610600" cy="5105400"/>
          </a:xfrm>
        </p:spPr>
        <p:txBody>
          <a:bodyPr/>
          <a:lstStyle/>
          <a:p>
            <a:pPr algn="just">
              <a:lnSpc>
                <a:spcPct val="90000"/>
              </a:lnSpc>
            </a:pPr>
            <a:r>
              <a:rPr lang="en-US" altLang="en-US" sz="1200" dirty="0">
                <a:cs typeface="Times New Roman" panose="02020603050405020304" pitchFamily="18" charset="0"/>
              </a:rPr>
              <a:t>You found a new job at </a:t>
            </a:r>
            <a:r>
              <a:rPr lang="en-US" altLang="en-US" sz="1200" dirty="0" err="1">
                <a:cs typeface="Times New Roman" panose="02020603050405020304" pitchFamily="18" charset="0"/>
              </a:rPr>
              <a:t>ProNet</a:t>
            </a:r>
            <a:r>
              <a:rPr lang="en-US" altLang="en-US" sz="1200" dirty="0">
                <a:cs typeface="Times New Roman" panose="02020603050405020304" pitchFamily="18" charset="0"/>
              </a:rPr>
              <a:t> Inc. Among benefits that you received was the 401K Pension Plan. You could invest up to 15% of your salary in the plan, which is tax free, and the company will match 6% of the invested money. According to the plan, you need to place this money into one or several of eight mutual equity funds designated by the company’s policy. These funds could bring you an additional return by increased NAVs (net asset values) of the funds over a period of time. The main questions you face are what mutual funds to select, and what percentage of the total amount should be invested in each of the selected funds in order to maximize your return and minimize risk.</a:t>
            </a:r>
          </a:p>
          <a:p>
            <a:pPr algn="just">
              <a:lnSpc>
                <a:spcPct val="90000"/>
              </a:lnSpc>
            </a:pPr>
            <a:r>
              <a:rPr lang="en-US" altLang="en-US" sz="1200" dirty="0">
                <a:cs typeface="Times New Roman" panose="02020603050405020304" pitchFamily="18" charset="0"/>
              </a:rPr>
              <a:t>To answer these questions, you analyzed information about past performance of the designated mutual funds. This information collected from the funds’ prospectus is present in the table below (all funds are “no load” funds with approximately the same annual fees): </a:t>
            </a:r>
          </a:p>
          <a:p>
            <a:pPr algn="just">
              <a:lnSpc>
                <a:spcPct val="90000"/>
              </a:lnSpc>
              <a:buFont typeface="Wingdings" panose="05000000000000000000" pitchFamily="2" charset="2"/>
              <a:buNone/>
            </a:pPr>
            <a:endParaRPr lang="en-US" altLang="en-US" sz="1200" dirty="0">
              <a:cs typeface="Times New Roman" panose="02020603050405020304" pitchFamily="18" charset="0"/>
            </a:endParaRPr>
          </a:p>
          <a:p>
            <a:pPr algn="just">
              <a:lnSpc>
                <a:spcPct val="90000"/>
              </a:lnSpc>
              <a:buFont typeface="Wingdings" panose="05000000000000000000" pitchFamily="2" charset="2"/>
              <a:buNone/>
            </a:pPr>
            <a:r>
              <a:rPr lang="en-US" altLang="en-US" sz="1200" i="1" dirty="0">
                <a:solidFill>
                  <a:schemeClr val="accent2"/>
                </a:solidFill>
                <a:cs typeface="Times New Roman" panose="02020603050405020304" pitchFamily="18" charset="0"/>
              </a:rPr>
              <a:t>			                  	      Average Annual Total Return, %</a:t>
            </a:r>
          </a:p>
          <a:p>
            <a:pPr>
              <a:lnSpc>
                <a:spcPct val="90000"/>
              </a:lnSpc>
              <a:buFont typeface="Wingdings" panose="05000000000000000000" pitchFamily="2" charset="2"/>
              <a:buNone/>
            </a:pPr>
            <a:r>
              <a:rPr lang="en-US" altLang="en-US" sz="1200" i="1" dirty="0">
                <a:solidFill>
                  <a:schemeClr val="accent2"/>
                </a:solidFill>
                <a:cs typeface="Times New Roman" panose="02020603050405020304" pitchFamily="18" charset="0"/>
              </a:rPr>
              <a:t>Mutual Funds      Objective	                      1 Year       3 Years       5 Years       10 Years	     Risk</a:t>
            </a:r>
            <a:endParaRPr lang="en-US" altLang="en-US" sz="1200" i="1" dirty="0">
              <a:solidFill>
                <a:schemeClr val="accent2"/>
              </a:solidFill>
            </a:endParaRPr>
          </a:p>
          <a:p>
            <a:pPr algn="just">
              <a:lnSpc>
                <a:spcPct val="90000"/>
              </a:lnSpc>
              <a:buFont typeface="Wingdings" panose="05000000000000000000" pitchFamily="2" charset="2"/>
              <a:buNone/>
            </a:pPr>
            <a:r>
              <a:rPr lang="en-US" altLang="en-US" sz="1200" dirty="0">
                <a:cs typeface="Times New Roman" panose="02020603050405020304" pitchFamily="18" charset="0"/>
              </a:rPr>
              <a:t>__________________________________________________________________________________________</a:t>
            </a:r>
          </a:p>
          <a:p>
            <a:pPr algn="just">
              <a:lnSpc>
                <a:spcPct val="90000"/>
              </a:lnSpc>
              <a:buFont typeface="Wingdings" panose="05000000000000000000" pitchFamily="2" charset="2"/>
              <a:buNone/>
            </a:pPr>
            <a:r>
              <a:rPr lang="en-US" altLang="en-US" sz="1200" dirty="0">
                <a:cs typeface="Times New Roman" panose="02020603050405020304" pitchFamily="18" charset="0"/>
              </a:rPr>
              <a:t>Fund #1   	   Growth	                       10.69         4.74          7.76	         6.56	Above Average   </a:t>
            </a:r>
          </a:p>
          <a:p>
            <a:pPr algn="just">
              <a:lnSpc>
                <a:spcPct val="90000"/>
              </a:lnSpc>
              <a:buFont typeface="Wingdings" panose="05000000000000000000" pitchFamily="2" charset="2"/>
              <a:buNone/>
            </a:pPr>
            <a:r>
              <a:rPr lang="en-US" altLang="en-US" sz="1200" dirty="0">
                <a:cs typeface="Times New Roman" panose="02020603050405020304" pitchFamily="18" charset="0"/>
              </a:rPr>
              <a:t>Fund #2	   Aggressive Growth            -7.16         1.80         19.15             12.23	High</a:t>
            </a:r>
          </a:p>
          <a:p>
            <a:pPr algn="just">
              <a:lnSpc>
                <a:spcPct val="90000"/>
              </a:lnSpc>
              <a:buFont typeface="Wingdings" panose="05000000000000000000" pitchFamily="2" charset="2"/>
              <a:buNone/>
            </a:pPr>
            <a:r>
              <a:rPr lang="en-US" altLang="en-US" sz="1200" dirty="0">
                <a:cs typeface="Times New Roman" panose="02020603050405020304" pitchFamily="18" charset="0"/>
              </a:rPr>
              <a:t>Fund #3	   Growth		 4.51         5.51         19.31               8.40	Above Average</a:t>
            </a:r>
          </a:p>
          <a:p>
            <a:pPr algn="just">
              <a:lnSpc>
                <a:spcPct val="90000"/>
              </a:lnSpc>
              <a:buFont typeface="Wingdings" panose="05000000000000000000" pitchFamily="2" charset="2"/>
              <a:buNone/>
            </a:pPr>
            <a:r>
              <a:rPr lang="en-US" altLang="en-US" sz="1200" dirty="0">
                <a:cs typeface="Times New Roman" panose="02020603050405020304" pitchFamily="18" charset="0"/>
              </a:rPr>
              <a:t>Fund #4	   Foreign	                         2.94         7.32         12.35             10.23	Above Average              </a:t>
            </a:r>
          </a:p>
          <a:p>
            <a:pPr algn="just">
              <a:lnSpc>
                <a:spcPct val="90000"/>
              </a:lnSpc>
              <a:buFont typeface="Wingdings" panose="05000000000000000000" pitchFamily="2" charset="2"/>
              <a:buNone/>
            </a:pPr>
            <a:r>
              <a:rPr lang="en-US" altLang="en-US" sz="1200" dirty="0">
                <a:cs typeface="Times New Roman" panose="02020603050405020304" pitchFamily="18" charset="0"/>
              </a:rPr>
              <a:t>Fund #5	   Growth/Income	 7.39         6.34           9.62               8.15	Average	</a:t>
            </a:r>
          </a:p>
          <a:p>
            <a:pPr algn="just">
              <a:lnSpc>
                <a:spcPct val="90000"/>
              </a:lnSpc>
              <a:buFont typeface="Wingdings" panose="05000000000000000000" pitchFamily="2" charset="2"/>
              <a:buNone/>
            </a:pPr>
            <a:r>
              <a:rPr lang="en-US" altLang="en-US" sz="1200" dirty="0">
                <a:cs typeface="Times New Roman" panose="02020603050405020304" pitchFamily="18" charset="0"/>
              </a:rPr>
              <a:t>Fund #6	   Income/Value	 4.29         1.98           4.45               5.23	Low</a:t>
            </a:r>
          </a:p>
          <a:p>
            <a:pPr algn="just">
              <a:lnSpc>
                <a:spcPct val="90000"/>
              </a:lnSpc>
              <a:buFont typeface="Wingdings" panose="05000000000000000000" pitchFamily="2" charset="2"/>
              <a:buNone/>
            </a:pPr>
            <a:r>
              <a:rPr lang="en-US" altLang="en-US" sz="1200" dirty="0">
                <a:cs typeface="Times New Roman" panose="02020603050405020304" pitchFamily="18" charset="0"/>
              </a:rPr>
              <a:t>Fund #7	   Income/Value	 1.30         3.61           9.56               5.02	Below Average</a:t>
            </a:r>
          </a:p>
          <a:p>
            <a:pPr>
              <a:lnSpc>
                <a:spcPct val="90000"/>
              </a:lnSpc>
              <a:buFont typeface="Wingdings" panose="05000000000000000000" pitchFamily="2" charset="2"/>
              <a:buNone/>
            </a:pPr>
            <a:r>
              <a:rPr lang="en-US" altLang="en-US" sz="1200" dirty="0"/>
              <a:t>Fund #8             Small Company           	 1.85         9.29         12.35 	       10.56	Above Average</a:t>
            </a:r>
          </a:p>
          <a:p>
            <a:pPr>
              <a:lnSpc>
                <a:spcPct val="90000"/>
              </a:lnSpc>
              <a:buFont typeface="Wingdings" panose="05000000000000000000" pitchFamily="2" charset="2"/>
              <a:buNone/>
            </a:pPr>
            <a:endParaRPr lang="en-US" altLang="en-US" sz="1200" dirty="0"/>
          </a:p>
          <a:p>
            <a:pPr algn="just">
              <a:lnSpc>
                <a:spcPct val="90000"/>
              </a:lnSpc>
            </a:pPr>
            <a:r>
              <a:rPr lang="en-US" altLang="en-US" sz="1200" dirty="0">
                <a:cs typeface="Times New Roman" panose="02020603050405020304" pitchFamily="18" charset="0"/>
              </a:rPr>
              <a:t>Suppose, that you would like to receive at least 4% of the annual average return in one year from the funds you invested in. Also, you plan to receive at least 6% of the average annual return in three years, and at least 8% in five and ten years. You would like to have a combined average risk of no higher than “Average.”</a:t>
            </a:r>
          </a:p>
          <a:p>
            <a:pPr algn="just">
              <a:lnSpc>
                <a:spcPct val="90000"/>
              </a:lnSpc>
            </a:pPr>
            <a:r>
              <a:rPr lang="en-US" altLang="en-US" sz="1200" dirty="0">
                <a:cs typeface="Times New Roman" panose="02020603050405020304" pitchFamily="18" charset="0"/>
              </a:rPr>
              <a:t>Select the optimal portfolio of mutual funds.</a:t>
            </a:r>
            <a:endParaRPr lang="en-US" altLang="en-US" sz="1200" dirty="0"/>
          </a:p>
        </p:txBody>
      </p:sp>
    </p:spTree>
    <p:extLst>
      <p:ext uri="{BB962C8B-B14F-4D97-AF65-F5344CB8AC3E}">
        <p14:creationId xmlns:p14="http://schemas.microsoft.com/office/powerpoint/2010/main" val="2111732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a:t>401K Portfolio: LP Model Formulation</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sz="half" idx="1"/>
              </p:nvPr>
            </p:nvSpPr>
            <p:spPr>
              <a:xfrm>
                <a:off x="304800" y="1447800"/>
                <a:ext cx="4114800" cy="5410200"/>
              </a:xfrm>
            </p:spPr>
            <p:txBody>
              <a:bodyPr/>
              <a:lstStyle/>
              <a:p>
                <a:pPr>
                  <a:buFont typeface="Wingdings" pitchFamily="2" charset="2"/>
                  <a:buNone/>
                </a:pPr>
                <a:r>
                  <a:rPr lang="en-US" sz="1600" i="1" dirty="0">
                    <a:solidFill>
                      <a:schemeClr val="accent2"/>
                    </a:solidFill>
                    <a:ea typeface="MS Mincho" pitchFamily="49" charset="-128"/>
                  </a:rPr>
                  <a:t>Inputs:</a:t>
                </a:r>
              </a:p>
              <a:p>
                <a:pPr>
                  <a:buFont typeface="Wingdings" pitchFamily="2" charset="2"/>
                  <a:buNone/>
                </a:pPr>
                <a:r>
                  <a:rPr lang="en-US" sz="1600" i="1" dirty="0" err="1">
                    <a:ea typeface="MS Mincho" pitchFamily="49" charset="-128"/>
                  </a:rPr>
                  <a:t>i</a:t>
                </a:r>
                <a:r>
                  <a:rPr lang="en-US" sz="1600" i="1" dirty="0">
                    <a:ea typeface="MS Mincho" pitchFamily="49" charset="-128"/>
                  </a:rPr>
                  <a:t> </a:t>
                </a:r>
                <a:r>
                  <a:rPr lang="en-US" sz="1600" dirty="0">
                    <a:ea typeface="MS Mincho" pitchFamily="49" charset="-128"/>
                  </a:rPr>
                  <a:t>– fund number</a:t>
                </a:r>
                <a:r>
                  <a:rPr lang="en-US" sz="1600" i="1" dirty="0">
                    <a:ea typeface="MS Mincho" pitchFamily="49" charset="-128"/>
                  </a:rPr>
                  <a:t>, </a:t>
                </a:r>
                <a:r>
                  <a:rPr lang="en-US" sz="1600" i="1" dirty="0" err="1">
                    <a:ea typeface="MS Mincho" pitchFamily="49" charset="-128"/>
                  </a:rPr>
                  <a:t>i</a:t>
                </a:r>
                <a:r>
                  <a:rPr lang="en-US" sz="1600" i="1" dirty="0">
                    <a:ea typeface="MS Mincho" pitchFamily="49" charset="-128"/>
                  </a:rPr>
                  <a:t> = 1, …,8</a:t>
                </a:r>
              </a:p>
              <a:p>
                <a:pPr>
                  <a:buFont typeface="Wingdings" pitchFamily="2" charset="2"/>
                  <a:buNone/>
                </a:pPr>
                <a:r>
                  <a:rPr lang="en-US" sz="1600" i="1" dirty="0">
                    <a:ea typeface="MS Mincho" pitchFamily="49" charset="-128"/>
                  </a:rPr>
                  <a:t>j – </a:t>
                </a:r>
                <a:r>
                  <a:rPr lang="en-US" sz="1600" dirty="0">
                    <a:ea typeface="MS Mincho" pitchFamily="49" charset="-128"/>
                  </a:rPr>
                  <a:t>number of return years, </a:t>
                </a:r>
                <a:r>
                  <a:rPr lang="en-US" sz="1600" i="1" dirty="0">
                    <a:ea typeface="MS Mincho" pitchFamily="49" charset="-128"/>
                  </a:rPr>
                  <a:t>j = 1, 3, 5, 10</a:t>
                </a:r>
              </a:p>
              <a:p>
                <a:pPr>
                  <a:buFont typeface="Wingdings" pitchFamily="2" charset="2"/>
                  <a:buNone/>
                </a:pPr>
                <a:r>
                  <a:rPr lang="en-US" sz="1600" i="1" dirty="0" err="1">
                    <a:ea typeface="MS Mincho" pitchFamily="49" charset="-128"/>
                  </a:rPr>
                  <a:t>a</a:t>
                </a:r>
                <a:r>
                  <a:rPr lang="en-US" sz="1600" i="1" baseline="-25000" dirty="0" err="1">
                    <a:ea typeface="MS Mincho" pitchFamily="49" charset="-128"/>
                  </a:rPr>
                  <a:t>ij</a:t>
                </a:r>
                <a:r>
                  <a:rPr lang="en-US" sz="1600" i="1" dirty="0">
                    <a:ea typeface="MS Mincho" pitchFamily="49" charset="-128"/>
                  </a:rPr>
                  <a:t> = </a:t>
                </a:r>
                <a:r>
                  <a:rPr lang="en-US" sz="1600" dirty="0">
                    <a:ea typeface="MS Mincho" pitchFamily="49" charset="-128"/>
                  </a:rPr>
                  <a:t>Percentage of average annual total return of fund </a:t>
                </a:r>
                <a:r>
                  <a:rPr lang="en-US" sz="1600" i="1" dirty="0" err="1">
                    <a:ea typeface="MS Mincho" pitchFamily="49" charset="-128"/>
                  </a:rPr>
                  <a:t>i</a:t>
                </a:r>
                <a:r>
                  <a:rPr lang="en-US" sz="1600" dirty="0">
                    <a:ea typeface="MS Mincho" pitchFamily="49" charset="-128"/>
                  </a:rPr>
                  <a:t> in year </a:t>
                </a:r>
                <a:r>
                  <a:rPr lang="en-US" sz="1600" i="1" dirty="0">
                    <a:ea typeface="MS Mincho" pitchFamily="49" charset="-128"/>
                  </a:rPr>
                  <a:t>j</a:t>
                </a:r>
                <a:endParaRPr lang="en-US" sz="1600" dirty="0">
                  <a:ea typeface="MS Mincho" pitchFamily="49" charset="-128"/>
                </a:endParaRPr>
              </a:p>
              <a:p>
                <a:pPr>
                  <a:buFont typeface="Wingdings" pitchFamily="2" charset="2"/>
                  <a:buNone/>
                </a:pPr>
                <a:r>
                  <a:rPr lang="en-US" sz="1600" i="1" dirty="0">
                    <a:ea typeface="MS Mincho" pitchFamily="49" charset="-128"/>
                  </a:rPr>
                  <a:t> </a:t>
                </a:r>
                <a:r>
                  <a:rPr lang="en-US" sz="1600" i="1" dirty="0" err="1">
                    <a:ea typeface="MS Mincho" pitchFamily="49" charset="-128"/>
                  </a:rPr>
                  <a:t>r</a:t>
                </a:r>
                <a:r>
                  <a:rPr lang="en-US" sz="1600" i="1" baseline="-25000" dirty="0" err="1">
                    <a:ea typeface="MS Mincho" pitchFamily="49" charset="-128"/>
                  </a:rPr>
                  <a:t>i</a:t>
                </a:r>
                <a:r>
                  <a:rPr lang="en-US" sz="1600" dirty="0">
                    <a:ea typeface="MS Mincho" pitchFamily="49" charset="-128"/>
                  </a:rPr>
                  <a:t> = risk of fund </a:t>
                </a:r>
                <a:r>
                  <a:rPr lang="en-US" sz="1600" i="1" dirty="0" err="1">
                    <a:ea typeface="MS Mincho" pitchFamily="49" charset="-128"/>
                  </a:rPr>
                  <a:t>i</a:t>
                </a:r>
                <a:endParaRPr lang="en-US" sz="1600" i="1" dirty="0">
                  <a:ea typeface="MS Mincho" pitchFamily="49" charset="-128"/>
                </a:endParaRPr>
              </a:p>
              <a:p>
                <a:pPr>
                  <a:buFont typeface="Wingdings" pitchFamily="2" charset="2"/>
                  <a:buNone/>
                </a:pPr>
                <a:r>
                  <a:rPr lang="en-US" sz="1600" i="1" dirty="0">
                    <a:ea typeface="MS Mincho" pitchFamily="49" charset="-128"/>
                  </a:rPr>
                  <a:t> </a:t>
                </a:r>
                <a:r>
                  <a:rPr lang="en-US" sz="1600" i="1" dirty="0" err="1">
                    <a:ea typeface="MS Mincho" pitchFamily="49" charset="-128"/>
                  </a:rPr>
                  <a:t>RR</a:t>
                </a:r>
                <a:r>
                  <a:rPr lang="en-US" sz="1600" i="1" baseline="-25000" dirty="0" err="1">
                    <a:ea typeface="MS Mincho" pitchFamily="49" charset="-128"/>
                  </a:rPr>
                  <a:t>j</a:t>
                </a:r>
                <a:r>
                  <a:rPr lang="en-US" sz="1600" i="1" dirty="0">
                    <a:ea typeface="MS Mincho" pitchFamily="49" charset="-128"/>
                  </a:rPr>
                  <a:t> = </a:t>
                </a:r>
                <a:r>
                  <a:rPr lang="en-US" sz="1600" dirty="0">
                    <a:ea typeface="MS Mincho" pitchFamily="49" charset="-128"/>
                  </a:rPr>
                  <a:t>Required return in year </a:t>
                </a:r>
                <a:r>
                  <a:rPr lang="en-US" sz="1600" i="1" dirty="0">
                    <a:ea typeface="MS Mincho" pitchFamily="49" charset="-128"/>
                  </a:rPr>
                  <a:t>j</a:t>
                </a:r>
              </a:p>
              <a:p>
                <a:pPr>
                  <a:buFont typeface="Wingdings" pitchFamily="2" charset="2"/>
                  <a:buNone/>
                </a:pPr>
                <a:r>
                  <a:rPr lang="en-US" sz="1600" i="1" dirty="0">
                    <a:ea typeface="MS Mincho" pitchFamily="49" charset="-128"/>
                  </a:rPr>
                  <a:t>R = </a:t>
                </a:r>
                <a:r>
                  <a:rPr lang="en-US" sz="1600" dirty="0">
                    <a:ea typeface="MS Mincho" pitchFamily="49" charset="-128"/>
                  </a:rPr>
                  <a:t>required average risk</a:t>
                </a:r>
              </a:p>
              <a:p>
                <a:pPr>
                  <a:buFont typeface="Wingdings" pitchFamily="2" charset="2"/>
                  <a:buNone/>
                </a:pPr>
                <a:endParaRPr lang="en-US" sz="1400" i="1" dirty="0">
                  <a:solidFill>
                    <a:schemeClr val="accent2"/>
                  </a:solidFill>
                  <a:ea typeface="MS Mincho" pitchFamily="49" charset="-128"/>
                </a:endParaRPr>
              </a:p>
              <a:p>
                <a:pPr>
                  <a:buFont typeface="Wingdings" pitchFamily="2" charset="2"/>
                  <a:buNone/>
                </a:pPr>
                <a:r>
                  <a:rPr lang="en-US" sz="1600" i="1" dirty="0">
                    <a:solidFill>
                      <a:schemeClr val="accent2"/>
                    </a:solidFill>
                    <a:ea typeface="MS Mincho" pitchFamily="49" charset="-128"/>
                  </a:rPr>
                  <a:t>Decision variables:</a:t>
                </a:r>
              </a:p>
              <a:p>
                <a:pPr>
                  <a:buFont typeface="Wingdings" pitchFamily="2" charset="2"/>
                  <a:buNone/>
                </a:pPr>
                <a:r>
                  <a:rPr lang="en-US" sz="1600" i="1" dirty="0">
                    <a:ea typeface="MS Mincho" pitchFamily="49" charset="-128"/>
                    <a:cs typeface="Courier New" pitchFamily="49" charset="0"/>
                  </a:rPr>
                  <a:t>X</a:t>
                </a:r>
                <a:r>
                  <a:rPr lang="en-US" sz="1600" i="1" baseline="-25000" dirty="0">
                    <a:ea typeface="MS Mincho" pitchFamily="49" charset="-128"/>
                    <a:cs typeface="Courier New" pitchFamily="49" charset="0"/>
                  </a:rPr>
                  <a:t>i</a:t>
                </a:r>
                <a:r>
                  <a:rPr lang="en-US" sz="1600" i="1" dirty="0">
                    <a:ea typeface="MS Mincho" pitchFamily="49" charset="-128"/>
                    <a:cs typeface="Courier New" pitchFamily="49" charset="0"/>
                  </a:rPr>
                  <a:t> </a:t>
                </a:r>
                <a:r>
                  <a:rPr lang="en-US" sz="1600" dirty="0">
                    <a:ea typeface="MS Mincho" pitchFamily="49" charset="-128"/>
                    <a:cs typeface="Courier New" pitchFamily="49" charset="0"/>
                  </a:rPr>
                  <a:t>= proportion of investment in fund </a:t>
                </a:r>
                <a:r>
                  <a:rPr lang="en-US" sz="1600" i="1" dirty="0" err="1">
                    <a:ea typeface="MS Mincho" pitchFamily="49" charset="-128"/>
                    <a:cs typeface="Courier New" pitchFamily="49" charset="0"/>
                  </a:rPr>
                  <a:t>i</a:t>
                </a:r>
                <a:r>
                  <a:rPr lang="en-US" sz="1600" i="1" dirty="0">
                    <a:ea typeface="MS Mincho" pitchFamily="49" charset="-128"/>
                    <a:cs typeface="Courier New" pitchFamily="49" charset="0"/>
                  </a:rPr>
                  <a:t> (</a:t>
                </a:r>
                <a:r>
                  <a:rPr lang="en-US" sz="1600" i="1" dirty="0" err="1">
                    <a:ea typeface="MS Mincho" pitchFamily="49" charset="-128"/>
                    <a:cs typeface="Courier New" pitchFamily="49" charset="0"/>
                  </a:rPr>
                  <a:t>i</a:t>
                </a:r>
                <a:r>
                  <a:rPr lang="en-US" sz="1600" i="1" dirty="0">
                    <a:ea typeface="MS Mincho" pitchFamily="49" charset="-128"/>
                    <a:cs typeface="Courier New" pitchFamily="49" charset="0"/>
                  </a:rPr>
                  <a:t>=1,…,8)</a:t>
                </a:r>
              </a:p>
              <a:p>
                <a:pPr>
                  <a:buNone/>
                </a:pPr>
                <a:endParaRPr lang="en-US" sz="1400" i="1" dirty="0">
                  <a:solidFill>
                    <a:schemeClr val="accent2"/>
                  </a:solidFill>
                  <a:ea typeface="MS Mincho" pitchFamily="49" charset="-128"/>
                </a:endParaRPr>
              </a:p>
              <a:p>
                <a:pPr>
                  <a:buNone/>
                </a:pPr>
                <a:r>
                  <a:rPr lang="en-US" sz="1600" i="1" dirty="0">
                    <a:solidFill>
                      <a:schemeClr val="accent2"/>
                    </a:solidFill>
                    <a:ea typeface="MS Mincho" pitchFamily="49" charset="-128"/>
                  </a:rPr>
                  <a:t>Objective to maximize average total return in year 10: </a:t>
                </a:r>
                <a:endParaRPr lang="en-US" sz="1600" i="1" dirty="0">
                  <a:solidFill>
                    <a:schemeClr val="accent2"/>
                  </a:solidFill>
                  <a:cs typeface="Courier New" pitchFamily="49" charset="0"/>
                </a:endParaRPr>
              </a:p>
              <a:p>
                <a:pPr>
                  <a:buNone/>
                </a:pPr>
                <a:r>
                  <a:rPr lang="en-US" sz="1600" dirty="0">
                    <a:cs typeface="Courier New" pitchFamily="49" charset="0"/>
                  </a:rPr>
                  <a:t>Max (for </a:t>
                </a:r>
                <a:r>
                  <a:rPr lang="en-US" sz="1600" i="1" dirty="0">
                    <a:cs typeface="Courier New" pitchFamily="49" charset="0"/>
                  </a:rPr>
                  <a:t>j</a:t>
                </a:r>
                <a:r>
                  <a:rPr lang="en-US" sz="1600" dirty="0">
                    <a:cs typeface="Courier New" pitchFamily="49" charset="0"/>
                  </a:rPr>
                  <a:t> = 10):</a:t>
                </a:r>
              </a:p>
              <a:p>
                <a:pPr>
                  <a:buNone/>
                </a:pPr>
                <a14:m>
                  <m:oMathPara xmlns:m="http://schemas.openxmlformats.org/officeDocument/2006/math">
                    <m:oMathParaPr>
                      <m:jc m:val="centerGroup"/>
                    </m:oMathParaPr>
                    <m:oMath xmlns:m="http://schemas.openxmlformats.org/officeDocument/2006/math">
                      <m:nary>
                        <m:naryPr>
                          <m:chr m:val="∑"/>
                          <m:ctrlPr>
                            <a:rPr lang="en-US" sz="1600" i="1" smtClean="0">
                              <a:solidFill>
                                <a:schemeClr val="tx1"/>
                              </a:solidFill>
                              <a:latin typeface="Cambria Math" panose="02040503050406030204" pitchFamily="18" charset="0"/>
                              <a:cs typeface="Courier New" pitchFamily="49" charset="0"/>
                            </a:rPr>
                          </m:ctrlPr>
                        </m:naryPr>
                        <m:sub>
                          <m:r>
                            <a:rPr lang="en-US" sz="1600" b="1" i="1" smtClean="0">
                              <a:solidFill>
                                <a:schemeClr val="tx1"/>
                              </a:solidFill>
                              <a:latin typeface="Cambria Math" panose="02040503050406030204" pitchFamily="18" charset="0"/>
                              <a:cs typeface="Courier New" pitchFamily="49" charset="0"/>
                            </a:rPr>
                            <m:t>𝒊</m:t>
                          </m:r>
                          <m:r>
                            <a:rPr lang="en-US" sz="1600" b="1" i="1" smtClean="0">
                              <a:solidFill>
                                <a:schemeClr val="tx1"/>
                              </a:solidFill>
                              <a:latin typeface="Cambria Math" panose="02040503050406030204" pitchFamily="18" charset="0"/>
                              <a:cs typeface="Courier New" pitchFamily="49" charset="0"/>
                            </a:rPr>
                            <m:t>=</m:t>
                          </m:r>
                          <m:r>
                            <a:rPr lang="en-US" sz="1600" b="1" i="1" smtClean="0">
                              <a:solidFill>
                                <a:schemeClr val="tx1"/>
                              </a:solidFill>
                              <a:latin typeface="Cambria Math" panose="02040503050406030204" pitchFamily="18" charset="0"/>
                              <a:cs typeface="Courier New" pitchFamily="49" charset="0"/>
                            </a:rPr>
                            <m:t>𝟏</m:t>
                          </m:r>
                        </m:sub>
                        <m:sup>
                          <m:r>
                            <a:rPr lang="en-US" sz="1600" b="1" i="1" smtClean="0">
                              <a:solidFill>
                                <a:schemeClr val="tx1"/>
                              </a:solidFill>
                              <a:latin typeface="Cambria Math" panose="02040503050406030204" pitchFamily="18" charset="0"/>
                              <a:cs typeface="Courier New" pitchFamily="49" charset="0"/>
                            </a:rPr>
                            <m:t>𝟖</m:t>
                          </m:r>
                        </m:sup>
                        <m:e>
                          <m:sSub>
                            <m:sSubPr>
                              <m:ctrlPr>
                                <a:rPr lang="en-US" sz="1600" i="1" smtClean="0">
                                  <a:solidFill>
                                    <a:schemeClr val="tx1"/>
                                  </a:solidFill>
                                  <a:latin typeface="Cambria Math" panose="02040503050406030204" pitchFamily="18" charset="0"/>
                                  <a:cs typeface="Courier New" pitchFamily="49" charset="0"/>
                                </a:rPr>
                              </m:ctrlPr>
                            </m:sSubPr>
                            <m:e>
                              <m:r>
                                <a:rPr lang="en-US" sz="1600" b="1" i="1" smtClean="0">
                                  <a:solidFill>
                                    <a:schemeClr val="tx1"/>
                                  </a:solidFill>
                                  <a:latin typeface="Cambria Math" panose="02040503050406030204" pitchFamily="18" charset="0"/>
                                  <a:cs typeface="Courier New" pitchFamily="49" charset="0"/>
                                </a:rPr>
                                <m:t>𝒂</m:t>
                              </m:r>
                            </m:e>
                            <m:sub>
                              <m:r>
                                <a:rPr lang="en-US" sz="1600" b="1" i="1" smtClean="0">
                                  <a:solidFill>
                                    <a:schemeClr val="tx1"/>
                                  </a:solidFill>
                                  <a:latin typeface="Cambria Math" panose="02040503050406030204" pitchFamily="18" charset="0"/>
                                  <a:cs typeface="Courier New" pitchFamily="49" charset="0"/>
                                </a:rPr>
                                <m:t>𝒊𝒋</m:t>
                              </m:r>
                            </m:sub>
                          </m:sSub>
                          <m:sSub>
                            <m:sSubPr>
                              <m:ctrlPr>
                                <a:rPr lang="en-US" sz="1600" i="1" smtClean="0">
                                  <a:solidFill>
                                    <a:schemeClr val="tx1"/>
                                  </a:solidFill>
                                  <a:latin typeface="Cambria Math" panose="02040503050406030204" pitchFamily="18" charset="0"/>
                                  <a:cs typeface="Courier New" pitchFamily="49" charset="0"/>
                                </a:rPr>
                              </m:ctrlPr>
                            </m:sSubPr>
                            <m:e>
                              <m:r>
                                <a:rPr lang="en-US" sz="1600" b="1" i="1" smtClean="0">
                                  <a:solidFill>
                                    <a:schemeClr val="tx1"/>
                                  </a:solidFill>
                                  <a:latin typeface="Cambria Math" panose="02040503050406030204" pitchFamily="18" charset="0"/>
                                  <a:cs typeface="Courier New" pitchFamily="49" charset="0"/>
                                </a:rPr>
                                <m:t>𝑿</m:t>
                              </m:r>
                            </m:e>
                            <m:sub>
                              <m:r>
                                <a:rPr lang="en-US" sz="1600" b="1" i="1" smtClean="0">
                                  <a:solidFill>
                                    <a:schemeClr val="tx1"/>
                                  </a:solidFill>
                                  <a:latin typeface="Cambria Math" panose="02040503050406030204" pitchFamily="18" charset="0"/>
                                  <a:cs typeface="Courier New" pitchFamily="49" charset="0"/>
                                </a:rPr>
                                <m:t>𝒊</m:t>
                              </m:r>
                            </m:sub>
                          </m:sSub>
                        </m:e>
                      </m:nary>
                    </m:oMath>
                  </m:oMathPara>
                </a14:m>
                <a:endParaRPr lang="en-US" sz="1600" i="1" dirty="0">
                  <a:solidFill>
                    <a:schemeClr val="accent2"/>
                  </a:solidFill>
                  <a:cs typeface="Courier New" pitchFamily="49" charset="0"/>
                </a:endParaRPr>
              </a:p>
            </p:txBody>
          </p:sp>
        </mc:Choice>
        <mc:Fallback xmlns="">
          <p:sp>
            <p:nvSpPr>
              <p:cNvPr id="217091" name="Rectangle 3"/>
              <p:cNvSpPr>
                <a:spLocks noGrp="1" noRot="1" noChangeAspect="1" noMove="1" noResize="1" noEditPoints="1" noAdjustHandles="1" noChangeArrowheads="1" noChangeShapeType="1" noTextEdit="1"/>
              </p:cNvSpPr>
              <p:nvPr>
                <p:ph sz="half" idx="1"/>
              </p:nvPr>
            </p:nvSpPr>
            <p:spPr>
              <a:xfrm>
                <a:off x="304800" y="1447800"/>
                <a:ext cx="4114800" cy="5410200"/>
              </a:xfrm>
              <a:blipFill>
                <a:blip r:embed="rId2"/>
                <a:stretch>
                  <a:fillRect l="-889" t="-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sz="half" idx="2"/>
              </p:nvPr>
            </p:nvSpPr>
            <p:spPr/>
            <p:txBody>
              <a:bodyPr/>
              <a:lstStyle/>
              <a:p>
                <a:pPr>
                  <a:buNone/>
                </a:pPr>
                <a:r>
                  <a:rPr lang="en-US" sz="1600" i="1" dirty="0">
                    <a:solidFill>
                      <a:schemeClr val="accent2"/>
                    </a:solidFill>
                    <a:cs typeface="Courier New" pitchFamily="49" charset="0"/>
                  </a:rPr>
                  <a:t>Constraints:</a:t>
                </a:r>
              </a:p>
              <a:p>
                <a:pPr>
                  <a:buNone/>
                </a:pPr>
                <a:r>
                  <a:rPr lang="en-US" sz="1600" dirty="0"/>
                  <a:t>Returns in each return year </a:t>
                </a:r>
                <a:r>
                  <a:rPr lang="en-US" sz="1600" i="1" dirty="0"/>
                  <a:t>j (j = 1, 3, 5, 10):</a:t>
                </a:r>
                <a:endParaRPr lang="en-US" sz="1600" dirty="0"/>
              </a:p>
              <a:p>
                <a:pPr>
                  <a:buNone/>
                </a:pPr>
                <a14:m>
                  <m:oMathPara xmlns:m="http://schemas.openxmlformats.org/officeDocument/2006/math">
                    <m:oMathParaPr>
                      <m:jc m:val="centerGroup"/>
                    </m:oMathParaPr>
                    <m:oMath xmlns:m="http://schemas.openxmlformats.org/officeDocument/2006/math">
                      <m:nary>
                        <m:naryPr>
                          <m:chr m:val="∑"/>
                          <m:ctrlPr>
                            <a:rPr lang="en-US" sz="1600" i="1" smtClean="0">
                              <a:latin typeface="Cambria Math" panose="02040503050406030204" pitchFamily="18" charset="0"/>
                            </a:rPr>
                          </m:ctrlPr>
                        </m:naryPr>
                        <m:sub>
                          <m:r>
                            <a:rPr lang="en-US" sz="1600" b="1" i="1" smtClean="0">
                              <a:latin typeface="Cambria Math" panose="02040503050406030204" pitchFamily="18" charset="0"/>
                            </a:rPr>
                            <m:t>𝒊</m:t>
                          </m:r>
                          <m:r>
                            <a:rPr lang="en-US" sz="1600" b="1"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𝟖</m:t>
                          </m:r>
                        </m:sup>
                        <m:e>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𝒊𝒋</m:t>
                              </m:r>
                            </m:sub>
                          </m:sSub>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𝑿</m:t>
                              </m:r>
                            </m:e>
                            <m:sub>
                              <m:r>
                                <a:rPr lang="en-US" sz="1600" b="1" i="1" smtClean="0">
                                  <a:latin typeface="Cambria Math" panose="02040503050406030204" pitchFamily="18" charset="0"/>
                                </a:rPr>
                                <m:t>𝒊</m:t>
                              </m:r>
                            </m:sub>
                          </m:sSub>
                        </m:e>
                      </m:nary>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𝑹𝑹</m:t>
                          </m:r>
                        </m:e>
                        <m:sub>
                          <m:r>
                            <a:rPr lang="en-US" sz="1600" b="1" i="1" smtClean="0">
                              <a:latin typeface="Cambria Math" panose="02040503050406030204" pitchFamily="18" charset="0"/>
                              <a:ea typeface="Cambria Math" panose="02040503050406030204" pitchFamily="18" charset="0"/>
                            </a:rPr>
                            <m:t>𝒋</m:t>
                          </m:r>
                        </m:sub>
                      </m:sSub>
                    </m:oMath>
                  </m:oMathPara>
                </a14:m>
                <a:endParaRPr lang="en-US" sz="1600" dirty="0"/>
              </a:p>
              <a:p>
                <a:pPr>
                  <a:buNone/>
                </a:pPr>
                <a:r>
                  <a:rPr lang="en-US" sz="1600" dirty="0"/>
                  <a:t>Average risk:</a:t>
                </a:r>
              </a:p>
              <a:p>
                <a:pPr>
                  <a:buNone/>
                </a:pPr>
                <a14:m>
                  <m:oMathPara xmlns:m="http://schemas.openxmlformats.org/officeDocument/2006/math">
                    <m:oMathParaPr>
                      <m:jc m:val="centerGroup"/>
                    </m:oMathParaPr>
                    <m:oMath xmlns:m="http://schemas.openxmlformats.org/officeDocument/2006/math">
                      <m:nary>
                        <m:naryPr>
                          <m:chr m:val="∑"/>
                          <m:ctrlPr>
                            <a:rPr lang="en-US" sz="1600" i="1">
                              <a:latin typeface="Cambria Math" panose="02040503050406030204" pitchFamily="18" charset="0"/>
                            </a:rPr>
                          </m:ctrlPr>
                        </m:naryPr>
                        <m:sub>
                          <m:r>
                            <a:rPr lang="en-US" sz="1600" i="1">
                              <a:latin typeface="Cambria Math" panose="02040503050406030204" pitchFamily="18" charset="0"/>
                            </a:rPr>
                            <m:t>𝒊</m:t>
                          </m:r>
                          <m:r>
                            <a:rPr lang="en-US" sz="1600" i="1">
                              <a:latin typeface="Cambria Math" panose="02040503050406030204" pitchFamily="18" charset="0"/>
                            </a:rPr>
                            <m:t>=</m:t>
                          </m:r>
                          <m:r>
                            <a:rPr lang="en-US" sz="1600" i="1">
                              <a:latin typeface="Cambria Math" panose="02040503050406030204" pitchFamily="18" charset="0"/>
                            </a:rPr>
                            <m:t>𝟏</m:t>
                          </m:r>
                        </m:sub>
                        <m:sup>
                          <m:r>
                            <a:rPr lang="en-US" sz="1600" i="1">
                              <a:latin typeface="Cambria Math" panose="02040503050406030204" pitchFamily="18" charset="0"/>
                            </a:rPr>
                            <m:t>𝟖</m:t>
                          </m:r>
                        </m:sup>
                        <m:e>
                          <m:sSub>
                            <m:sSubPr>
                              <m:ctrlPr>
                                <a:rPr lang="en-US" sz="1600" i="1">
                                  <a:latin typeface="Cambria Math" panose="02040503050406030204" pitchFamily="18" charset="0"/>
                                </a:rPr>
                              </m:ctrlPr>
                            </m:sSubPr>
                            <m:e>
                              <m:r>
                                <a:rPr lang="en-US" sz="1600" b="1" i="1" smtClean="0">
                                  <a:latin typeface="Cambria Math" panose="02040503050406030204" pitchFamily="18" charset="0"/>
                                </a:rPr>
                                <m:t>𝒓</m:t>
                              </m:r>
                            </m:e>
                            <m:sub>
                              <m:r>
                                <a:rPr lang="en-US" sz="1600" i="1">
                                  <a:latin typeface="Cambria Math" panose="02040503050406030204" pitchFamily="18" charset="0"/>
                                </a:rPr>
                                <m:t>𝒊</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𝑿</m:t>
                              </m:r>
                            </m:e>
                            <m:sub>
                              <m:r>
                                <a:rPr lang="en-US" sz="1600" i="1">
                                  <a:latin typeface="Cambria Math" panose="02040503050406030204" pitchFamily="18" charset="0"/>
                                </a:rPr>
                                <m:t>𝒊</m:t>
                              </m:r>
                            </m:sub>
                          </m:sSub>
                        </m:e>
                      </m:nary>
                      <m:r>
                        <a:rPr lang="en-US" sz="1600"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𝑹</m:t>
                      </m:r>
                    </m:oMath>
                  </m:oMathPara>
                </a14:m>
                <a:endParaRPr lang="en-US" sz="1600" dirty="0"/>
              </a:p>
              <a:p>
                <a:pPr>
                  <a:buNone/>
                </a:pPr>
                <a:r>
                  <a:rPr lang="en-US" sz="1600" dirty="0"/>
                  <a:t>Total investment:</a:t>
                </a:r>
              </a:p>
              <a:p>
                <a:pPr>
                  <a:buNone/>
                </a:pPr>
                <a14:m>
                  <m:oMathPara xmlns:m="http://schemas.openxmlformats.org/officeDocument/2006/math">
                    <m:oMathParaPr>
                      <m:jc m:val="centerGroup"/>
                    </m:oMathParaPr>
                    <m:oMath xmlns:m="http://schemas.openxmlformats.org/officeDocument/2006/math">
                      <m:nary>
                        <m:naryPr>
                          <m:chr m:val="∑"/>
                          <m:ctrlPr>
                            <a:rPr lang="en-US" sz="1600" i="1">
                              <a:latin typeface="Cambria Math" panose="02040503050406030204" pitchFamily="18" charset="0"/>
                            </a:rPr>
                          </m:ctrlPr>
                        </m:naryPr>
                        <m:sub>
                          <m:r>
                            <a:rPr lang="en-US" sz="1600" i="1">
                              <a:latin typeface="Cambria Math" panose="02040503050406030204" pitchFamily="18" charset="0"/>
                            </a:rPr>
                            <m:t>𝒊</m:t>
                          </m:r>
                          <m:r>
                            <a:rPr lang="en-US" sz="1600" i="1">
                              <a:latin typeface="Cambria Math" panose="02040503050406030204" pitchFamily="18" charset="0"/>
                            </a:rPr>
                            <m:t>=</m:t>
                          </m:r>
                          <m:r>
                            <a:rPr lang="en-US" sz="1600" i="1">
                              <a:latin typeface="Cambria Math" panose="02040503050406030204" pitchFamily="18" charset="0"/>
                            </a:rPr>
                            <m:t>𝟏</m:t>
                          </m:r>
                        </m:sub>
                        <m:sup>
                          <m:r>
                            <a:rPr lang="en-US" sz="1600" i="1">
                              <a:latin typeface="Cambria Math" panose="02040503050406030204" pitchFamily="18" charset="0"/>
                            </a:rPr>
                            <m:t>𝟖</m:t>
                          </m:r>
                        </m:sup>
                        <m:e>
                          <m:sSub>
                            <m:sSubPr>
                              <m:ctrlPr>
                                <a:rPr lang="en-US" sz="1600" i="1">
                                  <a:latin typeface="Cambria Math" panose="02040503050406030204" pitchFamily="18" charset="0"/>
                                </a:rPr>
                              </m:ctrlPr>
                            </m:sSubPr>
                            <m:e>
                              <m:r>
                                <a:rPr lang="en-US" sz="1600" i="1">
                                  <a:latin typeface="Cambria Math" panose="02040503050406030204" pitchFamily="18" charset="0"/>
                                </a:rPr>
                                <m:t>𝑿</m:t>
                              </m:r>
                            </m:e>
                            <m:sub>
                              <m:r>
                                <a:rPr lang="en-US" sz="1600" i="1">
                                  <a:latin typeface="Cambria Math" panose="02040503050406030204" pitchFamily="18" charset="0"/>
                                </a:rPr>
                                <m:t>𝒊</m:t>
                              </m:r>
                            </m:sub>
                          </m:sSub>
                        </m:e>
                      </m:nary>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m:t>
                      </m:r>
                    </m:oMath>
                  </m:oMathPara>
                </a14:m>
                <a:endParaRPr lang="en-US" sz="1600" dirty="0"/>
              </a:p>
              <a:p>
                <a:pPr>
                  <a:buNone/>
                </a:pPr>
                <a:endParaRPr lang="en-US" sz="1600" dirty="0"/>
              </a:p>
              <a:p>
                <a:pPr>
                  <a:buNone/>
                </a:pPr>
                <a:r>
                  <a:rPr lang="en-US" sz="1600" dirty="0"/>
                  <a:t>Nonnegativity: </a:t>
                </a:r>
                <a:r>
                  <a:rPr lang="en-US" sz="1600" i="1" dirty="0" err="1">
                    <a:ea typeface="MS Mincho" pitchFamily="49" charset="-128"/>
                    <a:cs typeface="Courier New" pitchFamily="49" charset="0"/>
                  </a:rPr>
                  <a:t>X</a:t>
                </a:r>
                <a:r>
                  <a:rPr lang="en-US" sz="1600" i="1" baseline="-25000" dirty="0" err="1">
                    <a:ea typeface="MS Mincho" pitchFamily="49" charset="-128"/>
                    <a:cs typeface="Courier New" pitchFamily="49" charset="0"/>
                  </a:rPr>
                  <a:t>j</a:t>
                </a:r>
                <a:r>
                  <a:rPr lang="en-US" sz="1600" i="1" dirty="0">
                    <a:ea typeface="MS Mincho" pitchFamily="49" charset="-128"/>
                    <a:cs typeface="Courier New" pitchFamily="49" charset="0"/>
                  </a:rPr>
                  <a:t> ≥ 0</a:t>
                </a:r>
                <a:endParaRPr lang="en-US" sz="1600"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half" idx="2"/>
              </p:nvPr>
            </p:nvSpPr>
            <p:spPr>
              <a:blipFill>
                <a:blip r:embed="rId3"/>
                <a:stretch>
                  <a:fillRect l="-865" t="-508"/>
                </a:stretch>
              </a:blipFill>
            </p:spPr>
            <p:txBody>
              <a:bodyPr/>
              <a:lstStyle/>
              <a:p>
                <a:r>
                  <a:rPr lang="en-US">
                    <a:noFill/>
                  </a:rPr>
                  <a:t> </a:t>
                </a:r>
              </a:p>
            </p:txBody>
          </p:sp>
        </mc:Fallback>
      </mc:AlternateContent>
    </p:spTree>
    <p:extLst>
      <p:ext uri="{BB962C8B-B14F-4D97-AF65-F5344CB8AC3E}">
        <p14:creationId xmlns:p14="http://schemas.microsoft.com/office/powerpoint/2010/main" val="190593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1024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dirty="0"/>
          </a:p>
        </p:txBody>
      </p:sp>
      <p:sp>
        <p:nvSpPr>
          <p:cNvPr id="10244"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10245" name="Rectangle 5"/>
          <p:cNvSpPr>
            <a:spLocks noChangeArrowheads="1"/>
          </p:cNvSpPr>
          <p:nvPr/>
        </p:nvSpPr>
        <p:spPr bwMode="auto">
          <a:xfrm>
            <a:off x="7237413" y="6399213"/>
            <a:ext cx="1905000" cy="457200"/>
          </a:xfrm>
          <a:prstGeom prst="rect">
            <a:avLst/>
          </a:prstGeom>
          <a:noFill/>
          <a:ln w="9525">
            <a:noFill/>
            <a:miter lim="800000"/>
            <a:headEnd/>
            <a:tailEnd/>
          </a:ln>
        </p:spPr>
        <p:txBody>
          <a:bodyPr wrap="none" lIns="90488" tIns="44450" rIns="90488" bIns="44450" anchor="ctr"/>
          <a:lstStyle/>
          <a:p>
            <a:pPr algn="r" eaLnBrk="0" hangingPunct="0"/>
            <a:endParaRPr lang="en-US" sz="1000" dirty="0"/>
          </a:p>
        </p:txBody>
      </p:sp>
      <p:sp>
        <p:nvSpPr>
          <p:cNvPr id="10246" name="Rectangle 6"/>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dirty="0"/>
          </a:p>
        </p:txBody>
      </p:sp>
      <p:sp>
        <p:nvSpPr>
          <p:cNvPr id="10247" name="Rectangle 7"/>
          <p:cNvSpPr>
            <a:spLocks noGrp="1" noChangeArrowheads="1"/>
          </p:cNvSpPr>
          <p:nvPr>
            <p:ph type="title"/>
          </p:nvPr>
        </p:nvSpPr>
        <p:spPr>
          <a:xfrm>
            <a:off x="179388" y="227013"/>
            <a:ext cx="8785225" cy="1131887"/>
          </a:xfrm>
          <a:noFill/>
        </p:spPr>
        <p:txBody>
          <a:bodyPr/>
          <a:lstStyle/>
          <a:p>
            <a:r>
              <a:rPr lang="en-US" i="1" dirty="0">
                <a:solidFill>
                  <a:schemeClr val="accent1"/>
                </a:solidFill>
              </a:rPr>
              <a:t>Learning Objectives</a:t>
            </a:r>
          </a:p>
        </p:txBody>
      </p:sp>
      <p:sp>
        <p:nvSpPr>
          <p:cNvPr id="10248" name="Rectangle 8"/>
          <p:cNvSpPr>
            <a:spLocks noGrp="1" noChangeArrowheads="1"/>
          </p:cNvSpPr>
          <p:nvPr>
            <p:ph type="body" idx="1"/>
          </p:nvPr>
        </p:nvSpPr>
        <p:spPr>
          <a:xfrm>
            <a:off x="152400" y="1371600"/>
            <a:ext cx="8839200" cy="5486400"/>
          </a:xfrm>
          <a:noFill/>
        </p:spPr>
        <p:txBody>
          <a:bodyPr/>
          <a:lstStyle/>
          <a:p>
            <a:r>
              <a:rPr lang="en-US" dirty="0">
                <a:cs typeface="Times New Roman" pitchFamily="18" charset="0"/>
              </a:rPr>
              <a:t>Present various types of real applications where linear programming (LP) models may be used</a:t>
            </a:r>
          </a:p>
          <a:p>
            <a:r>
              <a:rPr lang="en-US" dirty="0">
                <a:cs typeface="Times New Roman" pitchFamily="18" charset="0"/>
              </a:rPr>
              <a:t>Formulate and solve, using (LP) models, a wide range of real applications </a:t>
            </a:r>
          </a:p>
          <a:p>
            <a:r>
              <a:rPr lang="en-US" dirty="0">
                <a:cs typeface="Times New Roman" pitchFamily="18" charset="0"/>
              </a:rPr>
              <a:t>Apply Excel Solver to identify optimal solution for  these applications using LP spreadsheet modeling </a:t>
            </a:r>
          </a:p>
          <a:p>
            <a:r>
              <a:rPr lang="en-US" dirty="0">
                <a:cs typeface="Times New Roman" pitchFamily="18" charset="0"/>
              </a:rPr>
              <a:t>Apply Excel Solver Sensitivity Report and </a:t>
            </a:r>
            <a:r>
              <a:rPr lang="en-US" dirty="0" err="1">
                <a:cs typeface="Times New Roman" pitchFamily="18" charset="0"/>
              </a:rPr>
              <a:t>SolverTable</a:t>
            </a:r>
            <a:r>
              <a:rPr lang="en-US" dirty="0">
                <a:cs typeface="Times New Roman" pitchFamily="18" charset="0"/>
              </a:rPr>
              <a:t> to analyze optimal solutions</a:t>
            </a:r>
          </a:p>
        </p:txBody>
      </p:sp>
      <p:pic>
        <p:nvPicPr>
          <p:cNvPr id="10249" name="Picture 2057" descr="AG00059_"/>
          <p:cNvPicPr>
            <a:picLocks noChangeAspect="1" noChangeArrowheads="1" noCrop="1"/>
          </p:cNvPicPr>
          <p:nvPr/>
        </p:nvPicPr>
        <p:blipFill>
          <a:blip r:embed="rId3" cstate="print"/>
          <a:srcRect/>
          <a:stretch>
            <a:fillRect/>
          </a:stretch>
        </p:blipFill>
        <p:spPr bwMode="auto">
          <a:xfrm>
            <a:off x="6669087" y="4675068"/>
            <a:ext cx="1954213" cy="1711445"/>
          </a:xfrm>
          <a:prstGeom prst="rect">
            <a:avLst/>
          </a:prstGeom>
          <a:noFill/>
          <a:ln w="9525">
            <a:noFill/>
            <a:miter lim="800000"/>
            <a:headEnd/>
            <a:tailEnd/>
          </a:ln>
        </p:spPr>
      </p:pic>
    </p:spTree>
    <p:extLst>
      <p:ext uri="{BB962C8B-B14F-4D97-AF65-F5344CB8AC3E}">
        <p14:creationId xmlns:p14="http://schemas.microsoft.com/office/powerpoint/2010/main" val="1471291931"/>
      </p:ext>
    </p:extLst>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en-US" dirty="0"/>
              <a:t>401K Portfolio: Spreadsheet Model</a:t>
            </a:r>
          </a:p>
        </p:txBody>
      </p:sp>
      <p:pic>
        <p:nvPicPr>
          <p:cNvPr id="2" name="Picture 1"/>
          <p:cNvPicPr>
            <a:picLocks noChangeAspect="1"/>
          </p:cNvPicPr>
          <p:nvPr/>
        </p:nvPicPr>
        <p:blipFill>
          <a:blip r:embed="rId2"/>
          <a:stretch>
            <a:fillRect/>
          </a:stretch>
        </p:blipFill>
        <p:spPr>
          <a:xfrm>
            <a:off x="1066800" y="1828800"/>
            <a:ext cx="6623084" cy="4191000"/>
          </a:xfrm>
          <a:prstGeom prst="rect">
            <a:avLst/>
          </a:prstGeom>
        </p:spPr>
      </p:pic>
    </p:spTree>
    <p:extLst>
      <p:ext uri="{BB962C8B-B14F-4D97-AF65-F5344CB8AC3E}">
        <p14:creationId xmlns:p14="http://schemas.microsoft.com/office/powerpoint/2010/main" val="3883095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401K: Model Solution Results </a:t>
            </a:r>
          </a:p>
        </p:txBody>
      </p:sp>
      <p:pic>
        <p:nvPicPr>
          <p:cNvPr id="4" name="Picture 3"/>
          <p:cNvPicPr>
            <a:picLocks noChangeAspect="1"/>
          </p:cNvPicPr>
          <p:nvPr/>
        </p:nvPicPr>
        <p:blipFill>
          <a:blip r:embed="rId2"/>
          <a:stretch>
            <a:fillRect/>
          </a:stretch>
        </p:blipFill>
        <p:spPr>
          <a:xfrm>
            <a:off x="1066800" y="1793666"/>
            <a:ext cx="6629400" cy="4302334"/>
          </a:xfrm>
          <a:prstGeom prst="rect">
            <a:avLst/>
          </a:prstGeom>
        </p:spPr>
      </p:pic>
    </p:spTree>
    <p:extLst>
      <p:ext uri="{BB962C8B-B14F-4D97-AF65-F5344CB8AC3E}">
        <p14:creationId xmlns:p14="http://schemas.microsoft.com/office/powerpoint/2010/main" val="164234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a:t>LP Optimization Models</a:t>
            </a:r>
          </a:p>
        </p:txBody>
      </p:sp>
      <p:sp>
        <p:nvSpPr>
          <p:cNvPr id="199683" name="Rectangle 3"/>
          <p:cNvSpPr>
            <a:spLocks noGrp="1" noChangeArrowheads="1"/>
          </p:cNvSpPr>
          <p:nvPr>
            <p:ph type="body" idx="1"/>
          </p:nvPr>
        </p:nvSpPr>
        <p:spPr>
          <a:xfrm>
            <a:off x="152400" y="1371600"/>
            <a:ext cx="8763000" cy="5410200"/>
          </a:xfrm>
        </p:spPr>
        <p:txBody>
          <a:bodyPr/>
          <a:lstStyle/>
          <a:p>
            <a:r>
              <a:rPr lang="en-US" sz="2800" dirty="0"/>
              <a:t>Main goals of this class</a:t>
            </a:r>
          </a:p>
          <a:p>
            <a:pPr lvl="1"/>
            <a:r>
              <a:rPr lang="en-US" dirty="0"/>
              <a:t>Illustrate the wide range of real applications that can take advantage of LP  </a:t>
            </a:r>
          </a:p>
          <a:p>
            <a:pPr lvl="1"/>
            <a:r>
              <a:rPr lang="en-US" dirty="0"/>
              <a:t>Increase your capability and efficiency in modeling and analyzing LP problems in Excel </a:t>
            </a:r>
          </a:p>
          <a:p>
            <a:r>
              <a:rPr lang="en-US" sz="2800" dirty="0"/>
              <a:t>The best way to learn is to see many examples and work through numerous problems</a:t>
            </a:r>
          </a:p>
          <a:p>
            <a:r>
              <a:rPr lang="en-US" sz="2800" dirty="0"/>
              <a:t>All of the models discussed are linear models as described in the previous class</a:t>
            </a:r>
          </a:p>
          <a:p>
            <a:pPr lvl="1"/>
            <a:r>
              <a:rPr lang="en-US" dirty="0"/>
              <a:t>Objective function is a sum of products of constants and decision variables</a:t>
            </a:r>
          </a:p>
          <a:p>
            <a:pPr lvl="1"/>
            <a:r>
              <a:rPr lang="en-US" dirty="0"/>
              <a:t>Constant does not depend on decision variables</a:t>
            </a:r>
          </a:p>
          <a:p>
            <a:pPr marL="0" indent="0">
              <a:buNone/>
            </a:pPr>
            <a:r>
              <a:rPr lang="en-US" sz="2600" dirty="0"/>
              <a:t> </a:t>
            </a:r>
          </a:p>
          <a:p>
            <a:pPr marL="457200" lvl="1"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en-US" dirty="0"/>
              <a:t>Typical LP Applications</a:t>
            </a:r>
          </a:p>
        </p:txBody>
      </p:sp>
      <p:sp>
        <p:nvSpPr>
          <p:cNvPr id="203779" name="Rectangle 3"/>
          <p:cNvSpPr>
            <a:spLocks noGrp="1" noChangeArrowheads="1"/>
          </p:cNvSpPr>
          <p:nvPr>
            <p:ph type="body" idx="1"/>
          </p:nvPr>
        </p:nvSpPr>
        <p:spPr>
          <a:xfrm>
            <a:off x="304800" y="1524000"/>
            <a:ext cx="8534400" cy="5181600"/>
          </a:xfrm>
        </p:spPr>
        <p:txBody>
          <a:bodyPr/>
          <a:lstStyle/>
          <a:p>
            <a:pPr algn="just">
              <a:lnSpc>
                <a:spcPct val="90000"/>
              </a:lnSpc>
              <a:buFont typeface="Wingdings" panose="05000000000000000000" pitchFamily="2" charset="2"/>
              <a:buNone/>
            </a:pPr>
            <a:r>
              <a:rPr lang="en-US" altLang="en-US" sz="1000" dirty="0">
                <a:latin typeface="TmsRmn 12pt" charset="0"/>
                <a:cs typeface="Times New Roman" panose="02020603050405020304" pitchFamily="18" charset="0"/>
              </a:rPr>
              <a:t>	</a:t>
            </a:r>
            <a:r>
              <a:rPr lang="en-US" altLang="en-US" sz="1600" i="1" dirty="0">
                <a:solidFill>
                  <a:schemeClr val="accent2"/>
                </a:solidFill>
                <a:cs typeface="Times New Roman" panose="02020603050405020304" pitchFamily="18" charset="0"/>
              </a:rPr>
              <a:t>Objective                	Decisions to Make                        	Constraints</a:t>
            </a:r>
            <a:r>
              <a:rPr lang="en-US" altLang="en-US" sz="1600" i="1" dirty="0">
                <a:cs typeface="Times New Roman" panose="02020603050405020304" pitchFamily="18" charset="0"/>
              </a:rPr>
              <a:t>        </a:t>
            </a:r>
            <a:endParaRPr lang="en-US" altLang="en-US" sz="1000" dirty="0">
              <a:cs typeface="Times New Roman" panose="02020603050405020304" pitchFamily="18" charset="0"/>
            </a:endParaRPr>
          </a:p>
          <a:p>
            <a:pPr algn="just">
              <a:lnSpc>
                <a:spcPct val="90000"/>
              </a:lnSpc>
              <a:buFont typeface="Wingdings" panose="05000000000000000000" pitchFamily="2" charset="2"/>
              <a:buNone/>
            </a:pPr>
            <a:r>
              <a:rPr lang="en-US" altLang="en-US" sz="1200" dirty="0">
                <a:cs typeface="Times New Roman" panose="02020603050405020304" pitchFamily="18" charset="0"/>
              </a:rPr>
              <a:t>			</a:t>
            </a:r>
            <a:r>
              <a:rPr lang="en-US" altLang="en-US" sz="1800" i="1" dirty="0">
                <a:solidFill>
                  <a:schemeClr val="accent1"/>
                </a:solidFill>
                <a:cs typeface="Times New Roman" panose="02020603050405020304" pitchFamily="18" charset="0"/>
              </a:rPr>
              <a:t>1. Product Mix (New Product Introduction)</a:t>
            </a:r>
          </a:p>
          <a:p>
            <a:pPr algn="just">
              <a:lnSpc>
                <a:spcPct val="90000"/>
              </a:lnSpc>
              <a:buFont typeface="Wingdings" panose="05000000000000000000" pitchFamily="2" charset="2"/>
              <a:buNone/>
            </a:pPr>
            <a:r>
              <a:rPr lang="en-US" altLang="en-US" sz="1200" dirty="0">
                <a:cs typeface="Times New Roman" panose="02020603050405020304" pitchFamily="18" charset="0"/>
              </a:rPr>
              <a:t>	Select a mix of		How much to produce and			Demand   </a:t>
            </a:r>
          </a:p>
          <a:p>
            <a:pPr algn="just">
              <a:lnSpc>
                <a:spcPct val="90000"/>
              </a:lnSpc>
              <a:buFont typeface="Wingdings" panose="05000000000000000000" pitchFamily="2" charset="2"/>
              <a:buNone/>
            </a:pPr>
            <a:r>
              <a:rPr lang="en-US" altLang="en-US" sz="1200" dirty="0">
                <a:cs typeface="Times New Roman" panose="02020603050405020304" pitchFamily="18" charset="0"/>
              </a:rPr>
              <a:t>	products or services		market of each product			Capacity of resources </a:t>
            </a:r>
          </a:p>
          <a:p>
            <a:pPr algn="just">
              <a:lnSpc>
                <a:spcPct val="90000"/>
              </a:lnSpc>
              <a:buFont typeface="Wingdings" panose="05000000000000000000" pitchFamily="2" charset="2"/>
              <a:buNone/>
            </a:pPr>
            <a:r>
              <a:rPr lang="en-US" altLang="en-US" sz="1200" dirty="0">
                <a:cs typeface="Times New Roman" panose="02020603050405020304" pitchFamily="18" charset="0"/>
              </a:rPr>
              <a:t>	that results in maximum	or service for the planning   </a:t>
            </a:r>
          </a:p>
          <a:p>
            <a:pPr algn="just">
              <a:lnSpc>
                <a:spcPct val="90000"/>
              </a:lnSpc>
              <a:buFont typeface="Wingdings" panose="05000000000000000000" pitchFamily="2" charset="2"/>
              <a:buNone/>
            </a:pPr>
            <a:r>
              <a:rPr lang="en-US" altLang="en-US" sz="1200" dirty="0">
                <a:cs typeface="Times New Roman" panose="02020603050405020304" pitchFamily="18" charset="0"/>
              </a:rPr>
              <a:t>	profits for a planning		period                      </a:t>
            </a:r>
          </a:p>
          <a:p>
            <a:pPr algn="just">
              <a:lnSpc>
                <a:spcPct val="90000"/>
              </a:lnSpc>
              <a:buFont typeface="Wingdings" panose="05000000000000000000" pitchFamily="2" charset="2"/>
              <a:buNone/>
            </a:pPr>
            <a:r>
              <a:rPr lang="en-US" altLang="en-US" sz="1200" dirty="0">
                <a:cs typeface="Times New Roman" panose="02020603050405020304" pitchFamily="18" charset="0"/>
              </a:rPr>
              <a:t>	period</a:t>
            </a:r>
          </a:p>
          <a:p>
            <a:pPr algn="ctr">
              <a:buNone/>
            </a:pPr>
            <a:r>
              <a:rPr lang="en-US" altLang="en-US" sz="1800" i="1" dirty="0">
                <a:solidFill>
                  <a:schemeClr val="accent1"/>
                </a:solidFill>
                <a:cs typeface="Times New Roman" panose="02020603050405020304" pitchFamily="18" charset="0"/>
              </a:rPr>
              <a:t>      2.Marketing (Purchasing Adds or Promotion Decision) </a:t>
            </a:r>
          </a:p>
          <a:p>
            <a:pPr algn="just">
              <a:buNone/>
            </a:pPr>
            <a:r>
              <a:rPr lang="en-US" altLang="en-US" sz="1400" dirty="0">
                <a:cs typeface="Times New Roman" panose="02020603050405020304" pitchFamily="18" charset="0"/>
              </a:rPr>
              <a:t>	</a:t>
            </a:r>
            <a:r>
              <a:rPr lang="en-US" altLang="en-US" sz="1200" dirty="0">
                <a:cs typeface="Times New Roman" panose="02020603050405020304" pitchFamily="18" charset="0"/>
              </a:rPr>
              <a:t>To select a mix of		How many ads need to be			Minimum exposure required  </a:t>
            </a:r>
          </a:p>
          <a:p>
            <a:pPr algn="just">
              <a:buNone/>
            </a:pPr>
            <a:r>
              <a:rPr lang="en-US" altLang="en-US" sz="1200" dirty="0">
                <a:cs typeface="Times New Roman" panose="02020603050405020304" pitchFamily="18" charset="0"/>
              </a:rPr>
              <a:t>	advertisements in various	purchased in each marketing		Advertising budget</a:t>
            </a:r>
          </a:p>
          <a:p>
            <a:pPr algn="just">
              <a:buNone/>
            </a:pPr>
            <a:r>
              <a:rPr lang="en-US" altLang="en-US" sz="1200" dirty="0">
                <a:cs typeface="Times New Roman" panose="02020603050405020304" pitchFamily="18" charset="0"/>
              </a:rPr>
              <a:t>	marketing sources with	source				</a:t>
            </a:r>
          </a:p>
          <a:p>
            <a:pPr algn="just">
              <a:buNone/>
            </a:pPr>
            <a:r>
              <a:rPr lang="en-US" altLang="en-US" sz="1200" dirty="0">
                <a:cs typeface="Times New Roman" panose="02020603050405020304" pitchFamily="18" charset="0"/>
              </a:rPr>
              <a:t>	minimum advertising cost                              </a:t>
            </a:r>
          </a:p>
          <a:p>
            <a:pPr algn="just">
              <a:buNone/>
            </a:pPr>
            <a:r>
              <a:rPr lang="en-US" altLang="en-US" sz="1200" dirty="0">
                <a:cs typeface="Times New Roman" panose="02020603050405020304" pitchFamily="18" charset="0"/>
              </a:rPr>
              <a:t>	and maximum exposure   </a:t>
            </a:r>
          </a:p>
          <a:p>
            <a:pPr lvl="4" algn="just">
              <a:lnSpc>
                <a:spcPct val="90000"/>
              </a:lnSpc>
              <a:buFontTx/>
              <a:buNone/>
            </a:pPr>
            <a:r>
              <a:rPr lang="en-US" altLang="en-US" sz="1800" i="1" dirty="0">
                <a:solidFill>
                  <a:schemeClr val="accent1"/>
                </a:solidFill>
                <a:cs typeface="Times New Roman" panose="02020603050405020304" pitchFamily="18" charset="0"/>
              </a:rPr>
              <a:t>	</a:t>
            </a:r>
          </a:p>
          <a:p>
            <a:pPr algn="just">
              <a:lnSpc>
                <a:spcPct val="90000"/>
              </a:lnSpc>
              <a:buFont typeface="Wingdings" panose="05000000000000000000" pitchFamily="2" charset="2"/>
              <a:buNone/>
            </a:pPr>
            <a:r>
              <a:rPr lang="en-US" altLang="en-US" sz="1200" dirty="0">
                <a:cs typeface="Times New Roman" panose="02020603050405020304" pitchFamily="18" charset="0"/>
              </a:rPr>
              <a:t>		</a:t>
            </a:r>
            <a:r>
              <a:rPr lang="en-US" altLang="en-US" sz="1800" dirty="0">
                <a:cs typeface="Times New Roman" panose="02020603050405020304" pitchFamily="18" charset="0"/>
              </a:rPr>
              <a:t>               </a:t>
            </a:r>
            <a:r>
              <a:rPr lang="en-US" altLang="en-US" sz="1800" i="1" dirty="0">
                <a:solidFill>
                  <a:schemeClr val="accent1"/>
                </a:solidFill>
                <a:cs typeface="Times New Roman" panose="02020603050405020304" pitchFamily="18" charset="0"/>
              </a:rPr>
              <a:t>3.Supply Chain Management (Outsourcing)</a:t>
            </a:r>
          </a:p>
          <a:p>
            <a:pPr algn="just">
              <a:lnSpc>
                <a:spcPct val="90000"/>
              </a:lnSpc>
              <a:buFont typeface="Wingdings" panose="05000000000000000000" pitchFamily="2" charset="2"/>
              <a:buNone/>
            </a:pPr>
            <a:r>
              <a:rPr lang="en-US" altLang="en-US" sz="1200" dirty="0">
                <a:cs typeface="Times New Roman" panose="02020603050405020304" pitchFamily="18" charset="0"/>
              </a:rPr>
              <a:t>	Select a set of suppliers	How many units to outsource		Accepted quality of suppliers</a:t>
            </a:r>
          </a:p>
          <a:p>
            <a:pPr algn="just">
              <a:lnSpc>
                <a:spcPct val="90000"/>
              </a:lnSpc>
              <a:buFont typeface="Wingdings" panose="05000000000000000000" pitchFamily="2" charset="2"/>
              <a:buNone/>
            </a:pPr>
            <a:r>
              <a:rPr lang="en-US" altLang="en-US" sz="1200" dirty="0">
                <a:cs typeface="Times New Roman" panose="02020603050405020304" pitchFamily="18" charset="0"/>
              </a:rPr>
              <a:t>	to minimize total 		from each supplier                                		On time delivery</a:t>
            </a:r>
          </a:p>
          <a:p>
            <a:pPr algn="just">
              <a:lnSpc>
                <a:spcPct val="90000"/>
              </a:lnSpc>
              <a:buFont typeface="Wingdings" panose="05000000000000000000" pitchFamily="2" charset="2"/>
              <a:buNone/>
            </a:pPr>
            <a:r>
              <a:rPr lang="en-US" altLang="en-US" sz="1200" dirty="0">
                <a:cs typeface="Times New Roman" panose="02020603050405020304" pitchFamily="18" charset="0"/>
              </a:rPr>
              <a:t>	purchasing cost		                                                                                                Cost of supplies </a:t>
            </a:r>
          </a:p>
          <a:p>
            <a:pPr algn="just">
              <a:lnSpc>
                <a:spcPct val="90000"/>
              </a:lnSpc>
              <a:buFont typeface="Wingdings" panose="05000000000000000000" pitchFamily="2" charset="2"/>
              <a:buNone/>
            </a:pPr>
            <a:r>
              <a:rPr lang="en-US" altLang="en-US" sz="1200" dirty="0">
                <a:cs typeface="Times New Roman" panose="02020603050405020304" pitchFamily="18" charset="0"/>
              </a:rPr>
              <a:t>	and provide high quality					Total units outsourced</a:t>
            </a:r>
          </a:p>
          <a:p>
            <a:pPr algn="just">
              <a:lnSpc>
                <a:spcPct val="90000"/>
              </a:lnSpc>
              <a:buFont typeface="Wingdings" panose="05000000000000000000" pitchFamily="2" charset="2"/>
              <a:buNone/>
            </a:pPr>
            <a:r>
              <a:rPr lang="en-US" altLang="en-US" sz="1200" dirty="0">
                <a:cs typeface="Times New Roman" panose="02020603050405020304" pitchFamily="18" charset="0"/>
              </a:rPr>
              <a:t>         of supplies and on-time delivery</a:t>
            </a:r>
          </a:p>
          <a:p>
            <a:pPr algn="just">
              <a:buNone/>
            </a:pPr>
            <a:r>
              <a:rPr lang="en-US" altLang="en-US" sz="1000" dirty="0">
                <a:cs typeface="Times New Roman" panose="02020603050405020304" pitchFamily="18" charset="0"/>
              </a:rPr>
              <a:t>	</a:t>
            </a:r>
          </a:p>
        </p:txBody>
      </p:sp>
    </p:spTree>
    <p:extLst>
      <p:ext uri="{BB962C8B-B14F-4D97-AF65-F5344CB8AC3E}">
        <p14:creationId xmlns:p14="http://schemas.microsoft.com/office/powerpoint/2010/main" val="123737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en-US" dirty="0"/>
              <a:t>Typical LP Applications (Continued)</a:t>
            </a:r>
          </a:p>
        </p:txBody>
      </p:sp>
      <p:sp>
        <p:nvSpPr>
          <p:cNvPr id="204803" name="Rectangle 3"/>
          <p:cNvSpPr>
            <a:spLocks noGrp="1" noChangeArrowheads="1"/>
          </p:cNvSpPr>
          <p:nvPr>
            <p:ph type="body" idx="1"/>
          </p:nvPr>
        </p:nvSpPr>
        <p:spPr>
          <a:xfrm>
            <a:off x="304799" y="1447800"/>
            <a:ext cx="8659813" cy="5334000"/>
          </a:xfrm>
        </p:spPr>
        <p:txBody>
          <a:bodyPr/>
          <a:lstStyle/>
          <a:p>
            <a:pPr algn="just">
              <a:buFont typeface="Wingdings" panose="05000000000000000000" pitchFamily="2" charset="2"/>
              <a:buNone/>
            </a:pPr>
            <a:r>
              <a:rPr lang="en-US" altLang="en-US" sz="1800" i="1" dirty="0">
                <a:latin typeface="TmsRmn 12pt" charset="0"/>
                <a:cs typeface="Times New Roman" panose="02020603050405020304" pitchFamily="18" charset="0"/>
              </a:rPr>
              <a:t>	</a:t>
            </a:r>
            <a:r>
              <a:rPr lang="en-US" altLang="en-US" sz="1800" i="1" dirty="0">
                <a:solidFill>
                  <a:schemeClr val="accent2"/>
                </a:solidFill>
                <a:cs typeface="Times New Roman" panose="02020603050405020304" pitchFamily="18" charset="0"/>
              </a:rPr>
              <a:t>Objective                	Decisions to Make                     	Constraints </a:t>
            </a:r>
            <a:r>
              <a:rPr lang="en-US" altLang="en-US" sz="1200" dirty="0">
                <a:solidFill>
                  <a:schemeClr val="accent2"/>
                </a:solidFill>
                <a:cs typeface="Times New Roman" panose="02020603050405020304" pitchFamily="18" charset="0"/>
              </a:rPr>
              <a:t>	</a:t>
            </a:r>
          </a:p>
          <a:p>
            <a:pPr algn="just">
              <a:buFont typeface="Wingdings" panose="05000000000000000000" pitchFamily="2" charset="2"/>
              <a:buNone/>
            </a:pPr>
            <a:r>
              <a:rPr lang="en-US" altLang="en-US" sz="1200" dirty="0">
                <a:cs typeface="Times New Roman" panose="02020603050405020304" pitchFamily="18" charset="0"/>
              </a:rPr>
              <a:t>		</a:t>
            </a:r>
            <a:r>
              <a:rPr lang="en-US" altLang="en-US" sz="1800" i="1" dirty="0">
                <a:solidFill>
                  <a:schemeClr val="accent1"/>
                </a:solidFill>
                <a:cs typeface="Times New Roman" panose="02020603050405020304" pitchFamily="18" charset="0"/>
              </a:rPr>
              <a:t>              4.Finance Management</a:t>
            </a:r>
          </a:p>
          <a:p>
            <a:pPr algn="just">
              <a:lnSpc>
                <a:spcPct val="90000"/>
              </a:lnSpc>
              <a:buNone/>
            </a:pPr>
            <a:r>
              <a:rPr lang="en-US" altLang="en-US" sz="1000" dirty="0">
                <a:cs typeface="Times New Roman" panose="02020603050405020304" pitchFamily="18" charset="0"/>
              </a:rPr>
              <a:t>	</a:t>
            </a:r>
            <a:r>
              <a:rPr lang="en-US" altLang="en-US" sz="1200" dirty="0">
                <a:cs typeface="Times New Roman" panose="02020603050405020304" pitchFamily="18" charset="0"/>
              </a:rPr>
              <a:t>Select an investment		How much money to allocate		Investment limits</a:t>
            </a:r>
          </a:p>
          <a:p>
            <a:pPr algn="just">
              <a:lnSpc>
                <a:spcPct val="90000"/>
              </a:lnSpc>
              <a:buNone/>
            </a:pPr>
            <a:r>
              <a:rPr lang="en-US" altLang="en-US" sz="1200" dirty="0">
                <a:cs typeface="Times New Roman" panose="02020603050405020304" pitchFamily="18" charset="0"/>
              </a:rPr>
              <a:t>	plan(s) that maximizes		in each fund (stock)			Investment risk</a:t>
            </a:r>
          </a:p>
          <a:p>
            <a:pPr algn="just">
              <a:lnSpc>
                <a:spcPct val="90000"/>
              </a:lnSpc>
              <a:buNone/>
            </a:pPr>
            <a:r>
              <a:rPr lang="en-US" altLang="en-US" sz="1200" dirty="0">
                <a:cs typeface="Times New Roman" panose="02020603050405020304" pitchFamily="18" charset="0"/>
              </a:rPr>
              <a:t>	total return                                          					Portfolio diversification</a:t>
            </a:r>
          </a:p>
          <a:p>
            <a:pPr algn="just">
              <a:lnSpc>
                <a:spcPct val="90000"/>
              </a:lnSpc>
              <a:buNone/>
            </a:pPr>
            <a:endParaRPr lang="en-US" altLang="en-US" sz="1200" dirty="0">
              <a:cs typeface="Times New Roman" panose="02020603050405020304" pitchFamily="18" charset="0"/>
            </a:endParaRPr>
          </a:p>
          <a:p>
            <a:pPr algn="just">
              <a:buNone/>
            </a:pPr>
            <a:r>
              <a:rPr lang="en-US" altLang="en-US" sz="1200" dirty="0">
                <a:cs typeface="Times New Roman" panose="02020603050405020304" pitchFamily="18" charset="0"/>
              </a:rPr>
              <a:t>                                          </a:t>
            </a:r>
            <a:r>
              <a:rPr lang="en-US" altLang="en-US" sz="1800" i="1" dirty="0">
                <a:solidFill>
                  <a:schemeClr val="accent1"/>
                </a:solidFill>
                <a:cs typeface="Times New Roman" panose="02020603050405020304" pitchFamily="18" charset="0"/>
              </a:rPr>
              <a:t>5.Ingredient Mix (Diet Problem, Blending Problem)</a:t>
            </a:r>
          </a:p>
          <a:p>
            <a:pPr algn="just">
              <a:buNone/>
            </a:pPr>
            <a:r>
              <a:rPr lang="en-US" altLang="en-US" sz="1400" dirty="0">
                <a:cs typeface="Times New Roman" panose="02020603050405020304" pitchFamily="18" charset="0"/>
              </a:rPr>
              <a:t>	</a:t>
            </a:r>
            <a:r>
              <a:rPr lang="en-US" altLang="en-US" sz="1200" dirty="0">
                <a:cs typeface="Times New Roman" panose="02020603050405020304" pitchFamily="18" charset="0"/>
              </a:rPr>
              <a:t>To select a mix of		How much of each major raw		Demand</a:t>
            </a:r>
          </a:p>
          <a:p>
            <a:pPr algn="just">
              <a:buNone/>
            </a:pPr>
            <a:r>
              <a:rPr lang="en-US" altLang="en-US" sz="1200" dirty="0">
                <a:cs typeface="Times New Roman" panose="02020603050405020304" pitchFamily="18" charset="0"/>
              </a:rPr>
              <a:t>	major ingredients going	material or ingredient to			Technology of product</a:t>
            </a:r>
          </a:p>
          <a:p>
            <a:pPr algn="just">
              <a:buNone/>
            </a:pPr>
            <a:r>
              <a:rPr lang="en-US" altLang="en-US" sz="1200" dirty="0">
                <a:cs typeface="Times New Roman" panose="02020603050405020304" pitchFamily="18" charset="0"/>
              </a:rPr>
              <a:t>	into final products		use in the planning period			Capacity of resources</a:t>
            </a:r>
          </a:p>
          <a:p>
            <a:pPr algn="just">
              <a:buNone/>
            </a:pPr>
            <a:r>
              <a:rPr lang="en-US" altLang="en-US" sz="1200" dirty="0">
                <a:cs typeface="Times New Roman" panose="02020603050405020304" pitchFamily="18" charset="0"/>
              </a:rPr>
              <a:t>	that results in minimum                               </a:t>
            </a:r>
          </a:p>
          <a:p>
            <a:pPr algn="just">
              <a:buNone/>
            </a:pPr>
            <a:r>
              <a:rPr lang="en-US" altLang="en-US" sz="1200" dirty="0">
                <a:cs typeface="Times New Roman" panose="02020603050405020304" pitchFamily="18" charset="0"/>
              </a:rPr>
              <a:t>	operating costs                  </a:t>
            </a:r>
          </a:p>
          <a:p>
            <a:pPr algn="just">
              <a:buNone/>
            </a:pPr>
            <a:endParaRPr lang="en-US" altLang="en-US" sz="1200" dirty="0">
              <a:cs typeface="Times New Roman" panose="02020603050405020304" pitchFamily="18" charset="0"/>
            </a:endParaRPr>
          </a:p>
          <a:p>
            <a:pPr algn="just">
              <a:buNone/>
            </a:pPr>
            <a:r>
              <a:rPr lang="en-US" altLang="en-US" sz="1200" dirty="0">
                <a:cs typeface="Times New Roman" panose="02020603050405020304" pitchFamily="18" charset="0"/>
              </a:rPr>
              <a:t>                                         </a:t>
            </a:r>
            <a:r>
              <a:rPr lang="en-US" altLang="en-US" sz="1800" i="1" dirty="0">
                <a:solidFill>
                  <a:schemeClr val="accent1"/>
                </a:solidFill>
                <a:cs typeface="Times New Roman" panose="02020603050405020304" pitchFamily="18" charset="0"/>
              </a:rPr>
              <a:t>6.Production  (Aggregate) Planning</a:t>
            </a:r>
            <a:r>
              <a:rPr lang="en-US" altLang="en-US" sz="1800" i="1" u="sng" dirty="0">
                <a:solidFill>
                  <a:schemeClr val="accent1"/>
                </a:solidFill>
                <a:cs typeface="Times New Roman" panose="02020603050405020304" pitchFamily="18" charset="0"/>
              </a:rPr>
              <a:t> </a:t>
            </a:r>
          </a:p>
          <a:p>
            <a:pPr algn="just">
              <a:buNone/>
            </a:pPr>
            <a:r>
              <a:rPr lang="en-US" altLang="en-US" sz="1200" dirty="0">
                <a:cs typeface="Times New Roman" panose="02020603050405020304" pitchFamily="18" charset="0"/>
              </a:rPr>
              <a:t>	Select an amount		How much to use labor and			Demand</a:t>
            </a:r>
          </a:p>
          <a:p>
            <a:pPr algn="just">
              <a:buNone/>
            </a:pPr>
            <a:r>
              <a:rPr lang="en-US" altLang="en-US" sz="1200" dirty="0">
                <a:cs typeface="Times New Roman" panose="02020603050405020304" pitchFamily="18" charset="0"/>
              </a:rPr>
              <a:t>	of products or services		materials during each month		Capacity of labor</a:t>
            </a:r>
          </a:p>
          <a:p>
            <a:pPr algn="just">
              <a:buNone/>
            </a:pPr>
            <a:r>
              <a:rPr lang="en-US" altLang="en-US" sz="1200" dirty="0">
                <a:cs typeface="Times New Roman" panose="02020603050405020304" pitchFamily="18" charset="0"/>
              </a:rPr>
              <a:t>	to be produced to		of the year				Inventory capacity</a:t>
            </a:r>
          </a:p>
          <a:p>
            <a:pPr algn="just">
              <a:buNone/>
            </a:pPr>
            <a:r>
              <a:rPr lang="en-US" altLang="en-US" sz="1200" dirty="0">
                <a:cs typeface="Times New Roman" panose="02020603050405020304" pitchFamily="18" charset="0"/>
              </a:rPr>
              <a:t>	minimize costs of</a:t>
            </a:r>
          </a:p>
          <a:p>
            <a:pPr algn="just">
              <a:buNone/>
            </a:pPr>
            <a:r>
              <a:rPr lang="en-US" altLang="en-US" sz="1200" dirty="0">
                <a:cs typeface="Times New Roman" panose="02020603050405020304" pitchFamily="18" charset="0"/>
              </a:rPr>
              <a:t>	labor and inventories		              </a:t>
            </a:r>
          </a:p>
          <a:p>
            <a:pPr algn="just">
              <a:buFont typeface="Wingdings" panose="05000000000000000000" pitchFamily="2" charset="2"/>
              <a:buNone/>
            </a:pPr>
            <a:endParaRPr lang="en-US" altLang="en-US" sz="1200" dirty="0"/>
          </a:p>
        </p:txBody>
      </p:sp>
    </p:spTree>
    <p:extLst>
      <p:ext uri="{BB962C8B-B14F-4D97-AF65-F5344CB8AC3E}">
        <p14:creationId xmlns:p14="http://schemas.microsoft.com/office/powerpoint/2010/main" val="359242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dirty="0"/>
              <a:t>Managing Supply</a:t>
            </a:r>
          </a:p>
        </p:txBody>
      </p:sp>
      <p:sp>
        <p:nvSpPr>
          <p:cNvPr id="216067" name="Rectangle 3"/>
          <p:cNvSpPr>
            <a:spLocks noGrp="1" noChangeArrowheads="1"/>
          </p:cNvSpPr>
          <p:nvPr>
            <p:ph type="body" idx="1"/>
          </p:nvPr>
        </p:nvSpPr>
        <p:spPr>
          <a:xfrm>
            <a:off x="76199" y="1371600"/>
            <a:ext cx="8888413" cy="5410200"/>
          </a:xfrm>
        </p:spPr>
        <p:txBody>
          <a:bodyPr/>
          <a:lstStyle/>
          <a:p>
            <a:pPr marL="381000" indent="-381000">
              <a:lnSpc>
                <a:spcPct val="90000"/>
              </a:lnSpc>
            </a:pPr>
            <a:r>
              <a:rPr lang="en-US" sz="1400" dirty="0">
                <a:cs typeface="Times New Roman" pitchFamily="18" charset="0"/>
              </a:rPr>
              <a:t>You started to work as a supply chain analyst in </a:t>
            </a:r>
            <a:r>
              <a:rPr lang="en-US" sz="1400" dirty="0" err="1">
                <a:cs typeface="Times New Roman" pitchFamily="18" charset="0"/>
              </a:rPr>
              <a:t>MicroSystems</a:t>
            </a:r>
            <a:r>
              <a:rPr lang="en-US" sz="1400" dirty="0">
                <a:cs typeface="Times New Roman" pitchFamily="18" charset="0"/>
              </a:rPr>
              <a:t>, Inc.  Your first assignment is to work with four suppliers from which the company purchases its key component part. Historical records from the purchasing database provide information concerning the quality of each supplier's product and their on-time delivery record. This information, along with the price quote from each supplier, is summarized in the following table:</a:t>
            </a:r>
          </a:p>
          <a:p>
            <a:pPr marL="0" indent="0">
              <a:lnSpc>
                <a:spcPct val="90000"/>
              </a:lnSpc>
              <a:buNone/>
            </a:pPr>
            <a:endParaRPr lang="en-US" sz="1200" dirty="0">
              <a:cs typeface="Times New Roman" pitchFamily="18" charset="0"/>
            </a:endParaRPr>
          </a:p>
          <a:p>
            <a:pPr marL="0" indent="0">
              <a:lnSpc>
                <a:spcPct val="90000"/>
              </a:lnSpc>
              <a:buNone/>
            </a:pPr>
            <a:endParaRPr lang="en-US" sz="1200" dirty="0">
              <a:cs typeface="Times New Roman" pitchFamily="18" charset="0"/>
            </a:endParaRPr>
          </a:p>
          <a:p>
            <a:pPr marL="381000" indent="-381000">
              <a:lnSpc>
                <a:spcPct val="90000"/>
              </a:lnSpc>
            </a:pPr>
            <a:endParaRPr lang="en-US" sz="1200" dirty="0">
              <a:cs typeface="Times New Roman" pitchFamily="18" charset="0"/>
            </a:endParaRPr>
          </a:p>
          <a:p>
            <a:pPr marL="381000" indent="-381000">
              <a:lnSpc>
                <a:spcPct val="90000"/>
              </a:lnSpc>
            </a:pPr>
            <a:endParaRPr lang="en-US" sz="1200" dirty="0">
              <a:cs typeface="Times New Roman" pitchFamily="18" charset="0"/>
            </a:endParaRPr>
          </a:p>
          <a:p>
            <a:pPr marL="381000" indent="-381000">
              <a:lnSpc>
                <a:spcPct val="90000"/>
              </a:lnSpc>
            </a:pPr>
            <a:endParaRPr lang="en-US" sz="1200" dirty="0">
              <a:cs typeface="Times New Roman" pitchFamily="18" charset="0"/>
            </a:endParaRPr>
          </a:p>
          <a:p>
            <a:pPr marL="381000" indent="-381000">
              <a:lnSpc>
                <a:spcPct val="90000"/>
              </a:lnSpc>
            </a:pPr>
            <a:endParaRPr lang="en-US" sz="1200" dirty="0">
              <a:cs typeface="Times New Roman" pitchFamily="18" charset="0"/>
            </a:endParaRPr>
          </a:p>
          <a:p>
            <a:pPr marL="0" indent="0">
              <a:lnSpc>
                <a:spcPct val="90000"/>
              </a:lnSpc>
              <a:buNone/>
            </a:pPr>
            <a:endParaRPr lang="en-US" sz="1200" dirty="0">
              <a:cs typeface="Times New Roman" pitchFamily="18" charset="0"/>
            </a:endParaRPr>
          </a:p>
          <a:p>
            <a:pPr marL="0" indent="0">
              <a:lnSpc>
                <a:spcPct val="90000"/>
              </a:lnSpc>
              <a:buNone/>
            </a:pPr>
            <a:endParaRPr lang="en-US" sz="1200" dirty="0">
              <a:cs typeface="Times New Roman" pitchFamily="18" charset="0"/>
            </a:endParaRPr>
          </a:p>
          <a:p>
            <a:pPr marL="0" indent="0">
              <a:lnSpc>
                <a:spcPct val="90000"/>
              </a:lnSpc>
              <a:buNone/>
            </a:pPr>
            <a:endParaRPr lang="en-US" sz="1200" dirty="0">
              <a:cs typeface="Times New Roman" pitchFamily="18" charset="0"/>
            </a:endParaRPr>
          </a:p>
          <a:p>
            <a:pPr marL="0" indent="0">
              <a:lnSpc>
                <a:spcPct val="90000"/>
              </a:lnSpc>
              <a:buNone/>
            </a:pPr>
            <a:endParaRPr lang="en-US" sz="1200" dirty="0">
              <a:cs typeface="Times New Roman" pitchFamily="18" charset="0"/>
            </a:endParaRPr>
          </a:p>
          <a:p>
            <a:pPr marL="381000" indent="-381000">
              <a:lnSpc>
                <a:spcPct val="90000"/>
              </a:lnSpc>
            </a:pPr>
            <a:r>
              <a:rPr lang="en-US" sz="1400" dirty="0" err="1">
                <a:cs typeface="Times New Roman" pitchFamily="18" charset="0"/>
              </a:rPr>
              <a:t>MicroSystems</a:t>
            </a:r>
            <a:r>
              <a:rPr lang="en-US" sz="1400" dirty="0">
                <a:cs typeface="Times New Roman" pitchFamily="18" charset="0"/>
              </a:rPr>
              <a:t> needs at least 4,500 units of the key component part per month. However, the supply chain manager plans to order 5200 units of this part from suppliers to insure some safety stock of the key component part. The manager has the following goals of purchasing from suppliers:</a:t>
            </a:r>
          </a:p>
          <a:p>
            <a:pPr marL="800100" lvl="1" indent="-342900">
              <a:lnSpc>
                <a:spcPct val="90000"/>
              </a:lnSpc>
            </a:pPr>
            <a:r>
              <a:rPr lang="en-US" sz="1400" dirty="0">
                <a:cs typeface="Times New Roman" pitchFamily="18" charset="0"/>
              </a:rPr>
              <a:t>Average quality acceptance rate of at least 94%</a:t>
            </a:r>
          </a:p>
          <a:p>
            <a:pPr marL="800100" lvl="1" indent="-342900">
              <a:lnSpc>
                <a:spcPct val="90000"/>
              </a:lnSpc>
            </a:pPr>
            <a:r>
              <a:rPr lang="en-US" sz="1400" dirty="0">
                <a:cs typeface="Times New Roman" pitchFamily="18" charset="0"/>
              </a:rPr>
              <a:t>On-time delivery average of at least 90%</a:t>
            </a:r>
          </a:p>
          <a:p>
            <a:pPr marL="800100" lvl="1" indent="-342900">
              <a:lnSpc>
                <a:spcPct val="90000"/>
              </a:lnSpc>
            </a:pPr>
            <a:r>
              <a:rPr lang="en-US" sz="1400" dirty="0">
                <a:cs typeface="Times New Roman" pitchFamily="18" charset="0"/>
              </a:rPr>
              <a:t>Average unit cost of $14 or lower</a:t>
            </a:r>
          </a:p>
          <a:p>
            <a:pPr marL="800100" lvl="1" indent="-342900">
              <a:lnSpc>
                <a:spcPct val="90000"/>
              </a:lnSpc>
            </a:pPr>
            <a:r>
              <a:rPr lang="en-US" sz="1400" dirty="0">
                <a:cs typeface="Times New Roman" pitchFamily="18" charset="0"/>
              </a:rPr>
              <a:t>No single supplier should receive more than 50% of the total purchase.</a:t>
            </a:r>
          </a:p>
          <a:p>
            <a:pPr marL="400050">
              <a:lnSpc>
                <a:spcPct val="90000"/>
              </a:lnSpc>
            </a:pPr>
            <a:r>
              <a:rPr lang="en-US" sz="1400" dirty="0">
                <a:cs typeface="Times New Roman" pitchFamily="18" charset="0"/>
              </a:rPr>
              <a:t>You need to make a decision on how to purchase the key component part. Formulate and solve a linear programming model to identify the optimal purchasing plan with minimum total cost. </a:t>
            </a:r>
          </a:p>
          <a:p>
            <a:pPr marL="381000" indent="-381000" algn="just">
              <a:lnSpc>
                <a:spcPct val="90000"/>
              </a:lnSpc>
              <a:buFont typeface="Wingdings" pitchFamily="2" charset="2"/>
              <a:buAutoNum type="arabicPeriod"/>
            </a:pPr>
            <a:endParaRPr lang="en-US" sz="1200" dirty="0">
              <a:cs typeface="Times New Roman" pitchFamily="18" charset="0"/>
            </a:endParaRPr>
          </a:p>
          <a:p>
            <a:pPr marL="381000" indent="-381000">
              <a:lnSpc>
                <a:spcPct val="90000"/>
              </a:lnSpc>
              <a:buFont typeface="Wingdings" pitchFamily="2" charset="2"/>
              <a:buNone/>
            </a:pPr>
            <a:endParaRPr lang="en-US" sz="1200" dirty="0"/>
          </a:p>
        </p:txBody>
      </p:sp>
      <p:graphicFrame>
        <p:nvGraphicFramePr>
          <p:cNvPr id="2" name="Table 1"/>
          <p:cNvGraphicFramePr>
            <a:graphicFrameLocks noGrp="1"/>
          </p:cNvGraphicFramePr>
          <p:nvPr>
            <p:extLst>
              <p:ext uri="{D42A27DB-BD31-4B8C-83A1-F6EECF244321}">
                <p14:modId xmlns:p14="http://schemas.microsoft.com/office/powerpoint/2010/main" val="3761990571"/>
              </p:ext>
            </p:extLst>
          </p:nvPr>
        </p:nvGraphicFramePr>
        <p:xfrm>
          <a:off x="838200" y="2667000"/>
          <a:ext cx="7162799" cy="1444992"/>
        </p:xfrm>
        <a:graphic>
          <a:graphicData uri="http://schemas.openxmlformats.org/drawingml/2006/table">
            <a:tbl>
              <a:tblPr>
                <a:tableStyleId>{5C22544A-7EE6-4342-B048-85BDC9FD1C3A}</a:tableStyleId>
              </a:tblPr>
              <a:tblGrid>
                <a:gridCol w="1343026">
                  <a:extLst>
                    <a:ext uri="{9D8B030D-6E8A-4147-A177-3AD203B41FA5}">
                      <a16:colId xmlns:a16="http://schemas.microsoft.com/office/drawing/2014/main" val="3357620592"/>
                    </a:ext>
                  </a:extLst>
                </a:gridCol>
                <a:gridCol w="2049879">
                  <a:extLst>
                    <a:ext uri="{9D8B030D-6E8A-4147-A177-3AD203B41FA5}">
                      <a16:colId xmlns:a16="http://schemas.microsoft.com/office/drawing/2014/main" val="1497838588"/>
                    </a:ext>
                  </a:extLst>
                </a:gridCol>
                <a:gridCol w="1884947">
                  <a:extLst>
                    <a:ext uri="{9D8B030D-6E8A-4147-A177-3AD203B41FA5}">
                      <a16:colId xmlns:a16="http://schemas.microsoft.com/office/drawing/2014/main" val="3439332151"/>
                    </a:ext>
                  </a:extLst>
                </a:gridCol>
                <a:gridCol w="1884947">
                  <a:extLst>
                    <a:ext uri="{9D8B030D-6E8A-4147-A177-3AD203B41FA5}">
                      <a16:colId xmlns:a16="http://schemas.microsoft.com/office/drawing/2014/main" val="3414891671"/>
                    </a:ext>
                  </a:extLst>
                </a:gridCol>
              </a:tblGrid>
              <a:tr h="434340">
                <a:tc>
                  <a:txBody>
                    <a:bodyPr/>
                    <a:lstStyle/>
                    <a:p>
                      <a:pPr algn="ctr" fontAlgn="b"/>
                      <a:r>
                        <a:rPr lang="en-US" sz="1400" b="1" i="1" u="none" strike="noStrike" dirty="0">
                          <a:effectLst/>
                        </a:rPr>
                        <a:t>Suppliers</a:t>
                      </a:r>
                      <a:endParaRPr lang="en-US" sz="1400" b="1" i="1"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en-US" sz="1400" b="1" i="1" u="none" strike="noStrike" dirty="0">
                          <a:effectLst/>
                        </a:rPr>
                        <a:t>Quality Acceptance Rate</a:t>
                      </a:r>
                      <a:endParaRPr lang="en-US" sz="1400" b="1" i="1"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en-US" sz="1400" b="1" i="1" u="none" strike="noStrike" dirty="0">
                          <a:effectLst/>
                        </a:rPr>
                        <a:t>On-time Delivery Rate</a:t>
                      </a:r>
                      <a:endParaRPr lang="en-US" sz="1400" b="1" i="1"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en-US" sz="1400" b="1" i="1" u="none" strike="noStrike" dirty="0">
                          <a:effectLst/>
                        </a:rPr>
                        <a:t>Cost per Unit, $</a:t>
                      </a:r>
                      <a:endParaRPr lang="en-US" sz="1400" b="1" i="1"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433297362"/>
                  </a:ext>
                </a:extLst>
              </a:tr>
              <a:tr h="252663">
                <a:tc>
                  <a:txBody>
                    <a:bodyPr/>
                    <a:lstStyle/>
                    <a:p>
                      <a:pPr algn="ctr" fontAlgn="b"/>
                      <a:r>
                        <a:rPr lang="en-US" sz="1400" b="1" u="none" strike="noStrike" dirty="0">
                          <a:effectLst/>
                        </a:rPr>
                        <a:t>Supplier 1</a:t>
                      </a:r>
                      <a:endParaRPr lang="en-US" sz="1400" b="1" i="0" u="none" strike="noStrike" dirty="0">
                        <a:effectLst/>
                        <a:latin typeface="Arial" panose="020B0604020202020204" pitchFamily="34" charset="0"/>
                      </a:endParaRPr>
                    </a:p>
                  </a:txBody>
                  <a:tcPr marL="7620" marR="7620" marT="7620" marB="0" anchor="b"/>
                </a:tc>
                <a:tc>
                  <a:txBody>
                    <a:bodyPr/>
                    <a:lstStyle/>
                    <a:p>
                      <a:pPr algn="ctr" fontAlgn="b"/>
                      <a:r>
                        <a:rPr lang="en-US" sz="1400" b="1" u="none" strike="noStrike" dirty="0">
                          <a:effectLst/>
                        </a:rPr>
                        <a:t>0.99</a:t>
                      </a:r>
                      <a:endParaRPr lang="en-US" sz="1400" b="1" i="0" u="none" strike="noStrike" dirty="0">
                        <a:effectLst/>
                        <a:latin typeface="Arial" panose="020B0604020202020204" pitchFamily="34" charset="0"/>
                      </a:endParaRPr>
                    </a:p>
                  </a:txBody>
                  <a:tcPr marL="7620" marR="7620" marT="7620" marB="0" anchor="b"/>
                </a:tc>
                <a:tc>
                  <a:txBody>
                    <a:bodyPr/>
                    <a:lstStyle/>
                    <a:p>
                      <a:pPr algn="ctr" fontAlgn="b"/>
                      <a:r>
                        <a:rPr lang="en-US" sz="1400" b="1" u="none" strike="noStrike" dirty="0">
                          <a:effectLst/>
                        </a:rPr>
                        <a:t>0.95</a:t>
                      </a:r>
                      <a:endParaRPr lang="en-US" sz="1400" b="1" i="0" u="none" strike="noStrike" dirty="0">
                        <a:effectLst/>
                        <a:latin typeface="Arial" panose="020B0604020202020204" pitchFamily="34" charset="0"/>
                      </a:endParaRPr>
                    </a:p>
                  </a:txBody>
                  <a:tcPr marL="7620" marR="7620" marT="7620" marB="0" anchor="b"/>
                </a:tc>
                <a:tc>
                  <a:txBody>
                    <a:bodyPr/>
                    <a:lstStyle/>
                    <a:p>
                      <a:pPr algn="ctr" fontAlgn="b"/>
                      <a:r>
                        <a:rPr lang="en-US" sz="1400" b="1" u="none" strike="noStrike" dirty="0">
                          <a:effectLst/>
                        </a:rPr>
                        <a:t>15.00</a:t>
                      </a:r>
                      <a:endParaRPr lang="en-US" sz="1400" b="1"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4270252293"/>
                  </a:ext>
                </a:extLst>
              </a:tr>
              <a:tr h="252663">
                <a:tc>
                  <a:txBody>
                    <a:bodyPr/>
                    <a:lstStyle/>
                    <a:p>
                      <a:pPr algn="ctr" fontAlgn="b"/>
                      <a:r>
                        <a:rPr lang="en-US" sz="1400" b="1" u="none" strike="noStrike" dirty="0">
                          <a:effectLst/>
                        </a:rPr>
                        <a:t>Supplier 2</a:t>
                      </a:r>
                      <a:endParaRPr lang="en-US" sz="1400" b="1" i="0" u="none" strike="noStrike" dirty="0">
                        <a:effectLst/>
                        <a:latin typeface="Arial" panose="020B0604020202020204" pitchFamily="34" charset="0"/>
                      </a:endParaRPr>
                    </a:p>
                  </a:txBody>
                  <a:tcPr marL="7620" marR="7620" marT="7620" marB="0" anchor="b"/>
                </a:tc>
                <a:tc>
                  <a:txBody>
                    <a:bodyPr/>
                    <a:lstStyle/>
                    <a:p>
                      <a:pPr algn="ctr" fontAlgn="b"/>
                      <a:r>
                        <a:rPr lang="en-US" sz="1400" b="1" u="none" strike="noStrike" dirty="0">
                          <a:effectLst/>
                        </a:rPr>
                        <a:t>0.90</a:t>
                      </a:r>
                      <a:endParaRPr lang="en-US" sz="1400" b="1" i="0" u="none" strike="noStrike" dirty="0">
                        <a:effectLst/>
                        <a:latin typeface="Arial" panose="020B0604020202020204" pitchFamily="34" charset="0"/>
                      </a:endParaRPr>
                    </a:p>
                  </a:txBody>
                  <a:tcPr marL="7620" marR="7620" marT="7620" marB="0" anchor="b"/>
                </a:tc>
                <a:tc>
                  <a:txBody>
                    <a:bodyPr/>
                    <a:lstStyle/>
                    <a:p>
                      <a:pPr algn="ctr" fontAlgn="b"/>
                      <a:r>
                        <a:rPr lang="en-US" sz="1400" b="1" u="none" strike="noStrike" dirty="0">
                          <a:effectLst/>
                        </a:rPr>
                        <a:t>0.85</a:t>
                      </a:r>
                      <a:endParaRPr lang="en-US" sz="1400" b="1" i="0" u="none" strike="noStrike" dirty="0">
                        <a:effectLst/>
                        <a:latin typeface="Arial" panose="020B0604020202020204" pitchFamily="34" charset="0"/>
                      </a:endParaRPr>
                    </a:p>
                  </a:txBody>
                  <a:tcPr marL="7620" marR="7620" marT="7620" marB="0" anchor="b"/>
                </a:tc>
                <a:tc>
                  <a:txBody>
                    <a:bodyPr/>
                    <a:lstStyle/>
                    <a:p>
                      <a:pPr algn="ctr" fontAlgn="b"/>
                      <a:r>
                        <a:rPr lang="en-US" sz="1400" b="1" u="none" strike="noStrike" dirty="0">
                          <a:effectLst/>
                        </a:rPr>
                        <a:t>12.30</a:t>
                      </a:r>
                      <a:endParaRPr lang="en-US" sz="1400" b="1"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1638617256"/>
                  </a:ext>
                </a:extLst>
              </a:tr>
              <a:tr h="252663">
                <a:tc>
                  <a:txBody>
                    <a:bodyPr/>
                    <a:lstStyle/>
                    <a:p>
                      <a:pPr algn="ctr" fontAlgn="b"/>
                      <a:r>
                        <a:rPr lang="en-US" sz="1400" b="1" u="none" strike="noStrike" dirty="0">
                          <a:effectLst/>
                        </a:rPr>
                        <a:t>Supplier 3</a:t>
                      </a:r>
                      <a:endParaRPr lang="en-US" sz="1400" b="1" i="0" u="none" strike="noStrike" dirty="0">
                        <a:effectLst/>
                        <a:latin typeface="Arial" panose="020B0604020202020204" pitchFamily="34" charset="0"/>
                      </a:endParaRPr>
                    </a:p>
                  </a:txBody>
                  <a:tcPr marL="7620" marR="7620" marT="7620" marB="0" anchor="b"/>
                </a:tc>
                <a:tc>
                  <a:txBody>
                    <a:bodyPr/>
                    <a:lstStyle/>
                    <a:p>
                      <a:pPr algn="ctr" fontAlgn="b"/>
                      <a:r>
                        <a:rPr lang="en-US" sz="1400" b="1" u="none" strike="noStrike">
                          <a:effectLst/>
                        </a:rPr>
                        <a:t>0.95</a:t>
                      </a:r>
                      <a:endParaRPr lang="en-US" sz="1400" b="1" i="0" u="none" strike="noStrike">
                        <a:effectLst/>
                        <a:latin typeface="Arial" panose="020B0604020202020204" pitchFamily="34" charset="0"/>
                      </a:endParaRPr>
                    </a:p>
                  </a:txBody>
                  <a:tcPr marL="7620" marR="7620" marT="7620" marB="0" anchor="b"/>
                </a:tc>
                <a:tc>
                  <a:txBody>
                    <a:bodyPr/>
                    <a:lstStyle/>
                    <a:p>
                      <a:pPr algn="ctr" fontAlgn="b"/>
                      <a:r>
                        <a:rPr lang="en-US" sz="1400" b="1" u="none" strike="noStrike" dirty="0">
                          <a:effectLst/>
                        </a:rPr>
                        <a:t>0.90</a:t>
                      </a:r>
                      <a:endParaRPr lang="en-US" sz="1400" b="1" i="0" u="none" strike="noStrike" dirty="0">
                        <a:effectLst/>
                        <a:latin typeface="Arial" panose="020B0604020202020204" pitchFamily="34" charset="0"/>
                      </a:endParaRPr>
                    </a:p>
                  </a:txBody>
                  <a:tcPr marL="7620" marR="7620" marT="7620" marB="0" anchor="b"/>
                </a:tc>
                <a:tc>
                  <a:txBody>
                    <a:bodyPr/>
                    <a:lstStyle/>
                    <a:p>
                      <a:pPr algn="ctr" fontAlgn="b"/>
                      <a:r>
                        <a:rPr lang="en-US" sz="1400" b="1" u="none" strike="noStrike" dirty="0">
                          <a:effectLst/>
                        </a:rPr>
                        <a:t>14.50</a:t>
                      </a:r>
                      <a:endParaRPr lang="en-US" sz="1400" b="1"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2087244664"/>
                  </a:ext>
                </a:extLst>
              </a:tr>
              <a:tr h="252663">
                <a:tc>
                  <a:txBody>
                    <a:bodyPr/>
                    <a:lstStyle/>
                    <a:p>
                      <a:pPr algn="ctr" fontAlgn="b"/>
                      <a:r>
                        <a:rPr lang="en-US" sz="1400" b="1" u="none" strike="noStrike" dirty="0">
                          <a:effectLst/>
                        </a:rPr>
                        <a:t>Supplier 4</a:t>
                      </a:r>
                      <a:endParaRPr lang="en-US" sz="1400" b="1" i="0" u="none" strike="noStrike" dirty="0">
                        <a:effectLst/>
                        <a:latin typeface="Arial" panose="020B0604020202020204" pitchFamily="34" charset="0"/>
                      </a:endParaRPr>
                    </a:p>
                  </a:txBody>
                  <a:tcPr marL="7620" marR="7620" marT="7620" marB="0" anchor="b"/>
                </a:tc>
                <a:tc>
                  <a:txBody>
                    <a:bodyPr/>
                    <a:lstStyle/>
                    <a:p>
                      <a:pPr algn="ctr" fontAlgn="b"/>
                      <a:r>
                        <a:rPr lang="en-US" sz="1400" b="1" u="none" strike="noStrike">
                          <a:effectLst/>
                        </a:rPr>
                        <a:t>0.90</a:t>
                      </a:r>
                      <a:endParaRPr lang="en-US" sz="1400" b="1" i="0" u="none" strike="noStrike">
                        <a:effectLst/>
                        <a:latin typeface="Arial" panose="020B0604020202020204" pitchFamily="34" charset="0"/>
                      </a:endParaRPr>
                    </a:p>
                  </a:txBody>
                  <a:tcPr marL="7620" marR="7620" marT="7620" marB="0" anchor="b"/>
                </a:tc>
                <a:tc>
                  <a:txBody>
                    <a:bodyPr/>
                    <a:lstStyle/>
                    <a:p>
                      <a:pPr algn="ctr" fontAlgn="b"/>
                      <a:r>
                        <a:rPr lang="en-US" sz="1400" b="1" u="none" strike="noStrike" dirty="0">
                          <a:effectLst/>
                        </a:rPr>
                        <a:t>0.94</a:t>
                      </a:r>
                      <a:endParaRPr lang="en-US" sz="1400" b="1" i="0" u="none" strike="noStrike" dirty="0">
                        <a:effectLst/>
                        <a:latin typeface="Arial" panose="020B0604020202020204" pitchFamily="34" charset="0"/>
                      </a:endParaRPr>
                    </a:p>
                  </a:txBody>
                  <a:tcPr marL="7620" marR="7620" marT="7620" marB="0" anchor="b"/>
                </a:tc>
                <a:tc>
                  <a:txBody>
                    <a:bodyPr/>
                    <a:lstStyle/>
                    <a:p>
                      <a:pPr algn="ctr" fontAlgn="b"/>
                      <a:r>
                        <a:rPr lang="en-US" sz="1400" b="1" u="none" strike="noStrike" dirty="0">
                          <a:effectLst/>
                        </a:rPr>
                        <a:t>13.90</a:t>
                      </a:r>
                      <a:endParaRPr lang="en-US" sz="1400" b="1"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1134872391"/>
                  </a:ext>
                </a:extLst>
              </a:tr>
            </a:tbl>
          </a:graphicData>
        </a:graphic>
      </p:graphicFrame>
    </p:spTree>
    <p:extLst>
      <p:ext uri="{BB962C8B-B14F-4D97-AF65-F5344CB8AC3E}">
        <p14:creationId xmlns:p14="http://schemas.microsoft.com/office/powerpoint/2010/main" val="47631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a:t>Managing Supply: LP Model Formulation</a:t>
            </a:r>
          </a:p>
        </p:txBody>
      </p:sp>
      <p:sp>
        <p:nvSpPr>
          <p:cNvPr id="217091" name="Rectangle 3"/>
          <p:cNvSpPr>
            <a:spLocks noGrp="1" noChangeArrowheads="1"/>
          </p:cNvSpPr>
          <p:nvPr>
            <p:ph type="body" idx="1"/>
          </p:nvPr>
        </p:nvSpPr>
        <p:spPr>
          <a:xfrm>
            <a:off x="304800" y="1371600"/>
            <a:ext cx="8534400" cy="5410200"/>
          </a:xfrm>
        </p:spPr>
        <p:txBody>
          <a:bodyPr/>
          <a:lstStyle/>
          <a:p>
            <a:pPr>
              <a:buFont typeface="Wingdings" pitchFamily="2" charset="2"/>
              <a:buNone/>
            </a:pPr>
            <a:r>
              <a:rPr lang="en-US" sz="1800" i="1" dirty="0">
                <a:solidFill>
                  <a:schemeClr val="accent2"/>
                </a:solidFill>
                <a:ea typeface="MS Mincho" pitchFamily="49" charset="-128"/>
              </a:rPr>
              <a:t>Decision variables:</a:t>
            </a:r>
          </a:p>
          <a:p>
            <a:pPr>
              <a:buFont typeface="Wingdings" pitchFamily="2" charset="2"/>
              <a:buNone/>
            </a:pPr>
            <a:r>
              <a:rPr lang="en-US" sz="1600" dirty="0">
                <a:ea typeface="MS Mincho" pitchFamily="49" charset="-128"/>
                <a:cs typeface="Courier New" pitchFamily="49" charset="0"/>
              </a:rPr>
              <a:t>S1 = number of units purchased from supplier 1, units</a:t>
            </a:r>
          </a:p>
          <a:p>
            <a:pPr>
              <a:buNone/>
            </a:pPr>
            <a:r>
              <a:rPr lang="en-US" sz="1600" dirty="0">
                <a:ea typeface="MS Mincho" pitchFamily="49" charset="-128"/>
                <a:cs typeface="Courier New" pitchFamily="49" charset="0"/>
              </a:rPr>
              <a:t>S2 = number of units purchased from supplier 2, units</a:t>
            </a:r>
          </a:p>
          <a:p>
            <a:pPr>
              <a:buNone/>
            </a:pPr>
            <a:r>
              <a:rPr lang="en-US" sz="1600" dirty="0">
                <a:ea typeface="MS Mincho" pitchFamily="49" charset="-128"/>
                <a:cs typeface="Courier New" pitchFamily="49" charset="0"/>
              </a:rPr>
              <a:t>S3 = number of units purchased from supplier 3, units</a:t>
            </a:r>
          </a:p>
          <a:p>
            <a:pPr>
              <a:buNone/>
            </a:pPr>
            <a:r>
              <a:rPr lang="en-US" sz="1600" dirty="0">
                <a:ea typeface="MS Mincho" pitchFamily="49" charset="-128"/>
                <a:cs typeface="Courier New" pitchFamily="49" charset="0"/>
              </a:rPr>
              <a:t>S4 = number of units purchased from supplier 4, units</a:t>
            </a:r>
          </a:p>
          <a:p>
            <a:pPr>
              <a:buNone/>
            </a:pPr>
            <a:r>
              <a:rPr lang="en-US" sz="1800" i="1" dirty="0">
                <a:solidFill>
                  <a:schemeClr val="accent2"/>
                </a:solidFill>
                <a:ea typeface="MS Mincho" pitchFamily="49" charset="-128"/>
              </a:rPr>
              <a:t>Objective:</a:t>
            </a:r>
            <a:endParaRPr lang="en-US" sz="1800" i="1" dirty="0">
              <a:solidFill>
                <a:schemeClr val="accent2"/>
              </a:solidFill>
              <a:cs typeface="Courier New" pitchFamily="49" charset="0"/>
            </a:endParaRPr>
          </a:p>
          <a:p>
            <a:pPr>
              <a:buNone/>
            </a:pPr>
            <a:r>
              <a:rPr lang="en-US" sz="1600" dirty="0">
                <a:ea typeface="MS Mincho" pitchFamily="49" charset="-128"/>
              </a:rPr>
              <a:t>Minimize total purchase cost: 15.0S1 +12.3S2 +14.5S3 +13.9S4 </a:t>
            </a:r>
          </a:p>
          <a:p>
            <a:pPr>
              <a:buFont typeface="Wingdings" pitchFamily="2" charset="2"/>
              <a:buNone/>
            </a:pPr>
            <a:r>
              <a:rPr lang="en-US" sz="1800" i="1" dirty="0">
                <a:solidFill>
                  <a:schemeClr val="accent2"/>
                </a:solidFill>
                <a:cs typeface="Courier New" pitchFamily="49" charset="0"/>
              </a:rPr>
              <a:t>Constraints:*</a:t>
            </a:r>
          </a:p>
          <a:p>
            <a:pPr>
              <a:buNone/>
            </a:pPr>
            <a:r>
              <a:rPr lang="en-US" sz="1600" dirty="0">
                <a:ea typeface="MS Mincho" pitchFamily="49" charset="-128"/>
              </a:rPr>
              <a:t>Total purchase=5200: 	S1 + S2 + S3 + S4 = 5200</a:t>
            </a:r>
            <a:endParaRPr lang="en-US" sz="1600" dirty="0">
              <a:cs typeface="Courier New" pitchFamily="49" charset="0"/>
            </a:endParaRPr>
          </a:p>
          <a:p>
            <a:pPr>
              <a:buFont typeface="Wingdings" pitchFamily="2" charset="2"/>
              <a:buNone/>
            </a:pPr>
            <a:r>
              <a:rPr lang="en-US" sz="1600" dirty="0">
                <a:ea typeface="MS Mincho" pitchFamily="49" charset="-128"/>
              </a:rPr>
              <a:t>Accept&gt;=94%: 		.99S1 +.90S2 +.95S3 +.9S4  =&gt; 4888              (0.94*5200 = 4888)</a:t>
            </a:r>
            <a:endParaRPr lang="en-US" sz="1600" dirty="0">
              <a:cs typeface="Courier New" pitchFamily="49" charset="0"/>
            </a:endParaRPr>
          </a:p>
          <a:p>
            <a:pPr>
              <a:buFont typeface="Wingdings" pitchFamily="2" charset="2"/>
              <a:buNone/>
            </a:pPr>
            <a:r>
              <a:rPr lang="en-US" sz="1600" dirty="0">
                <a:ea typeface="MS Mincho" pitchFamily="49" charset="-128"/>
              </a:rPr>
              <a:t>Delivery&gt;=90%: 		.95S1 +.85S2 +.9S3 +.94S4   =&gt; 4680               (0.90*5200 = 4680)</a:t>
            </a:r>
            <a:endParaRPr lang="en-US" sz="1600" dirty="0">
              <a:cs typeface="Courier New" pitchFamily="49" charset="0"/>
            </a:endParaRPr>
          </a:p>
          <a:p>
            <a:pPr>
              <a:buNone/>
            </a:pPr>
            <a:r>
              <a:rPr lang="en-US" sz="1600" dirty="0">
                <a:ea typeface="MS Mincho" pitchFamily="49" charset="-128"/>
              </a:rPr>
              <a:t>Average Price&lt;=$14: 	15.0S1 +12.3S2 +14.5S3 +13.9S4  &lt;= 72800   (14*5200 = 72800)</a:t>
            </a:r>
            <a:endParaRPr lang="en-US" sz="1600" dirty="0">
              <a:cs typeface="Courier New" pitchFamily="49" charset="0"/>
            </a:endParaRPr>
          </a:p>
          <a:p>
            <a:pPr>
              <a:buFont typeface="Wingdings" pitchFamily="2" charset="2"/>
              <a:buNone/>
            </a:pPr>
            <a:r>
              <a:rPr lang="en-US" sz="1600" dirty="0">
                <a:ea typeface="MS Mincho" pitchFamily="49" charset="-128"/>
              </a:rPr>
              <a:t>Supplier1&lt;=50%: 		S1 &lt;= 2600</a:t>
            </a:r>
            <a:endParaRPr lang="en-US" sz="1600" dirty="0">
              <a:cs typeface="Courier New" pitchFamily="49" charset="0"/>
            </a:endParaRPr>
          </a:p>
          <a:p>
            <a:pPr>
              <a:buFont typeface="Wingdings" pitchFamily="2" charset="2"/>
              <a:buNone/>
            </a:pPr>
            <a:r>
              <a:rPr lang="en-US" sz="1600" dirty="0">
                <a:ea typeface="MS Mincho" pitchFamily="49" charset="-128"/>
              </a:rPr>
              <a:t>Supplier2&lt;=50%: 		S2 &lt;= 2600</a:t>
            </a:r>
            <a:endParaRPr lang="en-US" sz="1600" dirty="0">
              <a:cs typeface="Courier New" pitchFamily="49" charset="0"/>
            </a:endParaRPr>
          </a:p>
          <a:p>
            <a:pPr>
              <a:buFont typeface="Wingdings" pitchFamily="2" charset="2"/>
              <a:buNone/>
            </a:pPr>
            <a:r>
              <a:rPr lang="en-US" sz="1600" dirty="0">
                <a:ea typeface="MS Mincho" pitchFamily="49" charset="-128"/>
              </a:rPr>
              <a:t>Supplier3&lt;=50%: 		S3 &lt;= 2600</a:t>
            </a:r>
            <a:endParaRPr lang="en-US" sz="1600" dirty="0">
              <a:cs typeface="Courier New" pitchFamily="49" charset="0"/>
            </a:endParaRPr>
          </a:p>
          <a:p>
            <a:pPr>
              <a:buFont typeface="Wingdings" pitchFamily="2" charset="2"/>
              <a:buNone/>
            </a:pPr>
            <a:r>
              <a:rPr lang="en-US" sz="1600" dirty="0">
                <a:ea typeface="MS Mincho" pitchFamily="49" charset="-128"/>
              </a:rPr>
              <a:t>Supplier4&lt;=50%: 		S4 &lt;= 2600</a:t>
            </a:r>
            <a:endParaRPr lang="en-US" sz="1600" dirty="0">
              <a:cs typeface="Courier New" pitchFamily="49" charset="0"/>
            </a:endParaRPr>
          </a:p>
          <a:p>
            <a:pPr>
              <a:buFont typeface="Wingdings" pitchFamily="2" charset="2"/>
              <a:buNone/>
            </a:pPr>
            <a:r>
              <a:rPr lang="en-US" sz="1600" dirty="0"/>
              <a:t>Non-negativity:		S1, S2, S3, S4 &gt;= 0</a:t>
            </a:r>
          </a:p>
          <a:p>
            <a:pPr>
              <a:buNone/>
            </a:pPr>
            <a:r>
              <a:rPr lang="en-US" sz="1600" dirty="0"/>
              <a:t>*</a:t>
            </a:r>
            <a:r>
              <a:rPr lang="en-US" sz="1200" dirty="0"/>
              <a:t>Constraint </a:t>
            </a:r>
            <a:r>
              <a:rPr lang="en-US" sz="1200" dirty="0">
                <a:ea typeface="MS Mincho" pitchFamily="49" charset="-128"/>
              </a:rPr>
              <a:t>S1 + S2 +S3 +S4 &gt;= 4500 is not necessary; it is redundant to the first constraint (=5200)</a:t>
            </a:r>
          </a:p>
          <a:p>
            <a:pPr>
              <a:buFont typeface="Wingdings" pitchFamily="2" charset="2"/>
              <a:buNone/>
            </a:pPr>
            <a:endParaRPr lang="en-US" sz="1600" dirty="0"/>
          </a:p>
        </p:txBody>
      </p:sp>
    </p:spTree>
    <p:extLst>
      <p:ext uri="{BB962C8B-B14F-4D97-AF65-F5344CB8AC3E}">
        <p14:creationId xmlns:p14="http://schemas.microsoft.com/office/powerpoint/2010/main" val="244699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a:t>Managing Supply: LP Model Formulation with Index Notations</a:t>
            </a:r>
          </a:p>
        </p:txBody>
      </p:sp>
      <mc:AlternateContent xmlns:mc="http://schemas.openxmlformats.org/markup-compatibility/2006">
        <mc:Choice xmlns:a14="http://schemas.microsoft.com/office/drawing/2010/main" Requires="a14">
          <p:sp>
            <p:nvSpPr>
              <p:cNvPr id="217091" name="Rectangle 3"/>
              <p:cNvSpPr>
                <a:spLocks noGrp="1" noChangeArrowheads="1"/>
              </p:cNvSpPr>
              <p:nvPr>
                <p:ph sz="half" idx="1"/>
              </p:nvPr>
            </p:nvSpPr>
            <p:spPr>
              <a:xfrm>
                <a:off x="179388" y="1447800"/>
                <a:ext cx="4392612" cy="5410200"/>
              </a:xfrm>
            </p:spPr>
            <p:txBody>
              <a:bodyPr/>
              <a:lstStyle/>
              <a:p>
                <a:pPr>
                  <a:buFont typeface="Wingdings" pitchFamily="2" charset="2"/>
                  <a:buNone/>
                </a:pPr>
                <a:r>
                  <a:rPr lang="en-US" sz="1600" i="1" dirty="0">
                    <a:solidFill>
                      <a:schemeClr val="accent2"/>
                    </a:solidFill>
                    <a:ea typeface="MS Mincho" pitchFamily="49" charset="-128"/>
                  </a:rPr>
                  <a:t>Inputs:</a:t>
                </a:r>
              </a:p>
              <a:p>
                <a:pPr>
                  <a:buFont typeface="Wingdings" pitchFamily="2" charset="2"/>
                  <a:buNone/>
                </a:pPr>
                <a:r>
                  <a:rPr lang="en-US" sz="1600" i="1" dirty="0" err="1">
                    <a:ea typeface="MS Mincho" pitchFamily="49" charset="-128"/>
                  </a:rPr>
                  <a:t>i</a:t>
                </a:r>
                <a:r>
                  <a:rPr lang="en-US" sz="1600" i="1" dirty="0">
                    <a:ea typeface="MS Mincho" pitchFamily="49" charset="-128"/>
                  </a:rPr>
                  <a:t> </a:t>
                </a:r>
                <a:r>
                  <a:rPr lang="en-US" sz="1600" dirty="0">
                    <a:ea typeface="MS Mincho" pitchFamily="49" charset="-128"/>
                  </a:rPr>
                  <a:t>– supplier number, </a:t>
                </a:r>
                <a:r>
                  <a:rPr lang="en-US" sz="1600" i="1" dirty="0" err="1">
                    <a:ea typeface="MS Mincho" pitchFamily="49" charset="-128"/>
                  </a:rPr>
                  <a:t>i</a:t>
                </a:r>
                <a:r>
                  <a:rPr lang="en-US" sz="1600" i="1" dirty="0">
                    <a:ea typeface="MS Mincho" pitchFamily="49" charset="-128"/>
                  </a:rPr>
                  <a:t> =1, 2, 3, 4</a:t>
                </a:r>
              </a:p>
              <a:p>
                <a:pPr>
                  <a:buFont typeface="Wingdings" pitchFamily="2" charset="2"/>
                  <a:buNone/>
                </a:pPr>
                <a:r>
                  <a:rPr lang="en-US" sz="1600" i="1" dirty="0">
                    <a:ea typeface="MS Mincho" pitchFamily="49" charset="-128"/>
                  </a:rPr>
                  <a:t>q</a:t>
                </a:r>
                <a:r>
                  <a:rPr lang="en-US" sz="1600" i="1" baseline="-25000" dirty="0">
                    <a:ea typeface="MS Mincho" pitchFamily="49" charset="-128"/>
                  </a:rPr>
                  <a:t>i</a:t>
                </a:r>
                <a:r>
                  <a:rPr lang="en-US" sz="1600" i="1" dirty="0">
                    <a:ea typeface="MS Mincho" pitchFamily="49" charset="-128"/>
                  </a:rPr>
                  <a:t> = </a:t>
                </a:r>
                <a:r>
                  <a:rPr lang="en-US" sz="1600" dirty="0">
                    <a:ea typeface="MS Mincho" pitchFamily="49" charset="-128"/>
                  </a:rPr>
                  <a:t>Quality acceptance rate from supplier </a:t>
                </a:r>
                <a:r>
                  <a:rPr lang="en-US" sz="1600" i="1" dirty="0" err="1">
                    <a:ea typeface="MS Mincho" pitchFamily="49" charset="-128"/>
                  </a:rPr>
                  <a:t>i</a:t>
                </a:r>
                <a:r>
                  <a:rPr lang="en-US" sz="1600" dirty="0">
                    <a:ea typeface="MS Mincho" pitchFamily="49" charset="-128"/>
                  </a:rPr>
                  <a:t> </a:t>
                </a:r>
              </a:p>
              <a:p>
                <a:pPr>
                  <a:buNone/>
                </a:pPr>
                <a:r>
                  <a:rPr lang="en-US" sz="1600" i="1" dirty="0">
                    <a:ea typeface="MS Mincho" pitchFamily="49" charset="-128"/>
                  </a:rPr>
                  <a:t>d</a:t>
                </a:r>
                <a:r>
                  <a:rPr lang="en-US" sz="1600" i="1" baseline="-25000" dirty="0">
                    <a:ea typeface="MS Mincho" pitchFamily="49" charset="-128"/>
                  </a:rPr>
                  <a:t>i</a:t>
                </a:r>
                <a:r>
                  <a:rPr lang="en-US" sz="1600" i="1" dirty="0">
                    <a:ea typeface="MS Mincho" pitchFamily="49" charset="-128"/>
                  </a:rPr>
                  <a:t> = </a:t>
                </a:r>
                <a:r>
                  <a:rPr lang="en-US" sz="1600" dirty="0">
                    <a:ea typeface="MS Mincho" pitchFamily="49" charset="-128"/>
                  </a:rPr>
                  <a:t>On-time delivery rate from supplier </a:t>
                </a:r>
                <a:r>
                  <a:rPr lang="en-US" sz="1600" i="1" dirty="0" err="1">
                    <a:ea typeface="MS Mincho" pitchFamily="49" charset="-128"/>
                  </a:rPr>
                  <a:t>i</a:t>
                </a:r>
                <a:r>
                  <a:rPr lang="en-US" sz="1600" dirty="0">
                    <a:ea typeface="MS Mincho" pitchFamily="49" charset="-128"/>
                  </a:rPr>
                  <a:t> </a:t>
                </a:r>
              </a:p>
              <a:p>
                <a:pPr>
                  <a:buNone/>
                </a:pPr>
                <a:r>
                  <a:rPr lang="en-US" sz="1600" i="1" dirty="0">
                    <a:ea typeface="MS Mincho" pitchFamily="49" charset="-128"/>
                  </a:rPr>
                  <a:t>c</a:t>
                </a:r>
                <a:r>
                  <a:rPr lang="en-US" sz="1600" i="1" baseline="-25000" dirty="0">
                    <a:ea typeface="MS Mincho" pitchFamily="49" charset="-128"/>
                  </a:rPr>
                  <a:t>i</a:t>
                </a:r>
                <a:r>
                  <a:rPr lang="en-US" sz="1600" i="1" dirty="0">
                    <a:ea typeface="MS Mincho" pitchFamily="49" charset="-128"/>
                  </a:rPr>
                  <a:t> = </a:t>
                </a:r>
                <a:r>
                  <a:rPr lang="en-US" sz="1600" dirty="0">
                    <a:ea typeface="MS Mincho" pitchFamily="49" charset="-128"/>
                  </a:rPr>
                  <a:t>Cost per unit cost from supplier </a:t>
                </a:r>
                <a:r>
                  <a:rPr lang="en-US" sz="1600" i="1" dirty="0" err="1">
                    <a:ea typeface="MS Mincho" pitchFamily="49" charset="-128"/>
                  </a:rPr>
                  <a:t>i</a:t>
                </a:r>
                <a:r>
                  <a:rPr lang="en-US" sz="1600" dirty="0">
                    <a:ea typeface="MS Mincho" pitchFamily="49" charset="-128"/>
                  </a:rPr>
                  <a:t> </a:t>
                </a:r>
              </a:p>
              <a:p>
                <a:pPr>
                  <a:buFont typeface="Wingdings" pitchFamily="2" charset="2"/>
                  <a:buNone/>
                </a:pPr>
                <a:r>
                  <a:rPr lang="en-US" sz="1600" i="1" dirty="0" err="1">
                    <a:ea typeface="MS Mincho" pitchFamily="49" charset="-128"/>
                  </a:rPr>
                  <a:t>q</a:t>
                </a:r>
                <a:r>
                  <a:rPr lang="en-US" sz="1600" i="1" baseline="-25000" dirty="0" err="1">
                    <a:ea typeface="MS Mincho" pitchFamily="49" charset="-128"/>
                  </a:rPr>
                  <a:t>a</a:t>
                </a:r>
                <a:r>
                  <a:rPr lang="en-US" sz="1600" i="1" dirty="0">
                    <a:ea typeface="MS Mincho" pitchFamily="49" charset="-128"/>
                  </a:rPr>
                  <a:t> = </a:t>
                </a:r>
                <a:r>
                  <a:rPr lang="en-US" sz="1600" dirty="0">
                    <a:ea typeface="MS Mincho" pitchFamily="49" charset="-128"/>
                  </a:rPr>
                  <a:t>Average quality acceptance rate </a:t>
                </a:r>
              </a:p>
              <a:p>
                <a:pPr>
                  <a:buNone/>
                </a:pPr>
                <a:r>
                  <a:rPr lang="en-US" sz="1600" i="1" dirty="0">
                    <a:ea typeface="MS Mincho" pitchFamily="49" charset="-128"/>
                  </a:rPr>
                  <a:t>d</a:t>
                </a:r>
                <a:r>
                  <a:rPr lang="en-US" sz="1600" i="1" baseline="-25000" dirty="0">
                    <a:ea typeface="MS Mincho" pitchFamily="49" charset="-128"/>
                  </a:rPr>
                  <a:t>a</a:t>
                </a:r>
                <a:r>
                  <a:rPr lang="en-US" sz="1600" i="1" dirty="0">
                    <a:ea typeface="MS Mincho" pitchFamily="49" charset="-128"/>
                  </a:rPr>
                  <a:t> = </a:t>
                </a:r>
                <a:r>
                  <a:rPr lang="en-US" sz="1600" dirty="0">
                    <a:ea typeface="MS Mincho" pitchFamily="49" charset="-128"/>
                  </a:rPr>
                  <a:t>On-time delivery average</a:t>
                </a:r>
              </a:p>
              <a:p>
                <a:pPr>
                  <a:buNone/>
                </a:pPr>
                <a:r>
                  <a:rPr lang="en-US" sz="1600" i="1" dirty="0">
                    <a:ea typeface="MS Mincho" pitchFamily="49" charset="-128"/>
                  </a:rPr>
                  <a:t>c</a:t>
                </a:r>
                <a:r>
                  <a:rPr lang="en-US" sz="1600" i="1" baseline="-25000" dirty="0">
                    <a:ea typeface="MS Mincho" pitchFamily="49" charset="-128"/>
                  </a:rPr>
                  <a:t>a</a:t>
                </a:r>
                <a:r>
                  <a:rPr lang="en-US" sz="1600" i="1" dirty="0">
                    <a:ea typeface="MS Mincho" pitchFamily="49" charset="-128"/>
                  </a:rPr>
                  <a:t> = </a:t>
                </a:r>
                <a:r>
                  <a:rPr lang="en-US" sz="1600" dirty="0">
                    <a:ea typeface="MS Mincho" pitchFamily="49" charset="-128"/>
                  </a:rPr>
                  <a:t>Average unit cost</a:t>
                </a:r>
              </a:p>
              <a:p>
                <a:pPr>
                  <a:buFont typeface="Wingdings" pitchFamily="2" charset="2"/>
                  <a:buNone/>
                </a:pPr>
                <a:r>
                  <a:rPr lang="en-US" sz="1600" i="1" dirty="0">
                    <a:ea typeface="MS Mincho" pitchFamily="49" charset="-128"/>
                  </a:rPr>
                  <a:t>D = </a:t>
                </a:r>
                <a:r>
                  <a:rPr lang="en-US" sz="1600" dirty="0">
                    <a:ea typeface="MS Mincho" pitchFamily="49" charset="-128"/>
                  </a:rPr>
                  <a:t>Quantity of supplies purchased</a:t>
                </a:r>
                <a:endParaRPr lang="en-US" sz="1400" i="1" dirty="0">
                  <a:solidFill>
                    <a:schemeClr val="accent2"/>
                  </a:solidFill>
                  <a:ea typeface="MS Mincho" pitchFamily="49" charset="-128"/>
                </a:endParaRPr>
              </a:p>
              <a:p>
                <a:pPr>
                  <a:buFont typeface="Wingdings" pitchFamily="2" charset="2"/>
                  <a:buNone/>
                </a:pPr>
                <a:r>
                  <a:rPr lang="en-US" sz="1600" i="1" dirty="0">
                    <a:solidFill>
                      <a:schemeClr val="accent2"/>
                    </a:solidFill>
                    <a:ea typeface="MS Mincho" pitchFamily="49" charset="-128"/>
                  </a:rPr>
                  <a:t>Decision variables:</a:t>
                </a:r>
              </a:p>
              <a:p>
                <a:pPr>
                  <a:buFont typeface="Wingdings" pitchFamily="2" charset="2"/>
                  <a:buNone/>
                </a:pPr>
                <a:r>
                  <a:rPr lang="en-US" sz="1600" i="1" dirty="0">
                    <a:ea typeface="MS Mincho" pitchFamily="49" charset="-128"/>
                    <a:cs typeface="Courier New" pitchFamily="49" charset="0"/>
                  </a:rPr>
                  <a:t>S</a:t>
                </a:r>
                <a:r>
                  <a:rPr lang="en-US" sz="1600" i="1" baseline="-25000" dirty="0">
                    <a:ea typeface="MS Mincho" pitchFamily="49" charset="-128"/>
                    <a:cs typeface="Courier New" pitchFamily="49" charset="0"/>
                  </a:rPr>
                  <a:t>i</a:t>
                </a:r>
                <a:r>
                  <a:rPr lang="en-US" sz="1600" i="1" dirty="0">
                    <a:ea typeface="MS Mincho" pitchFamily="49" charset="-128"/>
                    <a:cs typeface="Courier New" pitchFamily="49" charset="0"/>
                  </a:rPr>
                  <a:t> </a:t>
                </a:r>
                <a:r>
                  <a:rPr lang="en-US" sz="1600" dirty="0">
                    <a:ea typeface="MS Mincho" pitchFamily="49" charset="-128"/>
                    <a:cs typeface="Courier New" pitchFamily="49" charset="0"/>
                  </a:rPr>
                  <a:t>= Number of units purchased from supplier </a:t>
                </a:r>
                <a:r>
                  <a:rPr lang="en-US" sz="1600" i="1" dirty="0">
                    <a:ea typeface="MS Mincho" pitchFamily="49" charset="-128"/>
                    <a:cs typeface="Courier New" pitchFamily="49" charset="0"/>
                  </a:rPr>
                  <a:t>i</a:t>
                </a:r>
                <a:br>
                  <a:rPr lang="en-US" sz="1600" i="1" dirty="0">
                    <a:ea typeface="MS Mincho" pitchFamily="49" charset="-128"/>
                    <a:cs typeface="Courier New" pitchFamily="49" charset="0"/>
                  </a:rPr>
                </a:br>
                <a:endParaRPr lang="en-US" sz="1400" i="1" dirty="0">
                  <a:solidFill>
                    <a:schemeClr val="accent2"/>
                  </a:solidFill>
                  <a:ea typeface="MS Mincho" pitchFamily="49" charset="-128"/>
                </a:endParaRPr>
              </a:p>
              <a:p>
                <a:pPr>
                  <a:buNone/>
                </a:pPr>
                <a:r>
                  <a:rPr lang="en-US" sz="1600" i="1" dirty="0">
                    <a:solidFill>
                      <a:schemeClr val="accent2"/>
                    </a:solidFill>
                    <a:ea typeface="MS Mincho" pitchFamily="49" charset="-128"/>
                  </a:rPr>
                  <a:t>Objective to minimize total purchase cost:</a:t>
                </a:r>
              </a:p>
              <a:p>
                <a:pPr>
                  <a:buNone/>
                </a:pPr>
                <a:r>
                  <a:rPr lang="en-US" sz="1600" dirty="0">
                    <a:ea typeface="MS Mincho" pitchFamily="49" charset="-128"/>
                    <a:cs typeface="Courier New" pitchFamily="49" charset="0"/>
                  </a:rPr>
                  <a:t>Min</a:t>
                </a:r>
                <a:endParaRPr lang="en-US" sz="1600" dirty="0">
                  <a:cs typeface="Courier New" pitchFamily="49" charset="0"/>
                </a:endParaRPr>
              </a:p>
              <a:p>
                <a:pPr>
                  <a:buNone/>
                </a:pPr>
                <a14:m>
                  <m:oMathPara xmlns:m="http://schemas.openxmlformats.org/officeDocument/2006/math">
                    <m:oMathParaPr>
                      <m:jc m:val="centerGroup"/>
                    </m:oMathParaPr>
                    <m:oMath xmlns:m="http://schemas.openxmlformats.org/officeDocument/2006/math">
                      <m:nary>
                        <m:naryPr>
                          <m:chr m:val="∑"/>
                          <m:ctrlPr>
                            <a:rPr lang="en-US" sz="1600" i="1" smtClean="0">
                              <a:solidFill>
                                <a:schemeClr val="tx1"/>
                              </a:solidFill>
                              <a:latin typeface="Cambria Math" panose="02040503050406030204" pitchFamily="18" charset="0"/>
                              <a:cs typeface="Courier New" pitchFamily="49" charset="0"/>
                            </a:rPr>
                          </m:ctrlPr>
                        </m:naryPr>
                        <m:sub>
                          <m:r>
                            <a:rPr lang="en-US" sz="1600" b="1" i="1" smtClean="0">
                              <a:solidFill>
                                <a:schemeClr val="tx1"/>
                              </a:solidFill>
                              <a:latin typeface="Cambria Math" panose="02040503050406030204" pitchFamily="18" charset="0"/>
                              <a:cs typeface="Courier New" pitchFamily="49" charset="0"/>
                            </a:rPr>
                            <m:t>𝒊</m:t>
                          </m:r>
                          <m:r>
                            <a:rPr lang="en-US" sz="1600" b="1" i="1" smtClean="0">
                              <a:solidFill>
                                <a:schemeClr val="tx1"/>
                              </a:solidFill>
                              <a:latin typeface="Cambria Math" panose="02040503050406030204" pitchFamily="18" charset="0"/>
                              <a:cs typeface="Courier New" pitchFamily="49" charset="0"/>
                            </a:rPr>
                            <m:t>=</m:t>
                          </m:r>
                          <m:r>
                            <a:rPr lang="en-US" sz="1600" b="1" i="1" smtClean="0">
                              <a:solidFill>
                                <a:schemeClr val="tx1"/>
                              </a:solidFill>
                              <a:latin typeface="Cambria Math" panose="02040503050406030204" pitchFamily="18" charset="0"/>
                              <a:cs typeface="Courier New" pitchFamily="49" charset="0"/>
                            </a:rPr>
                            <m:t>𝟏</m:t>
                          </m:r>
                        </m:sub>
                        <m:sup>
                          <m:r>
                            <a:rPr lang="en-US" sz="1600" b="1" i="1" smtClean="0">
                              <a:solidFill>
                                <a:schemeClr val="tx1"/>
                              </a:solidFill>
                              <a:latin typeface="Cambria Math" panose="02040503050406030204" pitchFamily="18" charset="0"/>
                              <a:cs typeface="Courier New" pitchFamily="49" charset="0"/>
                            </a:rPr>
                            <m:t>𝟒</m:t>
                          </m:r>
                        </m:sup>
                        <m:e>
                          <m:sSub>
                            <m:sSubPr>
                              <m:ctrlPr>
                                <a:rPr lang="en-US" sz="1600" i="1" smtClean="0">
                                  <a:solidFill>
                                    <a:schemeClr val="tx1"/>
                                  </a:solidFill>
                                  <a:latin typeface="Cambria Math" panose="02040503050406030204" pitchFamily="18" charset="0"/>
                                  <a:cs typeface="Courier New" pitchFamily="49" charset="0"/>
                                </a:rPr>
                              </m:ctrlPr>
                            </m:sSubPr>
                            <m:e>
                              <m:r>
                                <a:rPr lang="en-US" sz="1600" b="1" i="1" smtClean="0">
                                  <a:solidFill>
                                    <a:schemeClr val="tx1"/>
                                  </a:solidFill>
                                  <a:latin typeface="Cambria Math" panose="02040503050406030204" pitchFamily="18" charset="0"/>
                                  <a:cs typeface="Courier New" pitchFamily="49" charset="0"/>
                                </a:rPr>
                                <m:t>𝒄</m:t>
                              </m:r>
                            </m:e>
                            <m:sub>
                              <m:r>
                                <a:rPr lang="en-US" sz="1600" b="1" i="1" smtClean="0">
                                  <a:solidFill>
                                    <a:schemeClr val="tx1"/>
                                  </a:solidFill>
                                  <a:latin typeface="Cambria Math" panose="02040503050406030204" pitchFamily="18" charset="0"/>
                                  <a:cs typeface="Courier New" pitchFamily="49" charset="0"/>
                                </a:rPr>
                                <m:t>𝒊</m:t>
                              </m:r>
                            </m:sub>
                          </m:sSub>
                          <m:sSub>
                            <m:sSubPr>
                              <m:ctrlPr>
                                <a:rPr lang="en-US" sz="1600" i="1" smtClean="0">
                                  <a:solidFill>
                                    <a:schemeClr val="tx1"/>
                                  </a:solidFill>
                                  <a:latin typeface="Cambria Math" panose="02040503050406030204" pitchFamily="18" charset="0"/>
                                  <a:cs typeface="Courier New" pitchFamily="49" charset="0"/>
                                </a:rPr>
                              </m:ctrlPr>
                            </m:sSubPr>
                            <m:e>
                              <m:r>
                                <a:rPr lang="en-US" sz="1600" b="1" i="1" smtClean="0">
                                  <a:solidFill>
                                    <a:schemeClr val="tx1"/>
                                  </a:solidFill>
                                  <a:latin typeface="Cambria Math" panose="02040503050406030204" pitchFamily="18" charset="0"/>
                                  <a:cs typeface="Courier New" pitchFamily="49" charset="0"/>
                                </a:rPr>
                                <m:t>𝑺</m:t>
                              </m:r>
                            </m:e>
                            <m:sub>
                              <m:r>
                                <a:rPr lang="en-US" sz="1600" b="1" i="1" smtClean="0">
                                  <a:solidFill>
                                    <a:schemeClr val="tx1"/>
                                  </a:solidFill>
                                  <a:latin typeface="Cambria Math" panose="02040503050406030204" pitchFamily="18" charset="0"/>
                                  <a:cs typeface="Courier New" pitchFamily="49" charset="0"/>
                                </a:rPr>
                                <m:t>𝒊</m:t>
                              </m:r>
                            </m:sub>
                          </m:sSub>
                        </m:e>
                      </m:nary>
                    </m:oMath>
                  </m:oMathPara>
                </a14:m>
                <a:endParaRPr lang="en-US" sz="1600" i="1" dirty="0">
                  <a:solidFill>
                    <a:schemeClr val="accent2"/>
                  </a:solidFill>
                  <a:cs typeface="Courier New" pitchFamily="49" charset="0"/>
                </a:endParaRPr>
              </a:p>
            </p:txBody>
          </p:sp>
        </mc:Choice>
        <mc:Fallback>
          <p:sp>
            <p:nvSpPr>
              <p:cNvPr id="217091" name="Rectangle 3"/>
              <p:cNvSpPr>
                <a:spLocks noGrp="1" noRot="1" noChangeAspect="1" noMove="1" noResize="1" noEditPoints="1" noAdjustHandles="1" noChangeArrowheads="1" noChangeShapeType="1" noTextEdit="1"/>
              </p:cNvSpPr>
              <p:nvPr>
                <p:ph sz="half" idx="1"/>
              </p:nvPr>
            </p:nvSpPr>
            <p:spPr>
              <a:xfrm>
                <a:off x="179388" y="1447800"/>
                <a:ext cx="4392612" cy="5410200"/>
              </a:xfrm>
              <a:blipFill>
                <a:blip r:embed="rId2"/>
                <a:stretch>
                  <a:fillRect l="-693" t="-4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Content Placeholder 1"/>
              <p:cNvSpPr>
                <a:spLocks noGrp="1"/>
              </p:cNvSpPr>
              <p:nvPr>
                <p:ph sz="half" idx="2"/>
              </p:nvPr>
            </p:nvSpPr>
            <p:spPr>
              <a:xfrm>
                <a:off x="4686300" y="1447800"/>
                <a:ext cx="4152900" cy="5410200"/>
              </a:xfrm>
            </p:spPr>
            <p:txBody>
              <a:bodyPr/>
              <a:lstStyle/>
              <a:p>
                <a:pPr>
                  <a:buNone/>
                </a:pPr>
                <a:r>
                  <a:rPr lang="en-US" sz="1600" i="1" dirty="0">
                    <a:solidFill>
                      <a:schemeClr val="accent2"/>
                    </a:solidFill>
                    <a:cs typeface="Courier New" pitchFamily="49" charset="0"/>
                  </a:rPr>
                  <a:t>Constraints:</a:t>
                </a:r>
              </a:p>
              <a:p>
                <a:pPr>
                  <a:buNone/>
                </a:pPr>
                <a:r>
                  <a:rPr lang="en-US" sz="1600" dirty="0"/>
                  <a:t>Total of purchased units:</a:t>
                </a:r>
              </a:p>
              <a:p>
                <a:pPr>
                  <a:buNone/>
                </a:pPr>
                <a14:m>
                  <m:oMathPara xmlns:m="http://schemas.openxmlformats.org/officeDocument/2006/math">
                    <m:oMathParaPr>
                      <m:jc m:val="centerGroup"/>
                    </m:oMathParaPr>
                    <m:oMath xmlns:m="http://schemas.openxmlformats.org/officeDocument/2006/math">
                      <m:nary>
                        <m:naryPr>
                          <m:chr m:val="∑"/>
                          <m:ctrlPr>
                            <a:rPr lang="en-US" sz="1600" i="1">
                              <a:latin typeface="Cambria Math" panose="02040503050406030204" pitchFamily="18" charset="0"/>
                            </a:rPr>
                          </m:ctrlPr>
                        </m:naryPr>
                        <m:sub>
                          <m:r>
                            <a:rPr lang="en-US" sz="1600" i="1">
                              <a:latin typeface="Cambria Math" panose="02040503050406030204" pitchFamily="18" charset="0"/>
                            </a:rPr>
                            <m:t>𝒊</m:t>
                          </m:r>
                          <m:r>
                            <a:rPr lang="en-US" sz="1600" i="1">
                              <a:latin typeface="Cambria Math" panose="02040503050406030204" pitchFamily="18" charset="0"/>
                            </a:rPr>
                            <m:t>=</m:t>
                          </m:r>
                          <m:r>
                            <a:rPr lang="en-US" sz="1600" i="1">
                              <a:latin typeface="Cambria Math" panose="02040503050406030204" pitchFamily="18" charset="0"/>
                            </a:rPr>
                            <m:t>𝟏</m:t>
                          </m:r>
                        </m:sub>
                        <m:sup>
                          <m:r>
                            <a:rPr lang="en-US" sz="1600" i="1">
                              <a:latin typeface="Cambria Math" panose="02040503050406030204" pitchFamily="18" charset="0"/>
                            </a:rPr>
                            <m:t>𝟒</m:t>
                          </m:r>
                        </m:sup>
                        <m:e>
                          <m:sSub>
                            <m:sSubPr>
                              <m:ctrlPr>
                                <a:rPr lang="en-US" sz="1600" i="1">
                                  <a:latin typeface="Cambria Math" panose="02040503050406030204" pitchFamily="18" charset="0"/>
                                </a:rPr>
                              </m:ctrlPr>
                            </m:sSubPr>
                            <m:e>
                              <m:r>
                                <a:rPr lang="en-US" sz="1600" i="1">
                                  <a:latin typeface="Cambria Math" panose="02040503050406030204" pitchFamily="18" charset="0"/>
                                </a:rPr>
                                <m:t>𝑺</m:t>
                              </m:r>
                            </m:e>
                            <m:sub>
                              <m:r>
                                <a:rPr lang="en-US" sz="1600" i="1">
                                  <a:latin typeface="Cambria Math" panose="02040503050406030204" pitchFamily="18" charset="0"/>
                                </a:rPr>
                                <m:t>𝒊</m:t>
                              </m:r>
                            </m:sub>
                          </m:sSub>
                        </m:e>
                      </m:nary>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𝑫</m:t>
                      </m:r>
                    </m:oMath>
                  </m:oMathPara>
                </a14:m>
                <a:endParaRPr lang="en-US" sz="1600" dirty="0"/>
              </a:p>
              <a:p>
                <a:pPr>
                  <a:buNone/>
                </a:pPr>
                <a:r>
                  <a:rPr lang="en-US" sz="1600" dirty="0"/>
                  <a:t>Quality acceptance rate:</a:t>
                </a:r>
              </a:p>
              <a:p>
                <a:pPr>
                  <a:buNone/>
                </a:pPr>
                <a14:m>
                  <m:oMathPara xmlns:m="http://schemas.openxmlformats.org/officeDocument/2006/math">
                    <m:oMathParaPr>
                      <m:jc m:val="centerGroup"/>
                    </m:oMathParaPr>
                    <m:oMath xmlns:m="http://schemas.openxmlformats.org/officeDocument/2006/math">
                      <m:nary>
                        <m:naryPr>
                          <m:chr m:val="∑"/>
                          <m:ctrlPr>
                            <a:rPr lang="en-US" sz="1600" i="1" smtClean="0">
                              <a:latin typeface="Cambria Math" panose="02040503050406030204" pitchFamily="18" charset="0"/>
                            </a:rPr>
                          </m:ctrlPr>
                        </m:naryPr>
                        <m:sub>
                          <m:r>
                            <a:rPr lang="en-US" sz="1600" b="1" i="1" smtClean="0">
                              <a:latin typeface="Cambria Math" panose="02040503050406030204" pitchFamily="18" charset="0"/>
                            </a:rPr>
                            <m:t>𝒊</m:t>
                          </m:r>
                          <m:r>
                            <a:rPr lang="en-US" sz="1600" b="1"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𝟒</m:t>
                          </m:r>
                        </m:sup>
                        <m:e>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𝒒</m:t>
                              </m:r>
                            </m:e>
                            <m:sub>
                              <m:r>
                                <a:rPr lang="en-US" sz="1600" b="1" i="1" smtClean="0">
                                  <a:latin typeface="Cambria Math" panose="02040503050406030204" pitchFamily="18" charset="0"/>
                                </a:rPr>
                                <m:t>𝒊</m:t>
                              </m:r>
                            </m:sub>
                          </m:sSub>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𝒊</m:t>
                              </m:r>
                            </m:sub>
                          </m:sSub>
                        </m:e>
                      </m:nary>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𝒒</m:t>
                          </m:r>
                        </m:e>
                        <m:sub>
                          <m:r>
                            <a:rPr lang="en-US" sz="1600" b="1" i="1" smtClean="0">
                              <a:latin typeface="Cambria Math" panose="02040503050406030204" pitchFamily="18" charset="0"/>
                              <a:ea typeface="Cambria Math" panose="02040503050406030204" pitchFamily="18" charset="0"/>
                            </a:rPr>
                            <m:t>𝒂</m:t>
                          </m:r>
                        </m:sub>
                      </m:sSub>
                      <m:r>
                        <a:rPr lang="en-US" sz="1600" b="1" i="1" smtClean="0">
                          <a:latin typeface="Cambria Math" panose="02040503050406030204" pitchFamily="18" charset="0"/>
                          <a:ea typeface="Cambria Math" panose="02040503050406030204" pitchFamily="18" charset="0"/>
                        </a:rPr>
                        <m:t>𝑫</m:t>
                      </m:r>
                    </m:oMath>
                  </m:oMathPara>
                </a14:m>
                <a:endParaRPr lang="en-US" sz="1600" dirty="0"/>
              </a:p>
              <a:p>
                <a:pPr>
                  <a:buNone/>
                </a:pPr>
                <a:r>
                  <a:rPr lang="en-US" sz="1600" dirty="0"/>
                  <a:t>On-time delivery:</a:t>
                </a:r>
              </a:p>
              <a:p>
                <a:pPr>
                  <a:buNone/>
                </a:pPr>
                <a14:m>
                  <m:oMathPara xmlns:m="http://schemas.openxmlformats.org/officeDocument/2006/math">
                    <m:oMathParaPr>
                      <m:jc m:val="centerGroup"/>
                    </m:oMathParaPr>
                    <m:oMath xmlns:m="http://schemas.openxmlformats.org/officeDocument/2006/math">
                      <m:nary>
                        <m:naryPr>
                          <m:chr m:val="∑"/>
                          <m:ctrlPr>
                            <a:rPr lang="en-US" sz="1600" i="1">
                              <a:latin typeface="Cambria Math" panose="02040503050406030204" pitchFamily="18" charset="0"/>
                            </a:rPr>
                          </m:ctrlPr>
                        </m:naryPr>
                        <m:sub>
                          <m:r>
                            <a:rPr lang="en-US" sz="1600" i="1">
                              <a:latin typeface="Cambria Math" panose="02040503050406030204" pitchFamily="18" charset="0"/>
                            </a:rPr>
                            <m:t>𝒊</m:t>
                          </m:r>
                          <m:r>
                            <a:rPr lang="en-US" sz="1600" i="1">
                              <a:latin typeface="Cambria Math" panose="02040503050406030204" pitchFamily="18" charset="0"/>
                            </a:rPr>
                            <m:t>=</m:t>
                          </m:r>
                          <m:r>
                            <a:rPr lang="en-US" sz="1600" i="1">
                              <a:latin typeface="Cambria Math" panose="02040503050406030204" pitchFamily="18" charset="0"/>
                            </a:rPr>
                            <m:t>𝟏</m:t>
                          </m:r>
                        </m:sub>
                        <m:sup>
                          <m:r>
                            <a:rPr lang="en-US" sz="1600" b="1" i="1" smtClean="0">
                              <a:latin typeface="Cambria Math" panose="02040503050406030204" pitchFamily="18" charset="0"/>
                            </a:rPr>
                            <m:t>𝟒</m:t>
                          </m:r>
                        </m:sup>
                        <m:e>
                          <m:sSub>
                            <m:sSubPr>
                              <m:ctrlPr>
                                <a:rPr lang="en-US" sz="1600" i="1">
                                  <a:latin typeface="Cambria Math" panose="02040503050406030204" pitchFamily="18" charset="0"/>
                                </a:rPr>
                              </m:ctrlPr>
                            </m:sSubPr>
                            <m:e>
                              <m:r>
                                <a:rPr lang="en-US" sz="1600" b="1" i="1" smtClean="0">
                                  <a:latin typeface="Cambria Math" panose="02040503050406030204" pitchFamily="18" charset="0"/>
                                </a:rPr>
                                <m:t>𝒅</m:t>
                              </m:r>
                            </m:e>
                            <m:sub>
                              <m:r>
                                <a:rPr lang="en-US" sz="1600" i="1">
                                  <a:latin typeface="Cambria Math" panose="02040503050406030204" pitchFamily="18" charset="0"/>
                                </a:rPr>
                                <m:t>𝒊</m:t>
                              </m:r>
                            </m:sub>
                          </m:sSub>
                          <m:sSub>
                            <m:sSubPr>
                              <m:ctrlPr>
                                <a:rPr lang="en-US" sz="1600" i="1">
                                  <a:latin typeface="Cambria Math" panose="02040503050406030204" pitchFamily="18" charset="0"/>
                                </a:rPr>
                              </m:ctrlPr>
                            </m:sSubPr>
                            <m:e>
                              <m:r>
                                <a:rPr lang="en-US" sz="1600" b="1" i="1" smtClean="0">
                                  <a:latin typeface="Cambria Math" panose="02040503050406030204" pitchFamily="18" charset="0"/>
                                </a:rPr>
                                <m:t>𝑺</m:t>
                              </m:r>
                            </m:e>
                            <m:sub>
                              <m:r>
                                <a:rPr lang="en-US" sz="1600" i="1">
                                  <a:latin typeface="Cambria Math" panose="02040503050406030204" pitchFamily="18" charset="0"/>
                                </a:rPr>
                                <m:t>𝒊</m:t>
                              </m:r>
                            </m:sub>
                          </m:sSub>
                        </m:e>
                      </m:nary>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𝒅</m:t>
                          </m:r>
                        </m:e>
                        <m:sub>
                          <m:r>
                            <a:rPr lang="en-US" sz="1600" i="1">
                              <a:latin typeface="Cambria Math" panose="02040503050406030204" pitchFamily="18" charset="0"/>
                              <a:ea typeface="Cambria Math" panose="02040503050406030204" pitchFamily="18" charset="0"/>
                            </a:rPr>
                            <m:t>𝒂</m:t>
                          </m:r>
                        </m:sub>
                      </m:sSub>
                      <m:r>
                        <a:rPr lang="en-US" sz="1600" i="1">
                          <a:latin typeface="Cambria Math" panose="02040503050406030204" pitchFamily="18" charset="0"/>
                          <a:ea typeface="Cambria Math" panose="02040503050406030204" pitchFamily="18" charset="0"/>
                        </a:rPr>
                        <m:t>𝑫</m:t>
                      </m:r>
                    </m:oMath>
                  </m:oMathPara>
                </a14:m>
                <a:endParaRPr lang="en-US" sz="1600" dirty="0"/>
              </a:p>
              <a:p>
                <a:pPr>
                  <a:buNone/>
                </a:pPr>
                <a:r>
                  <a:rPr lang="en-US" sz="1600" dirty="0"/>
                  <a:t>Average price:</a:t>
                </a:r>
              </a:p>
              <a:p>
                <a:pPr>
                  <a:buNone/>
                </a:pPr>
                <a14:m>
                  <m:oMathPara xmlns:m="http://schemas.openxmlformats.org/officeDocument/2006/math">
                    <m:oMathParaPr>
                      <m:jc m:val="centerGroup"/>
                    </m:oMathParaPr>
                    <m:oMath xmlns:m="http://schemas.openxmlformats.org/officeDocument/2006/math">
                      <m:nary>
                        <m:naryPr>
                          <m:chr m:val="∑"/>
                          <m:ctrlPr>
                            <a:rPr lang="en-US" sz="1600" i="1">
                              <a:latin typeface="Cambria Math" panose="02040503050406030204" pitchFamily="18" charset="0"/>
                            </a:rPr>
                          </m:ctrlPr>
                        </m:naryPr>
                        <m:sub>
                          <m:r>
                            <a:rPr lang="en-US" sz="1600" i="1">
                              <a:latin typeface="Cambria Math" panose="02040503050406030204" pitchFamily="18" charset="0"/>
                            </a:rPr>
                            <m:t>𝒊</m:t>
                          </m:r>
                          <m:r>
                            <a:rPr lang="en-US" sz="1600" i="1">
                              <a:latin typeface="Cambria Math" panose="02040503050406030204" pitchFamily="18" charset="0"/>
                            </a:rPr>
                            <m:t>=</m:t>
                          </m:r>
                          <m:r>
                            <a:rPr lang="en-US" sz="1600" i="1">
                              <a:latin typeface="Cambria Math" panose="02040503050406030204" pitchFamily="18" charset="0"/>
                            </a:rPr>
                            <m:t>𝟏</m:t>
                          </m:r>
                        </m:sub>
                        <m:sup>
                          <m:r>
                            <a:rPr lang="en-US" sz="1600" i="1">
                              <a:latin typeface="Cambria Math" panose="02040503050406030204" pitchFamily="18" charset="0"/>
                            </a:rPr>
                            <m:t>𝟒</m:t>
                          </m:r>
                        </m:sup>
                        <m:e>
                          <m:sSub>
                            <m:sSubPr>
                              <m:ctrlPr>
                                <a:rPr lang="en-US" sz="1600" i="1">
                                  <a:latin typeface="Cambria Math" panose="02040503050406030204" pitchFamily="18" charset="0"/>
                                </a:rPr>
                              </m:ctrlPr>
                            </m:sSubPr>
                            <m:e>
                              <m:r>
                                <a:rPr lang="en-US" sz="1600" b="1" i="1" smtClean="0">
                                  <a:latin typeface="Cambria Math" panose="02040503050406030204" pitchFamily="18" charset="0"/>
                                </a:rPr>
                                <m:t>𝒄</m:t>
                              </m:r>
                            </m:e>
                            <m:sub>
                              <m:r>
                                <a:rPr lang="en-US" sz="1600" i="1">
                                  <a:latin typeface="Cambria Math" panose="02040503050406030204" pitchFamily="18" charset="0"/>
                                </a:rPr>
                                <m:t>𝒊</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𝑺</m:t>
                              </m:r>
                            </m:e>
                            <m:sub>
                              <m:r>
                                <a:rPr lang="en-US" sz="1600" i="1">
                                  <a:latin typeface="Cambria Math" panose="02040503050406030204" pitchFamily="18" charset="0"/>
                                </a:rPr>
                                <m:t>𝒊</m:t>
                              </m:r>
                            </m:sub>
                          </m:sSub>
                        </m:e>
                      </m:nary>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𝒄</m:t>
                          </m:r>
                        </m:e>
                        <m:sub>
                          <m:r>
                            <a:rPr lang="en-US" sz="1600" i="1">
                              <a:latin typeface="Cambria Math" panose="02040503050406030204" pitchFamily="18" charset="0"/>
                              <a:ea typeface="Cambria Math" panose="02040503050406030204" pitchFamily="18" charset="0"/>
                            </a:rPr>
                            <m:t>𝒂</m:t>
                          </m:r>
                        </m:sub>
                      </m:sSub>
                      <m:r>
                        <a:rPr lang="en-US" sz="1600" i="1">
                          <a:latin typeface="Cambria Math" panose="02040503050406030204" pitchFamily="18" charset="0"/>
                          <a:ea typeface="Cambria Math" panose="02040503050406030204" pitchFamily="18" charset="0"/>
                        </a:rPr>
                        <m:t>𝑫</m:t>
                      </m:r>
                    </m:oMath>
                  </m:oMathPara>
                </a14:m>
                <a:endParaRPr lang="en-US" sz="1600" dirty="0"/>
              </a:p>
              <a:p>
                <a:pPr>
                  <a:buNone/>
                </a:pPr>
                <a:r>
                  <a:rPr lang="en-US" sz="1600" dirty="0"/>
                  <a:t>Supplier quantity (for </a:t>
                </a:r>
                <a:r>
                  <a:rPr lang="en-US" sz="1600" i="1" dirty="0" err="1"/>
                  <a:t>i</a:t>
                </a:r>
                <a:r>
                  <a:rPr lang="en-US" sz="1600" i="1" dirty="0"/>
                  <a:t> = 1,2,3,4</a:t>
                </a:r>
                <a:r>
                  <a:rPr lang="en-US" sz="1600" dirty="0"/>
                  <a:t>):</a:t>
                </a:r>
              </a:p>
              <a:p>
                <a:pPr>
                  <a:buNone/>
                </a:pP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𝑺</m:t>
                        </m:r>
                      </m:e>
                      <m:sub>
                        <m:r>
                          <a:rPr lang="en-US" sz="1600" i="1">
                            <a:latin typeface="Cambria Math" panose="02040503050406030204" pitchFamily="18" charset="0"/>
                          </a:rPr>
                          <m:t>𝒊</m:t>
                        </m:r>
                      </m:sub>
                    </m:sSub>
                  </m:oMath>
                </a14:m>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𝑫</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𝟐</m:t>
                    </m:r>
                  </m:oMath>
                </a14:m>
                <a:endParaRPr lang="en-US" sz="1600" dirty="0"/>
              </a:p>
              <a:p>
                <a:pPr>
                  <a:buNone/>
                </a:pPr>
                <a:r>
                  <a:rPr lang="en-US" sz="1600" dirty="0"/>
                  <a:t>Nonnegativity: </a:t>
                </a:r>
                <a:r>
                  <a:rPr lang="en-US" sz="1600" i="1" dirty="0">
                    <a:ea typeface="MS Mincho" pitchFamily="49" charset="-128"/>
                    <a:cs typeface="Courier New" pitchFamily="49" charset="0"/>
                  </a:rPr>
                  <a:t>S</a:t>
                </a:r>
                <a:r>
                  <a:rPr lang="en-US" sz="1600" i="1" baseline="-25000" dirty="0">
                    <a:ea typeface="MS Mincho" pitchFamily="49" charset="-128"/>
                    <a:cs typeface="Courier New" pitchFamily="49" charset="0"/>
                  </a:rPr>
                  <a:t>i</a:t>
                </a:r>
                <a:r>
                  <a:rPr lang="en-US" sz="1600" i="1" dirty="0">
                    <a:ea typeface="MS Mincho" pitchFamily="49" charset="-128"/>
                    <a:cs typeface="Courier New" pitchFamily="49" charset="0"/>
                  </a:rPr>
                  <a:t> ≥ 0</a:t>
                </a:r>
                <a:endParaRPr lang="en-US" sz="1600" dirty="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sz="half" idx="2"/>
              </p:nvPr>
            </p:nvSpPr>
            <p:spPr>
              <a:xfrm>
                <a:off x="4686300" y="1447800"/>
                <a:ext cx="4152900" cy="5410200"/>
              </a:xfrm>
              <a:blipFill>
                <a:blip r:embed="rId3"/>
                <a:stretch>
                  <a:fillRect l="-881" t="-451"/>
                </a:stretch>
              </a:blipFill>
            </p:spPr>
            <p:txBody>
              <a:bodyPr/>
              <a:lstStyle/>
              <a:p>
                <a:r>
                  <a:rPr lang="en-US">
                    <a:noFill/>
                  </a:rPr>
                  <a:t> </a:t>
                </a:r>
              </a:p>
            </p:txBody>
          </p:sp>
        </mc:Fallback>
      </mc:AlternateContent>
    </p:spTree>
    <p:extLst>
      <p:ext uri="{BB962C8B-B14F-4D97-AF65-F5344CB8AC3E}">
        <p14:creationId xmlns:p14="http://schemas.microsoft.com/office/powerpoint/2010/main" val="149428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Supply: Spreadsheet Model</a:t>
            </a:r>
          </a:p>
        </p:txBody>
      </p:sp>
      <p:pic>
        <p:nvPicPr>
          <p:cNvPr id="6" name="Picture 5"/>
          <p:cNvPicPr>
            <a:picLocks noChangeAspect="1"/>
          </p:cNvPicPr>
          <p:nvPr/>
        </p:nvPicPr>
        <p:blipFill>
          <a:blip r:embed="rId2"/>
          <a:stretch>
            <a:fillRect/>
          </a:stretch>
        </p:blipFill>
        <p:spPr>
          <a:xfrm>
            <a:off x="1066800" y="1491400"/>
            <a:ext cx="7010400" cy="5004788"/>
          </a:xfrm>
          <a:prstGeom prst="rect">
            <a:avLst/>
          </a:prstGeom>
        </p:spPr>
      </p:pic>
    </p:spTree>
    <p:extLst>
      <p:ext uri="{BB962C8B-B14F-4D97-AF65-F5344CB8AC3E}">
        <p14:creationId xmlns:p14="http://schemas.microsoft.com/office/powerpoint/2010/main" val="2543518959"/>
      </p:ext>
    </p:extLst>
  </p:cSld>
  <p:clrMapOvr>
    <a:masterClrMapping/>
  </p:clrMapOvr>
</p:sld>
</file>

<file path=ppt/theme/theme1.xml><?xml version="1.0" encoding="utf-8"?>
<a:theme xmlns:a="http://schemas.openxmlformats.org/drawingml/2006/main" name="Ch1">
  <a:themeElements>
    <a:clrScheme name="">
      <a:dk1>
        <a:srgbClr val="000000"/>
      </a:dk1>
      <a:lt1>
        <a:srgbClr val="FFFFFF"/>
      </a:lt1>
      <a:dk2>
        <a:srgbClr val="081D58"/>
      </a:dk2>
      <a:lt2>
        <a:srgbClr val="9234DB"/>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h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h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48B3D"/>
    </a:lt1>
    <a:dk2>
      <a:srgbClr val="081D58"/>
    </a:dk2>
    <a:lt2>
      <a:srgbClr val="9234DB"/>
    </a:lt2>
    <a:accent1>
      <a:srgbClr val="FC0128"/>
    </a:accent1>
    <a:accent2>
      <a:srgbClr val="063DE8"/>
    </a:accent2>
    <a:accent3>
      <a:srgbClr val="F8C4AF"/>
    </a:accent3>
    <a:accent4>
      <a:srgbClr val="000000"/>
    </a:accent4>
    <a:accent5>
      <a:srgbClr val="FDAAAC"/>
    </a:accent5>
    <a:accent6>
      <a:srgbClr val="0536D2"/>
    </a:accent6>
    <a:hlink>
      <a:srgbClr val="00DFCA"/>
    </a:hlink>
    <a:folHlink>
      <a:srgbClr val="EAEC5E"/>
    </a:folHlink>
  </a:clrScheme>
</a:themeOverride>
</file>

<file path=docProps/app.xml><?xml version="1.0" encoding="utf-8"?>
<Properties xmlns="http://schemas.openxmlformats.org/officeDocument/2006/extended-properties" xmlns:vt="http://schemas.openxmlformats.org/officeDocument/2006/docPropsVTypes">
  <Template>D:\McGraw Hill Powerpoint Slides\Ch1.ppt</Template>
  <TotalTime>274521166</TotalTime>
  <Pages>18</Pages>
  <Words>1399</Words>
  <Application>Microsoft Office PowerPoint</Application>
  <PresentationFormat>On-screen Show (4:3)</PresentationFormat>
  <Paragraphs>235</Paragraphs>
  <Slides>21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MS Mincho</vt:lpstr>
      <vt:lpstr>Arial</vt:lpstr>
      <vt:lpstr>Book Antiqua</vt:lpstr>
      <vt:lpstr>Cambria Math</vt:lpstr>
      <vt:lpstr>Courier New</vt:lpstr>
      <vt:lpstr>Monotype Sorts</vt:lpstr>
      <vt:lpstr>Symbol</vt:lpstr>
      <vt:lpstr>Times New Roman</vt:lpstr>
      <vt:lpstr>TmsRmn 12pt</vt:lpstr>
      <vt:lpstr>Wingdings</vt:lpstr>
      <vt:lpstr>Ch1</vt:lpstr>
      <vt:lpstr>PowerPoint Presentation</vt:lpstr>
      <vt:lpstr>Learning Objectives</vt:lpstr>
      <vt:lpstr>LP Optimization Models</vt:lpstr>
      <vt:lpstr>Typical LP Applications</vt:lpstr>
      <vt:lpstr>Typical LP Applications (Continued)</vt:lpstr>
      <vt:lpstr>Managing Supply</vt:lpstr>
      <vt:lpstr>Managing Supply: LP Model Formulation</vt:lpstr>
      <vt:lpstr>Managing Supply: LP Model Formulation with Index Notations</vt:lpstr>
      <vt:lpstr>Managing Supply: Spreadsheet Model</vt:lpstr>
      <vt:lpstr>Managing Supply: Solution Results </vt:lpstr>
      <vt:lpstr>Advertising: Purchasing Ads</vt:lpstr>
      <vt:lpstr>Advertising: LP Model Formulation</vt:lpstr>
      <vt:lpstr>Advertising: Spreadsheet Model</vt:lpstr>
      <vt:lpstr> Advertising: Model Solution Results</vt:lpstr>
      <vt:lpstr>Advertising Model Extension: Dual Objectives</vt:lpstr>
      <vt:lpstr>Advertising Model Extension: Spreadsheet Model</vt:lpstr>
      <vt:lpstr>Advertising Model Extension: Spreadsheet Model Solution</vt:lpstr>
      <vt:lpstr>401K Portfolio</vt:lpstr>
      <vt:lpstr>401K Portfolio: LP Model Formulation</vt:lpstr>
      <vt:lpstr>401K Portfolio: Spreadsheet Model</vt:lpstr>
      <vt:lpstr>401K: Model Solution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and Operations Management: Manufacturing and  Services</dc:title>
  <dc:creator>ZDR</dc:creator>
  <cp:lastModifiedBy>Zinovy Radovilsky</cp:lastModifiedBy>
  <cp:revision>370</cp:revision>
  <cp:lastPrinted>1997-10-07T20:29:34Z</cp:lastPrinted>
  <dcterms:created xsi:type="dcterms:W3CDTF">1997-10-07T17:24:18Z</dcterms:created>
  <dcterms:modified xsi:type="dcterms:W3CDTF">2018-01-18T05:59:28Z</dcterms:modified>
</cp:coreProperties>
</file>