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7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67A9-1FF6-4FFD-9F6C-621974EAF0CC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E7F0-E83D-4D6B-B153-26A3C412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6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0E7F0-E83D-4D6B-B153-26A3C412B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3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FADF-525F-4441-902E-BE31BC5327F2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C7DF-B4BE-4092-96B0-D158103EB2D2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6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60292-DC93-4825-B392-C63C73E38790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76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725B-0330-4423-9AB1-BD5B74DE81A8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C53E-B894-4874-80F2-CC17E4F250F0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9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673-B8F3-45AC-B1E6-51782FD2A694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40C2-3EF3-47EF-A863-5C324B4482AB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F13C-B0E4-491E-BAB8-1E39CA37AF49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7F28-4CF4-4801-8C81-DA6694B1B846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0803-6FBD-4255-B3FB-9736C4C6BAB0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9268-6F60-432F-ABFA-D0BDAE628B18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B287-C8B7-4C06-A5C2-43DC00F661CF}" type="datetime1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6086-1C3F-4DB9-87E3-F3279F513B2D}" type="datetime1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9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10EF-EE3A-4A2F-9A6B-2E3DD463E899}" type="datetime1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BC6-5839-4A20-9390-9671A387C46F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F27D-31D6-499B-BF6B-39805F1D3B28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5E2B-91A3-4FF5-8CA0-39E2A08FC443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7CC09A-184F-41C5-857D-AB0A871C4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Interval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Estimate of Population Proportion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: significance level; 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): confidence coefficient or confidence level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 smtClean="0"/>
                  <a:t>: z value that provides an area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in the upper/lower tail of the standard normal distribution.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: margin of error</a:t>
                </a:r>
              </a:p>
              <a:p>
                <a:pPr marL="342900" lvl="1" indent="-342900"/>
                <a:r>
                  <a:rPr lang="en-US" sz="1800" dirty="0" smtClean="0"/>
                  <a:t>There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1-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chance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800" dirty="0" smtClean="0"/>
                  <a:t> is within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 smtClean="0"/>
                  <a:t>. That is the same as: </a:t>
                </a:r>
                <a:r>
                  <a:rPr lang="en-US" sz="1800" dirty="0"/>
                  <a:t>there is 1-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chance that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within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Sample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 = </a:t>
                </a:r>
                <a:r>
                  <a:rPr lang="en-US" dirty="0" smtClean="0"/>
                  <a:t>desired margin </a:t>
                </a:r>
                <a:r>
                  <a:rPr lang="en-US" dirty="0" smtClean="0"/>
                  <a:t>of error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In many cases, we have </a:t>
                </a:r>
                <a:r>
                  <a:rPr lang="en-US" dirty="0" smtClean="0"/>
                  <a:t>desired </a:t>
                </a:r>
                <a:r>
                  <a:rPr lang="en-US" dirty="0" smtClean="0"/>
                  <a:t>E and we want to know what sample size will deliver the </a:t>
                </a:r>
                <a:r>
                  <a:rPr lang="en-US" dirty="0" smtClean="0"/>
                  <a:t>desired </a:t>
                </a:r>
                <a:r>
                  <a:rPr lang="en-US" dirty="0" smtClean="0"/>
                  <a:t>margin of error.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Consumer Reports National Research Center conducted a telephone survey of 2000 adults to learn about the major economic concerns for the </a:t>
            </a:r>
            <a:r>
              <a:rPr lang="en-US" dirty="0" smtClean="0"/>
              <a:t>future. </a:t>
            </a:r>
            <a:r>
              <a:rPr lang="en-US" dirty="0"/>
              <a:t>The survey results showed that 1760 of the respondents think the future health of Social Security is a major economic concern</a:t>
            </a:r>
            <a:r>
              <a:rPr lang="en-US" dirty="0" smtClean="0"/>
              <a:t>.</a:t>
            </a:r>
          </a:p>
          <a:p>
            <a:r>
              <a:rPr lang="en-US" dirty="0"/>
              <a:t>What is the point estimate of the population proportion of adults who think the future health of Social Security is a major economic </a:t>
            </a:r>
            <a:r>
              <a:rPr lang="en-US" dirty="0" smtClean="0"/>
              <a:t>concern?</a:t>
            </a:r>
          </a:p>
          <a:p>
            <a:r>
              <a:rPr lang="en-US" dirty="0"/>
              <a:t>At 90% confidence, what is the margin of error</a:t>
            </a:r>
            <a:r>
              <a:rPr lang="en-US" dirty="0" smtClean="0"/>
              <a:t>?</a:t>
            </a:r>
          </a:p>
          <a:p>
            <a:r>
              <a:rPr lang="en-US" dirty="0"/>
              <a:t>Develop a 90% confidence interval for the population proportion of adults who think the future health of Social Security is a major economic concern</a:t>
            </a:r>
            <a:r>
              <a:rPr lang="en-US" dirty="0" smtClean="0"/>
              <a:t>.</a:t>
            </a:r>
          </a:p>
          <a:p>
            <a:r>
              <a:rPr lang="en-US" dirty="0"/>
              <a:t>Develop a 95% confidence interval for this population proportion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Suppose the desirable margin of error is 2%. Given a confidence level of 95%, what would be an appropriate sample size?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Point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 smtClean="0"/>
                  <a:t> margin of error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margin of error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margin of error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Interval Estimate of Population 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Known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 b="-10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: significance level; 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): confidence coefficient or confidence level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 smtClean="0"/>
                  <a:t>: z value that provides an area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in the upper/lower tail of the standard normal distribution.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: margin of error</a:t>
                </a:r>
              </a:p>
              <a:p>
                <a:pPr marL="342900" lvl="1" indent="-342900"/>
                <a:r>
                  <a:rPr lang="en-US" sz="1800" dirty="0" smtClean="0"/>
                  <a:t>According to the CLT, there is </a:t>
                </a:r>
                <a:r>
                  <a:rPr lang="en-US" sz="1800" dirty="0"/>
                  <a:t>1-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chance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 smtClean="0"/>
                  <a:t> is within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 smtClean="0"/>
                  <a:t>. That is the same as: </a:t>
                </a:r>
                <a:r>
                  <a:rPr lang="en-US" sz="1800" dirty="0"/>
                  <a:t>there is 1-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chance that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within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Interval Estimate of Population 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Known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 b="-10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Practical Advice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If the population follows a normal distribution, the confidence interval given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is </a:t>
                </a:r>
                <a:r>
                  <a:rPr lang="en-US" dirty="0"/>
                  <a:t>exact and can be used for any sample size.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Typically, a sample size of n &gt;= 30 is adequate.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If the population is not normally distributed, but is roughly symmetric, sample size as small as 15 can also be sufficient.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With smaller sample size, the population distribution must be at least approximately normal.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effort to estimate the mean amount spent per customer for dinner at a major Atlanta restaurant, data were collected for a sample of 49 customers. Assume a population </a:t>
            </a:r>
            <a:r>
              <a:rPr lang="en-US" dirty="0" smtClean="0"/>
              <a:t>standard </a:t>
            </a:r>
            <a:r>
              <a:rPr lang="en-US" dirty="0"/>
              <a:t>deviation of $5</a:t>
            </a:r>
            <a:r>
              <a:rPr lang="en-US" dirty="0" smtClean="0"/>
              <a:t>.</a:t>
            </a:r>
          </a:p>
          <a:p>
            <a:r>
              <a:rPr lang="en-US" dirty="0"/>
              <a:t>At 95% confidence, what is the margin of error</a:t>
            </a:r>
            <a:r>
              <a:rPr lang="en-US" dirty="0" smtClean="0"/>
              <a:t>?</a:t>
            </a:r>
          </a:p>
          <a:p>
            <a:r>
              <a:rPr lang="en-US" dirty="0"/>
              <a:t>If the sample mean is $24.80, what is the 95% confidence interval for the population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Interval Estimate of Population 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Unknown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52" t="-7109" b="-10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is unknown, s, sample standard deviation, is used to estimate it. The added randomness (s is also a RV) makes it more appropriate to use a t distribution with n-1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(degree of freedom, more on that in later chapters) instead of a normal distribution. When n is sufficiently large, normal distribution can be good approximation of t distribution.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/>
              </a:p>
              <a:p>
                <a:pPr marL="342900" lvl="1" indent="-342900"/>
                <a:r>
                  <a:rPr lang="en-US" sz="1800" dirty="0" smtClean="0"/>
                  <a:t>There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1-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chance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800" dirty="0" smtClean="0"/>
                  <a:t> is within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 smtClean="0"/>
                  <a:t>. That is the same as: </a:t>
                </a:r>
                <a:r>
                  <a:rPr lang="en-US" sz="1800" dirty="0"/>
                  <a:t>there is 1-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chance that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smtClean="0"/>
                  <a:t>within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79" t="-806" r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Interval Estimate of Population Mean: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Unknown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052" t="-7109" b="-10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Practical Advice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If the population follows a normal distribution, the confidence interval given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is exact and can be used for any sample size.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If the population is not normally distributed</a:t>
                </a:r>
                <a:r>
                  <a:rPr lang="en-US" dirty="0" smtClean="0"/>
                  <a:t>, a sample size n &gt;= 30 is adequate in most cases.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If </a:t>
                </a:r>
                <a:r>
                  <a:rPr lang="en-US" dirty="0"/>
                  <a:t>the population is not normally </a:t>
                </a:r>
                <a:r>
                  <a:rPr lang="en-US" dirty="0" smtClean="0"/>
                  <a:t>distributed </a:t>
                </a:r>
                <a:r>
                  <a:rPr lang="en-US" dirty="0"/>
                  <a:t>but is roughly symmetric, sample size as small as 15 can also be sufficient.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If the population distribution is highly skewed, it is recommended that the sample size be 50 or more.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479" t="-806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personnel for </a:t>
            </a:r>
            <a:r>
              <a:rPr lang="en-US" dirty="0" err="1"/>
              <a:t>Skillings</a:t>
            </a:r>
            <a:r>
              <a:rPr lang="en-US" dirty="0"/>
              <a:t> Distributors submit weekly reports listing the customer </a:t>
            </a:r>
            <a:r>
              <a:rPr lang="en-US" dirty="0" smtClean="0"/>
              <a:t>contacts </a:t>
            </a:r>
            <a:r>
              <a:rPr lang="en-US" dirty="0"/>
              <a:t>made during the week. A sample of 65 weekly reports showed a sample mean of 19.5 customer contacts per week. The sample standard deviation was 5.2. Provide 90% and 95%confidence intervals for the population mean number of weekly customer contacts for the sales personnel.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for Interval Estimate of Population Mean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 = desired margin of error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In many cases, we have desirable E and we want to know what sample size will deliver the desirable margin of error.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161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C09A-184F-41C5-857D-AB0A871C4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2608</TotalTime>
  <Words>466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Interval Estimation</vt:lpstr>
      <vt:lpstr>Interval Estimation</vt:lpstr>
      <vt:lpstr>Interval Estimate of Population Mean: σ Known</vt:lpstr>
      <vt:lpstr>Interval Estimate of Population Mean: σ Known</vt:lpstr>
      <vt:lpstr>Example</vt:lpstr>
      <vt:lpstr>Interval Estimate of Population Mean: σ Unknown</vt:lpstr>
      <vt:lpstr>Interval Estimate of Population Mean: σ Unknown</vt:lpstr>
      <vt:lpstr>Example</vt:lpstr>
      <vt:lpstr>Sample Size for Interval Estimate of Population Mean</vt:lpstr>
      <vt:lpstr>Interval Estimate of Population Proportion</vt:lpstr>
      <vt:lpstr>Determining the Sample Size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 and Interval Estimate</dc:title>
  <dc:creator>Chongqi Wu</dc:creator>
  <cp:lastModifiedBy>Chongqi Wu</cp:lastModifiedBy>
  <cp:revision>34</cp:revision>
  <dcterms:created xsi:type="dcterms:W3CDTF">2016-08-25T21:49:13Z</dcterms:created>
  <dcterms:modified xsi:type="dcterms:W3CDTF">2017-04-14T20:43:11Z</dcterms:modified>
</cp:coreProperties>
</file>