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2"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15913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5536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276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88360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469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55777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92316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175887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66404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60936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08F4A1-B2B7-4924-B6B0-D882C2D6ECD1}"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6823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08F4A1-B2B7-4924-B6B0-D882C2D6ECD1}"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3353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08F4A1-B2B7-4924-B6B0-D882C2D6ECD1}"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0262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8F4A1-B2B7-4924-B6B0-D882C2D6ECD1}"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6486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7088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74765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08F4A1-B2B7-4924-B6B0-D882C2D6ECD1}" type="datetimeFigureOut">
              <a:rPr lang="en-US" smtClean="0"/>
              <a:t>11/3/2016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7CC09A-184F-41C5-857D-AB0A871C43A0}" type="slidenum">
              <a:rPr lang="en-US" smtClean="0"/>
              <a:t>‹#›</a:t>
            </a:fld>
            <a:endParaRPr lang="en-US"/>
          </a:p>
        </p:txBody>
      </p:sp>
    </p:spTree>
    <p:extLst>
      <p:ext uri="{BB962C8B-B14F-4D97-AF65-F5344CB8AC3E}">
        <p14:creationId xmlns:p14="http://schemas.microsoft.com/office/powerpoint/2010/main" val="381658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Inference About Means and Proportions with Two Populations</a:t>
            </a:r>
            <a:endParaRPr lang="en-US" dirty="0"/>
          </a:p>
        </p:txBody>
      </p:sp>
    </p:spTree>
    <p:extLst>
      <p:ext uri="{BB962C8B-B14F-4D97-AF65-F5344CB8AC3E}">
        <p14:creationId xmlns:p14="http://schemas.microsoft.com/office/powerpoint/2010/main" val="301663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The U.S. Department of Transportation provides the number of miles that residents of the 75 largest metropolitan areas travel per day in a car. Suppose that for a simple random sample of 50 Buffalo residents the mean is 22.5 miles a day and the standard deviation is 8.4 miles a day, and for an independent simple random sample of 40 Boston residents the mean is 18.6 miles a day and the standard deviation is 7.4 miles a day</a:t>
            </a:r>
            <a:r>
              <a:rPr lang="en-US" dirty="0" smtClean="0"/>
              <a:t>.</a:t>
            </a:r>
          </a:p>
          <a:p>
            <a:r>
              <a:rPr lang="en-US" dirty="0"/>
              <a:t>What is the point estimate of the difference between the mean number of miles that Buffalo residents travel per day and the mean number of miles that Boston residents travel per day</a:t>
            </a:r>
            <a:r>
              <a:rPr lang="en-US" dirty="0" smtClean="0"/>
              <a:t>?</a:t>
            </a:r>
          </a:p>
          <a:p>
            <a:r>
              <a:rPr lang="en-US" dirty="0"/>
              <a:t>What is the 95% confidence interval for the difference between the two population means?</a:t>
            </a:r>
          </a:p>
        </p:txBody>
      </p:sp>
    </p:spTree>
    <p:extLst>
      <p:ext uri="{BB962C8B-B14F-4D97-AF65-F5344CB8AC3E}">
        <p14:creationId xmlns:p14="http://schemas.microsoft.com/office/powerpoint/2010/main" val="3709705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Inferences About the Difference Between Two Population Means: Matched Samples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With matched samples, we first compute the difference within each sampling unit. It the degenerates into the inference about a population mean.</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𝑑</m:t>
                        </m:r>
                      </m:sub>
                    </m:sSub>
                  </m:oMath>
                </a14:m>
                <a:r>
                  <a:rPr lang="en-US" dirty="0" smtClean="0"/>
                  <a:t> = the mean of the difference in values for the two populations.</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rPr>
                          <m:t>𝑖</m:t>
                        </m:r>
                      </m:sub>
                    </m:sSub>
                  </m:oMath>
                </a14:m>
                <a:r>
                  <a:rPr lang="en-US" dirty="0" smtClean="0"/>
                  <a:t> = the difference </a:t>
                </a:r>
                <a:r>
                  <a:rPr lang="en-US" dirty="0"/>
                  <a:t>within each sampling </a:t>
                </a:r>
                <a:r>
                  <a:rPr lang="en-US" dirty="0" smtClean="0"/>
                  <a:t>unit</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𝑑</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e>
                        </m:nary>
                      </m:num>
                      <m:den>
                        <m:r>
                          <a:rPr lang="en-US" b="0" i="1" smtClean="0">
                            <a:latin typeface="Cambria Math" panose="02040503050406030204" pitchFamily="18" charset="0"/>
                          </a:rPr>
                          <m:t>𝑛</m:t>
                        </m:r>
                      </m:den>
                    </m:f>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𝑑</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e>
                    </m:rad>
                  </m:oMath>
                </a14:m>
                <a:endParaRPr lang="en-US" dirty="0" smtClean="0"/>
              </a:p>
              <a:p>
                <a:r>
                  <a:rPr lang="en-US" dirty="0" smtClean="0"/>
                  <a:t>Test statistic: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𝑑</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646581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About the Difference Between Two Population Proportions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smtClean="0"/>
                  <a:t>: proportion for population 1</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proportion for population </a:t>
                </a:r>
                <a:r>
                  <a:rPr lang="en-US" dirty="0" smtClean="0"/>
                  <a:t>2</a:t>
                </a:r>
              </a:p>
              <a:p>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i="1">
                            <a:latin typeface="Cambria Math" panose="02040503050406030204" pitchFamily="18" charset="0"/>
                          </a:rPr>
                          <m:t>1</m:t>
                        </m:r>
                      </m:sub>
                    </m:sSub>
                  </m:oMath>
                </a14:m>
                <a:r>
                  <a:rPr lang="en-US" dirty="0"/>
                  <a:t>: </a:t>
                </a:r>
                <a:r>
                  <a:rPr lang="en-US" dirty="0" smtClean="0"/>
                  <a:t>sample proportion </a:t>
                </a:r>
                <a:r>
                  <a:rPr lang="en-US" dirty="0"/>
                  <a:t>for </a:t>
                </a:r>
                <a:r>
                  <a:rPr lang="en-US" dirty="0" smtClean="0"/>
                  <a:t>a simple random sample from population </a:t>
                </a:r>
                <a:r>
                  <a:rPr lang="en-US" dirty="0"/>
                  <a:t>1</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sub>
                    </m:sSub>
                  </m:oMath>
                </a14:m>
                <a:r>
                  <a:rPr lang="en-US" dirty="0"/>
                  <a:t>: sample proportion for a simple random sample from population </a:t>
                </a:r>
                <a:r>
                  <a:rPr lang="en-US" dirty="0" smtClean="0"/>
                  <a:t>2</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670028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Interval Estimation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Point estimator of the difference between two population proportions</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sub>
                    </m:sSub>
                  </m:oMath>
                </a14:m>
                <a:endParaRPr lang="en-US" dirty="0"/>
              </a:p>
              <a:p>
                <a:r>
                  <a:rPr lang="en-US" dirty="0" smtClean="0"/>
                  <a:t>Standard error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oMath>
                </a14:m>
                <a:endParaRPr lang="en-US" dirty="0" smtClean="0"/>
              </a:p>
              <a:p>
                <a:pPr lvl="1">
                  <a:buFont typeface="Wingdings" panose="05000000000000000000" pitchFamily="2" charset="2"/>
                  <a:buChar char="q"/>
                </a:pP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endParaRPr lang="en-US" dirty="0" smtClean="0"/>
              </a:p>
              <a:p>
                <a:r>
                  <a:rPr lang="en-US" dirty="0" smtClean="0"/>
                  <a:t>Margin </a:t>
                </a:r>
                <a:r>
                  <a:rPr lang="en-US" dirty="0" smtClean="0"/>
                  <a:t>of error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endParaRPr lang="en-US" dirty="0" smtClean="0"/>
              </a:p>
              <a:p>
                <a:r>
                  <a:rPr lang="en-US" dirty="0" smtClean="0"/>
                  <a:t>Interval estimate: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667271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Hypothesis Tests About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 </a:t>
                </a:r>
              </a:p>
              <a:p>
                <a:endParaRPr lang="en-US" dirty="0"/>
              </a:p>
              <a:p>
                <a:r>
                  <a:rPr lang="en-US" dirty="0" smtClean="0"/>
                  <a:t> test statistic:</a:t>
                </a: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a14:m>
                <a:endParaRPr lang="en-US" dirty="0" smtClean="0"/>
              </a:p>
              <a:p>
                <a:pPr lvl="1">
                  <a:buFont typeface="Wingdings" panose="05000000000000000000" pitchFamily="2" charset="2"/>
                  <a:buChar char="q"/>
                </a:pPr>
                <a:endParaRPr lang="en-US"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323"/>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123" y="2248208"/>
            <a:ext cx="5361905" cy="619048"/>
          </a:xfrm>
          <a:prstGeom prst="rect">
            <a:avLst/>
          </a:prstGeom>
        </p:spPr>
      </p:pic>
    </p:spTree>
    <p:extLst>
      <p:ext uri="{BB962C8B-B14F-4D97-AF65-F5344CB8AC3E}">
        <p14:creationId xmlns:p14="http://schemas.microsoft.com/office/powerpoint/2010/main" val="139310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Advice</a:t>
            </a:r>
            <a:endParaRPr lang="en-US" dirty="0"/>
          </a:p>
        </p:txBody>
      </p:sp>
      <p:sp>
        <p:nvSpPr>
          <p:cNvPr id="3" name="Content Placeholder 2"/>
          <p:cNvSpPr>
            <a:spLocks noGrp="1"/>
          </p:cNvSpPr>
          <p:nvPr>
            <p:ph idx="1"/>
          </p:nvPr>
        </p:nvSpPr>
        <p:spPr/>
        <p:txBody>
          <a:bodyPr/>
          <a:lstStyle/>
          <a:p>
            <a:r>
              <a:rPr lang="en-US" dirty="0" smtClean="0"/>
              <a:t>n</a:t>
            </a:r>
            <a:r>
              <a:rPr lang="en-US" baseline="-25000" dirty="0" smtClean="0"/>
              <a:t>1</a:t>
            </a:r>
            <a:r>
              <a:rPr lang="en-US" dirty="0" smtClean="0"/>
              <a:t>p</a:t>
            </a:r>
            <a:r>
              <a:rPr lang="en-US" baseline="-25000" dirty="0" smtClean="0"/>
              <a:t>1</a:t>
            </a:r>
            <a:r>
              <a:rPr lang="en-US" dirty="0" smtClean="0"/>
              <a:t>, n</a:t>
            </a:r>
            <a:r>
              <a:rPr lang="en-US" baseline="-25000" dirty="0" smtClean="0"/>
              <a:t>1</a:t>
            </a:r>
            <a:r>
              <a:rPr lang="en-US" dirty="0" smtClean="0"/>
              <a:t>(1-p</a:t>
            </a:r>
            <a:r>
              <a:rPr lang="en-US" baseline="-25000" dirty="0" smtClean="0"/>
              <a:t>1</a:t>
            </a:r>
            <a:r>
              <a:rPr lang="en-US" dirty="0" smtClean="0"/>
              <a:t>), n</a:t>
            </a:r>
            <a:r>
              <a:rPr lang="en-US" baseline="-25000" dirty="0" smtClean="0"/>
              <a:t>2</a:t>
            </a:r>
            <a:r>
              <a:rPr lang="en-US" dirty="0" smtClean="0"/>
              <a:t>p</a:t>
            </a:r>
            <a:r>
              <a:rPr lang="en-US" baseline="-25000" dirty="0" smtClean="0"/>
              <a:t>2</a:t>
            </a:r>
            <a:r>
              <a:rPr lang="en-US" dirty="0" smtClean="0"/>
              <a:t>, and n</a:t>
            </a:r>
            <a:r>
              <a:rPr lang="en-US" baseline="-25000" dirty="0" smtClean="0"/>
              <a:t>2</a:t>
            </a:r>
            <a:r>
              <a:rPr lang="en-US" dirty="0" smtClean="0"/>
              <a:t>(1-p</a:t>
            </a:r>
            <a:r>
              <a:rPr lang="en-US" baseline="-25000" dirty="0" smtClean="0"/>
              <a:t>2</a:t>
            </a:r>
            <a:r>
              <a:rPr lang="en-US" dirty="0" smtClean="0"/>
              <a:t>) are all greater than or equal to 5.</a:t>
            </a:r>
            <a:endParaRPr lang="en-US" dirty="0"/>
          </a:p>
        </p:txBody>
      </p:sp>
    </p:spTree>
    <p:extLst>
      <p:ext uri="{BB962C8B-B14F-4D97-AF65-F5344CB8AC3E}">
        <p14:creationId xmlns:p14="http://schemas.microsoft.com/office/powerpoint/2010/main" val="3736359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589212" y="1837425"/>
            <a:ext cx="8915400" cy="4209691"/>
          </a:xfrm>
        </p:spPr>
        <p:txBody>
          <a:bodyPr>
            <a:normAutofit lnSpcReduction="10000"/>
          </a:bodyPr>
          <a:lstStyle/>
          <a:p>
            <a:r>
              <a:rPr lang="en-US" dirty="0"/>
              <a:t>The Professional Golf Association (PGA) measured the putting accuracy of professional golfers playing on the PGA Tour and the best amateur golfers playing in the World </a:t>
            </a:r>
            <a:r>
              <a:rPr lang="en-US" dirty="0" smtClean="0"/>
              <a:t>Amateur </a:t>
            </a:r>
            <a:r>
              <a:rPr lang="en-US" dirty="0"/>
              <a:t>Championship (Golf Magazine, January 2007). A sample of 1075 6-foot putts by </a:t>
            </a:r>
            <a:r>
              <a:rPr lang="en-US" dirty="0" smtClean="0"/>
              <a:t>professional </a:t>
            </a:r>
            <a:r>
              <a:rPr lang="en-US" dirty="0"/>
              <a:t>golfers found 688 made puts. A sample of 1200 6-foot putts by amateur golfers found 696 made putts</a:t>
            </a:r>
            <a:r>
              <a:rPr lang="en-US" dirty="0" smtClean="0"/>
              <a:t>.</a:t>
            </a:r>
          </a:p>
          <a:p>
            <a:r>
              <a:rPr lang="en-US" dirty="0"/>
              <a:t>Estimate the proportion of made 6-foot putts by professional golfers. Estimate the proportion of made 6-foot putts by amateur golfers. Which group had a better putting accuracy</a:t>
            </a:r>
            <a:r>
              <a:rPr lang="en-US" dirty="0" smtClean="0"/>
              <a:t>?</a:t>
            </a:r>
          </a:p>
          <a:p>
            <a:r>
              <a:rPr lang="en-US" dirty="0"/>
              <a:t>What is the point estimate of the difference between the proportions of the two populations? What does this estimate tell you about the percentage of putts made by the two groups of golfers</a:t>
            </a:r>
            <a:r>
              <a:rPr lang="en-US" dirty="0" smtClean="0"/>
              <a:t>?</a:t>
            </a:r>
          </a:p>
          <a:p>
            <a:r>
              <a:rPr lang="en-US" dirty="0"/>
              <a:t>What is the 95% confidence interval for the difference between the two population proportions? Interpret his confidence interval in terms of the percentage of putts made by the two groups of golfers.</a:t>
            </a:r>
          </a:p>
        </p:txBody>
      </p:sp>
    </p:spTree>
    <p:extLst>
      <p:ext uri="{BB962C8B-B14F-4D97-AF65-F5344CB8AC3E}">
        <p14:creationId xmlns:p14="http://schemas.microsoft.com/office/powerpoint/2010/main" val="129291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Inferences About the Difference Between Two Population </a:t>
            </a:r>
            <a:r>
              <a:rPr lang="en-US" dirty="0" smtClean="0"/>
              <a:t>Means Based on Independent Samples: </a:t>
            </a:r>
            <a:r>
              <a:rPr lang="en-US" dirty="0"/>
              <a:t>σ</a:t>
            </a:r>
            <a:r>
              <a:rPr lang="en-US" baseline="-25000" dirty="0"/>
              <a:t>1</a:t>
            </a:r>
            <a:r>
              <a:rPr lang="en-US" dirty="0"/>
              <a:t> and σ</a:t>
            </a:r>
            <a:r>
              <a:rPr lang="en-US" baseline="-25000" dirty="0"/>
              <a:t>2</a:t>
            </a:r>
            <a:r>
              <a:rPr lang="en-US" dirty="0"/>
              <a:t> Known</a:t>
            </a:r>
          </a:p>
        </p:txBody>
      </p:sp>
      <p:sp>
        <p:nvSpPr>
          <p:cNvPr id="3" name="Content Placeholder 2"/>
          <p:cNvSpPr>
            <a:spLocks noGrp="1"/>
          </p:cNvSpPr>
          <p:nvPr>
            <p:ph idx="1"/>
          </p:nvPr>
        </p:nvSpPr>
        <p:spPr>
          <a:xfrm>
            <a:off x="2589212" y="2866843"/>
            <a:ext cx="8915400" cy="3777622"/>
          </a:xfrm>
        </p:spPr>
        <p:txBody>
          <a:bodyPr>
            <a:normAutofit/>
          </a:bodyPr>
          <a:lstStyle/>
          <a:p>
            <a:r>
              <a:rPr lang="en-US" dirty="0"/>
              <a:t>μ</a:t>
            </a:r>
            <a:r>
              <a:rPr lang="en-US" baseline="-25000" dirty="0"/>
              <a:t>1</a:t>
            </a:r>
            <a:r>
              <a:rPr lang="en-US" dirty="0"/>
              <a:t> </a:t>
            </a:r>
            <a:r>
              <a:rPr lang="en-US" dirty="0" smtClean="0"/>
              <a:t>= </a:t>
            </a:r>
            <a:r>
              <a:rPr lang="en-US" dirty="0"/>
              <a:t>mean of population </a:t>
            </a:r>
            <a:r>
              <a:rPr lang="en-US" dirty="0" smtClean="0"/>
              <a:t>1</a:t>
            </a:r>
          </a:p>
          <a:p>
            <a:r>
              <a:rPr lang="en-US" dirty="0"/>
              <a:t>μ</a:t>
            </a:r>
            <a:r>
              <a:rPr lang="en-US" baseline="-25000" dirty="0"/>
              <a:t>2</a:t>
            </a:r>
            <a:r>
              <a:rPr lang="en-US" dirty="0"/>
              <a:t> </a:t>
            </a:r>
            <a:r>
              <a:rPr lang="en-US" dirty="0" smtClean="0"/>
              <a:t>= </a:t>
            </a:r>
            <a:r>
              <a:rPr lang="en-US" dirty="0"/>
              <a:t>mean of population 2</a:t>
            </a:r>
            <a:endParaRPr lang="en-US" dirty="0" smtClean="0"/>
          </a:p>
          <a:p>
            <a:r>
              <a:rPr lang="el-GR" dirty="0"/>
              <a:t>σ</a:t>
            </a:r>
            <a:r>
              <a:rPr lang="el-GR" baseline="-25000" dirty="0"/>
              <a:t>1</a:t>
            </a:r>
            <a:r>
              <a:rPr lang="el-GR" dirty="0"/>
              <a:t> </a:t>
            </a:r>
            <a:r>
              <a:rPr lang="en-US" dirty="0"/>
              <a:t>and </a:t>
            </a:r>
            <a:r>
              <a:rPr lang="el-GR" dirty="0" smtClean="0"/>
              <a:t>σ</a:t>
            </a:r>
            <a:r>
              <a:rPr lang="el-GR" baseline="-25000" dirty="0" smtClean="0"/>
              <a:t>2</a:t>
            </a:r>
            <a:r>
              <a:rPr lang="en-US" dirty="0"/>
              <a:t>: two population standard deviations</a:t>
            </a:r>
          </a:p>
          <a:p>
            <a:r>
              <a:rPr lang="en-US" dirty="0" smtClean="0"/>
              <a:t>n</a:t>
            </a:r>
            <a:r>
              <a:rPr lang="en-US" baseline="-25000" dirty="0" smtClean="0"/>
              <a:t>1</a:t>
            </a:r>
            <a:r>
              <a:rPr lang="en-US" dirty="0" smtClean="0"/>
              <a:t> and n</a:t>
            </a:r>
            <a:r>
              <a:rPr lang="en-US" baseline="-25000" dirty="0" smtClean="0"/>
              <a:t>2</a:t>
            </a:r>
            <a:r>
              <a:rPr lang="en-US" dirty="0" smtClean="0"/>
              <a:t>:  sample size of a simple random sample selected from population 1 and 2, respectively </a:t>
            </a:r>
            <a:r>
              <a:rPr lang="en-US" b="1" dirty="0" smtClean="0"/>
              <a:t>(independent simple random samples).</a:t>
            </a:r>
            <a:endParaRPr lang="en-US" b="1" dirty="0"/>
          </a:p>
        </p:txBody>
      </p:sp>
    </p:spTree>
    <p:extLst>
      <p:ext uri="{BB962C8B-B14F-4D97-AF65-F5344CB8AC3E}">
        <p14:creationId xmlns:p14="http://schemas.microsoft.com/office/powerpoint/2010/main" val="4075643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Estimation of μ</a:t>
            </a:r>
            <a:r>
              <a:rPr lang="en-US" baseline="-25000" dirty="0"/>
              <a:t>1</a:t>
            </a:r>
            <a:r>
              <a:rPr lang="en-US" dirty="0"/>
              <a:t> </a:t>
            </a:r>
            <a:r>
              <a:rPr lang="en-US" dirty="0" smtClean="0"/>
              <a:t>- </a:t>
            </a:r>
            <a:r>
              <a:rPr lang="en-US" dirty="0"/>
              <a:t>μ</a:t>
            </a:r>
            <a:r>
              <a:rPr lang="en-US" baseline="-25000" dirty="0"/>
              <a:t>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Point estimate of the difference between two population means: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b="0" i="1" smtClean="0">
                            <a:latin typeface="Cambria Math" panose="02040503050406030204" pitchFamily="18" charset="0"/>
                          </a:rPr>
                          <m:t>2</m:t>
                        </m:r>
                      </m:sub>
                    </m:sSub>
                  </m:oMath>
                </a14:m>
                <a:endParaRPr lang="en-US" dirty="0" smtClean="0"/>
              </a:p>
              <a:p>
                <a:r>
                  <a:rPr lang="en-US" dirty="0" smtClean="0"/>
                  <a:t>Standard error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a14:m>
                <a:endParaRPr lang="en-US" dirty="0" smtClean="0"/>
              </a:p>
              <a:p>
                <a:r>
                  <a:rPr lang="en-US" dirty="0" smtClean="0"/>
                  <a:t>Interval estimate: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oMath>
                </a14:m>
                <a:r>
                  <a:rPr lang="en-US" dirty="0" smtClean="0"/>
                  <a:t> margin of error</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49731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a:t>
            </a:r>
            <a:r>
              <a:rPr lang="en-US" dirty="0"/>
              <a:t>Tests About μ</a:t>
            </a:r>
            <a:r>
              <a:rPr lang="en-US" baseline="-25000" dirty="0"/>
              <a:t>1</a:t>
            </a:r>
            <a:r>
              <a:rPr lang="en-US" dirty="0"/>
              <a:t> - μ</a:t>
            </a:r>
            <a:r>
              <a:rPr lang="en-US" baseline="-25000" dirty="0"/>
              <a:t>2</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 </a:t>
            </a:r>
          </a:p>
          <a:p>
            <a:endParaRPr lang="en-US" dirty="0"/>
          </a:p>
          <a:p>
            <a:r>
              <a:rPr lang="en-US" dirty="0" smtClean="0"/>
              <a:t>D</a:t>
            </a:r>
            <a:r>
              <a:rPr lang="en-US" baseline="-25000" dirty="0" smtClean="0"/>
              <a:t>0</a:t>
            </a:r>
            <a:r>
              <a:rPr lang="en-US" dirty="0" smtClean="0"/>
              <a:t>: hypothesized difference </a:t>
            </a:r>
            <a:r>
              <a:rPr lang="en-US" dirty="0"/>
              <a:t>between μ</a:t>
            </a:r>
            <a:r>
              <a:rPr lang="en-US" baseline="-25000" dirty="0"/>
              <a:t>1</a:t>
            </a:r>
            <a:r>
              <a:rPr lang="en-US" dirty="0"/>
              <a:t> </a:t>
            </a:r>
            <a:r>
              <a:rPr lang="en-US" dirty="0" smtClean="0"/>
              <a:t>and </a:t>
            </a:r>
            <a:r>
              <a:rPr lang="en-US" dirty="0"/>
              <a:t>μ</a:t>
            </a:r>
            <a:r>
              <a:rPr lang="en-US" baseline="-25000" dirty="0"/>
              <a:t>2</a:t>
            </a:r>
            <a:r>
              <a:rPr lang="en-US" dirty="0"/>
              <a:t> </a:t>
            </a:r>
            <a:r>
              <a:rPr lang="en-US" dirty="0" smtClean="0"/>
              <a:t>; in many cases, D</a:t>
            </a:r>
            <a:r>
              <a:rPr lang="en-US" baseline="-25000" dirty="0" smtClean="0"/>
              <a:t>0</a:t>
            </a:r>
            <a:r>
              <a:rPr lang="en-US" dirty="0" smtClean="0"/>
              <a:t> = 0.</a:t>
            </a:r>
          </a:p>
          <a:p>
            <a:r>
              <a:rPr lang="en-US" dirty="0" smtClean="0"/>
              <a:t>Test statistic for hypothesis tests </a:t>
            </a:r>
            <a:r>
              <a:rPr lang="en-US" dirty="0"/>
              <a:t>about μ</a:t>
            </a:r>
            <a:r>
              <a:rPr lang="en-US" baseline="-25000" dirty="0"/>
              <a:t>1</a:t>
            </a:r>
            <a:r>
              <a:rPr lang="en-US" dirty="0"/>
              <a:t> - μ</a:t>
            </a:r>
            <a:r>
              <a:rPr lang="en-US" baseline="-25000" dirty="0"/>
              <a:t>2</a:t>
            </a:r>
            <a:r>
              <a:rPr lang="en-US" dirty="0"/>
              <a:t> </a:t>
            </a:r>
            <a:r>
              <a:rPr lang="en-US" dirty="0" smtClean="0"/>
              <a:t>with </a:t>
            </a:r>
            <a:r>
              <a:rPr lang="en-US" dirty="0"/>
              <a:t>σ</a:t>
            </a:r>
            <a:r>
              <a:rPr lang="en-US" baseline="-25000" dirty="0"/>
              <a:t>1</a:t>
            </a:r>
            <a:r>
              <a:rPr lang="en-US" dirty="0"/>
              <a:t> and σ</a:t>
            </a:r>
            <a:r>
              <a:rPr lang="en-US" baseline="-25000" dirty="0"/>
              <a:t>2</a:t>
            </a:r>
            <a:r>
              <a:rPr lang="en-US" dirty="0"/>
              <a:t> </a:t>
            </a:r>
            <a:r>
              <a:rPr lang="en-US" dirty="0" smtClean="0"/>
              <a:t>known :</a:t>
            </a:r>
            <a:endParaRPr lang="en-US" dirty="0"/>
          </a:p>
          <a:p>
            <a:pPr lvl="1">
              <a:buFont typeface="Wingdings" panose="05000000000000000000" pitchFamily="2" charset="2"/>
              <a:buChar char="q"/>
            </a:pPr>
            <a:r>
              <a:rPr lang="en-US" dirty="0" smtClean="0"/>
              <a:t> </a:t>
            </a:r>
            <a:endParaRPr lang="en-US" dirty="0"/>
          </a:p>
          <a:p>
            <a:pPr lvl="1">
              <a:buFont typeface="Wingdings" panose="05000000000000000000" pitchFamily="2" charset="2"/>
              <a:buChar char="q"/>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081" y="3871964"/>
            <a:ext cx="2457143" cy="10571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795" y="2194611"/>
            <a:ext cx="5942857" cy="695238"/>
          </a:xfrm>
          <a:prstGeom prst="rect">
            <a:avLst/>
          </a:prstGeom>
        </p:spPr>
      </p:pic>
    </p:spTree>
    <p:extLst>
      <p:ext uri="{BB962C8B-B14F-4D97-AF65-F5344CB8AC3E}">
        <p14:creationId xmlns:p14="http://schemas.microsoft.com/office/powerpoint/2010/main" val="1225828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Advice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most cases,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≥30</m:t>
                    </m:r>
                  </m:oMath>
                </a14:m>
                <a:r>
                  <a:rPr lang="en-US" dirty="0"/>
                  <a:t> </a:t>
                </a:r>
                <a:r>
                  <a:rPr lang="en-US" dirty="0" smtClean="0"/>
                  <a:t>are adequate.</a:t>
                </a:r>
              </a:p>
              <a:p>
                <a:r>
                  <a:rPr lang="en-US" dirty="0" smtClean="0"/>
                  <a:t>When either or both sample sizes are less than 30, it is recommended that the two population distributions are approximately normal.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3408460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589212" y="1794294"/>
            <a:ext cx="8915400" cy="4116928"/>
          </a:xfrm>
        </p:spPr>
        <p:txBody>
          <a:bodyPr>
            <a:normAutofit lnSpcReduction="10000"/>
          </a:bodyPr>
          <a:lstStyle/>
          <a:p>
            <a:r>
              <a:rPr lang="en-US" dirty="0"/>
              <a:t>Condé Nast Traveler conducts an annual survey in which readers rate their favorite cruise ship. All ships are rated on a 100-point scale, with higher values indicating better service. A sample of 37 ships that carry fewer than 500 passengers resulted in an average rating of 85.36, and a sample of 44 ships that carry 500 or more passengers provided an average </a:t>
            </a:r>
            <a:r>
              <a:rPr lang="en-US" dirty="0" smtClean="0"/>
              <a:t>rating </a:t>
            </a:r>
            <a:r>
              <a:rPr lang="en-US" dirty="0"/>
              <a:t>of 81.40. </a:t>
            </a:r>
            <a:r>
              <a:rPr lang="en-US" dirty="0" smtClean="0"/>
              <a:t>Assume </a:t>
            </a:r>
            <a:r>
              <a:rPr lang="en-US" dirty="0"/>
              <a:t>that the population standard deviation is 4.55 for ships that carry fewer than 500 passengers and 3.97 for ships that carry 500 or more passengers</a:t>
            </a:r>
            <a:r>
              <a:rPr lang="en-US" dirty="0" smtClean="0"/>
              <a:t>.</a:t>
            </a:r>
          </a:p>
          <a:p>
            <a:r>
              <a:rPr lang="en-US" dirty="0"/>
              <a:t>What is the point estimate of the difference between the population mean rating for ships that carry fewer than 500 passengers and the population mean rating for ships that carry 500 or more passengers</a:t>
            </a:r>
            <a:r>
              <a:rPr lang="en-US" dirty="0" smtClean="0"/>
              <a:t>?</a:t>
            </a:r>
          </a:p>
          <a:p>
            <a:r>
              <a:rPr lang="en-US" dirty="0"/>
              <a:t>At 95% confidence, what is the margin of error</a:t>
            </a:r>
            <a:r>
              <a:rPr lang="en-US" dirty="0" smtClean="0"/>
              <a:t>?</a:t>
            </a:r>
          </a:p>
          <a:p>
            <a:r>
              <a:rPr lang="en-US" dirty="0"/>
              <a:t>What is a 95% confidence interval estimate of the difference between the population mean ratings for the two sizes of ships?</a:t>
            </a:r>
            <a:endParaRPr lang="en-US" dirty="0" smtClean="0"/>
          </a:p>
          <a:p>
            <a:endParaRPr lang="en-US" dirty="0"/>
          </a:p>
        </p:txBody>
      </p:sp>
    </p:spTree>
    <p:extLst>
      <p:ext uri="{BB962C8B-B14F-4D97-AF65-F5344CB8AC3E}">
        <p14:creationId xmlns:p14="http://schemas.microsoft.com/office/powerpoint/2010/main" val="25651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Inferences About the Difference Between Two Population Means: σ</a:t>
            </a:r>
            <a:r>
              <a:rPr lang="en-US" baseline="-25000" dirty="0"/>
              <a:t>1</a:t>
            </a:r>
            <a:r>
              <a:rPr lang="en-US" dirty="0"/>
              <a:t> and σ</a:t>
            </a:r>
            <a:r>
              <a:rPr lang="en-US" baseline="-25000" dirty="0"/>
              <a:t>2</a:t>
            </a:r>
            <a:r>
              <a:rPr lang="en-US" dirty="0"/>
              <a:t> </a:t>
            </a:r>
            <a:r>
              <a:rPr lang="en-US" dirty="0" smtClean="0"/>
              <a:t>Unknown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Interval Estimation of μ</a:t>
                </a:r>
                <a:r>
                  <a:rPr lang="en-US" baseline="-25000" dirty="0"/>
                  <a:t>1</a:t>
                </a:r>
                <a:r>
                  <a:rPr lang="en-US" dirty="0"/>
                  <a:t> - </a:t>
                </a:r>
                <a:r>
                  <a:rPr lang="en-US" dirty="0" smtClean="0"/>
                  <a:t>μ</a:t>
                </a:r>
                <a:r>
                  <a:rPr lang="en-US" baseline="-25000" dirty="0" smtClean="0"/>
                  <a:t>2</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endParaRPr lang="en-US" dirty="0" smtClean="0"/>
              </a:p>
              <a:p>
                <a:pPr lvl="1">
                  <a:buFont typeface="Wingdings" panose="05000000000000000000" pitchFamily="2" charset="2"/>
                  <a:buChar char="q"/>
                </a:pPr>
                <a:r>
                  <a:rPr lang="en-US" dirty="0"/>
                  <a:t> </a:t>
                </a:r>
                <a:endParaRPr lang="en-US" dirty="0" smtClean="0"/>
              </a:p>
              <a:p>
                <a:pPr lvl="1">
                  <a:buFont typeface="Wingdings" panose="05000000000000000000" pitchFamily="2" charset="2"/>
                  <a:buChar char="q"/>
                </a:pPr>
                <a:endParaRPr lang="en-US" dirty="0"/>
              </a:p>
              <a:p>
                <a:pPr lvl="1">
                  <a:buFont typeface="Wingdings" panose="05000000000000000000" pitchFamily="2" charset="2"/>
                  <a:buChar char="q"/>
                </a:pPr>
                <a:endParaRPr lang="en-US" dirty="0" smtClean="0"/>
              </a:p>
              <a:p>
                <a:pPr lvl="1">
                  <a:buFont typeface="Wingdings" panose="05000000000000000000" pitchFamily="2" charset="2"/>
                  <a:buChar char="q"/>
                </a:pPr>
                <a:endParaRPr lang="en-US" dirty="0" smtClean="0"/>
              </a:p>
              <a:p>
                <a:pPr lvl="1">
                  <a:buFont typeface="Wingdings" panose="05000000000000000000" pitchFamily="2" charset="2"/>
                  <a:buChar char="q"/>
                </a:pPr>
                <a:endParaRPr lang="en-US" dirty="0" smtClean="0"/>
              </a:p>
              <a:p>
                <a:pPr lvl="1">
                  <a:buFont typeface="Wingdings" panose="05000000000000000000" pitchFamily="2" charset="2"/>
                  <a:buChar char="q"/>
                </a:pPr>
                <a:r>
                  <a:rPr lang="en-US" dirty="0" smtClean="0"/>
                  <a:t>Round non-integer </a:t>
                </a:r>
                <a:r>
                  <a:rPr lang="en-US" dirty="0" err="1" smtClean="0"/>
                  <a:t>df</a:t>
                </a:r>
                <a:r>
                  <a:rPr lang="en-US" dirty="0" smtClean="0"/>
                  <a:t> DOWN to provide a larger t-value and a more conservative interval estimate.</a:t>
                </a:r>
              </a:p>
              <a:p>
                <a:pPr lvl="1">
                  <a:buFont typeface="Wingdings" panose="05000000000000000000" pitchFamily="2" charset="2"/>
                  <a:buChar char="q"/>
                </a:pPr>
                <a:r>
                  <a:rPr lang="en-US" dirty="0" smtClean="0"/>
                  <a:t>1-</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smtClean="0"/>
                  <a:t>: confidence coefficient or confidence level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1613"/>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604" y="3162927"/>
            <a:ext cx="3390476" cy="1580952"/>
          </a:xfrm>
          <a:prstGeom prst="rect">
            <a:avLst/>
          </a:prstGeom>
        </p:spPr>
      </p:pic>
    </p:spTree>
    <p:extLst>
      <p:ext uri="{BB962C8B-B14F-4D97-AF65-F5344CB8AC3E}">
        <p14:creationId xmlns:p14="http://schemas.microsoft.com/office/powerpoint/2010/main" val="3592996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a:t>
            </a:r>
            <a:r>
              <a:rPr lang="en-US" dirty="0"/>
              <a:t>Tests About μ</a:t>
            </a:r>
            <a:r>
              <a:rPr lang="en-US" baseline="-25000" dirty="0"/>
              <a:t>1</a:t>
            </a:r>
            <a:r>
              <a:rPr lang="en-US" dirty="0"/>
              <a:t> - μ</a:t>
            </a:r>
            <a:r>
              <a:rPr lang="en-US" baseline="-25000" dirty="0"/>
              <a:t>2</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 </a:t>
            </a:r>
          </a:p>
          <a:p>
            <a:endParaRPr lang="en-US" dirty="0"/>
          </a:p>
          <a:p>
            <a:r>
              <a:rPr lang="en-US" dirty="0" smtClean="0"/>
              <a:t>D</a:t>
            </a:r>
            <a:r>
              <a:rPr lang="en-US" baseline="-25000" dirty="0" smtClean="0"/>
              <a:t>0</a:t>
            </a:r>
            <a:r>
              <a:rPr lang="en-US" dirty="0" smtClean="0"/>
              <a:t>: hypothesized difference </a:t>
            </a:r>
            <a:r>
              <a:rPr lang="en-US" dirty="0"/>
              <a:t>between μ</a:t>
            </a:r>
            <a:r>
              <a:rPr lang="en-US" baseline="-25000" dirty="0"/>
              <a:t>1</a:t>
            </a:r>
            <a:r>
              <a:rPr lang="en-US" dirty="0"/>
              <a:t> </a:t>
            </a:r>
            <a:r>
              <a:rPr lang="en-US" dirty="0" smtClean="0"/>
              <a:t>and </a:t>
            </a:r>
            <a:r>
              <a:rPr lang="en-US" dirty="0"/>
              <a:t>μ</a:t>
            </a:r>
            <a:r>
              <a:rPr lang="en-US" baseline="-25000" dirty="0"/>
              <a:t>2</a:t>
            </a:r>
            <a:r>
              <a:rPr lang="en-US" dirty="0"/>
              <a:t> </a:t>
            </a:r>
            <a:r>
              <a:rPr lang="en-US" dirty="0" smtClean="0"/>
              <a:t>; in many cases, D</a:t>
            </a:r>
            <a:r>
              <a:rPr lang="en-US" baseline="-25000" dirty="0" smtClean="0"/>
              <a:t>0</a:t>
            </a:r>
            <a:r>
              <a:rPr lang="en-US" dirty="0" smtClean="0"/>
              <a:t> = 0.</a:t>
            </a:r>
          </a:p>
          <a:p>
            <a:r>
              <a:rPr lang="en-US" dirty="0" smtClean="0"/>
              <a:t>Test statistic for hypothesis tests </a:t>
            </a:r>
            <a:r>
              <a:rPr lang="en-US" dirty="0"/>
              <a:t>about μ</a:t>
            </a:r>
            <a:r>
              <a:rPr lang="en-US" baseline="-25000" dirty="0"/>
              <a:t>1</a:t>
            </a:r>
            <a:r>
              <a:rPr lang="en-US" dirty="0"/>
              <a:t> - μ</a:t>
            </a:r>
            <a:r>
              <a:rPr lang="en-US" baseline="-25000" dirty="0"/>
              <a:t>2</a:t>
            </a:r>
            <a:r>
              <a:rPr lang="en-US" dirty="0"/>
              <a:t> </a:t>
            </a:r>
            <a:r>
              <a:rPr lang="en-US" dirty="0" smtClean="0"/>
              <a:t>with </a:t>
            </a:r>
            <a:r>
              <a:rPr lang="en-US" dirty="0"/>
              <a:t>σ</a:t>
            </a:r>
            <a:r>
              <a:rPr lang="en-US" baseline="-25000" dirty="0"/>
              <a:t>1</a:t>
            </a:r>
            <a:r>
              <a:rPr lang="en-US" dirty="0"/>
              <a:t> and σ</a:t>
            </a:r>
            <a:r>
              <a:rPr lang="en-US" baseline="-25000" dirty="0"/>
              <a:t>2</a:t>
            </a:r>
            <a:r>
              <a:rPr lang="en-US" dirty="0"/>
              <a:t> </a:t>
            </a:r>
            <a:r>
              <a:rPr lang="en-US" dirty="0" smtClean="0"/>
              <a:t>unknown :</a:t>
            </a:r>
            <a:endParaRPr lang="en-US" dirty="0"/>
          </a:p>
          <a:p>
            <a:pPr lvl="1">
              <a:buFont typeface="Wingdings" panose="05000000000000000000" pitchFamily="2" charset="2"/>
              <a:buChar char="q"/>
            </a:pPr>
            <a:r>
              <a:rPr lang="en-US" dirty="0" smtClean="0"/>
              <a:t> </a:t>
            </a:r>
            <a:endParaRPr lang="en-US" dirty="0"/>
          </a:p>
          <a:p>
            <a:pPr lvl="1">
              <a:buFont typeface="Wingdings" panose="05000000000000000000" pitchFamily="2" charset="2"/>
              <a:buChar char="q"/>
            </a:pPr>
            <a:endParaRPr lang="en-US" dirty="0" smtClean="0"/>
          </a:p>
          <a:p>
            <a:pPr lvl="1">
              <a:buFont typeface="Wingdings" panose="05000000000000000000" pitchFamily="2" charset="2"/>
              <a:buChar char="q"/>
            </a:pPr>
            <a:endParaRPr lang="en-US" dirty="0"/>
          </a:p>
          <a:p>
            <a:pPr lvl="1">
              <a:buFont typeface="Wingdings" panose="05000000000000000000" pitchFamily="2" charset="2"/>
              <a:buChar char="q"/>
            </a:pPr>
            <a:r>
              <a:rPr lang="en-US" dirty="0" smtClean="0"/>
              <a:t>The </a:t>
            </a:r>
            <a:r>
              <a:rPr lang="en-US" dirty="0" err="1" smtClean="0"/>
              <a:t>df</a:t>
            </a:r>
            <a:r>
              <a:rPr lang="en-US" dirty="0" smtClean="0"/>
              <a:t> is given by the same equation on the previous slide.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795" y="2194611"/>
            <a:ext cx="5942857" cy="6952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853" y="3839255"/>
            <a:ext cx="1904762" cy="1019048"/>
          </a:xfrm>
          <a:prstGeom prst="rect">
            <a:avLst/>
          </a:prstGeom>
        </p:spPr>
      </p:pic>
    </p:spTree>
    <p:extLst>
      <p:ext uri="{BB962C8B-B14F-4D97-AF65-F5344CB8AC3E}">
        <p14:creationId xmlns:p14="http://schemas.microsoft.com/office/powerpoint/2010/main" val="2179362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Advice</a:t>
            </a:r>
            <a:endParaRPr lang="en-US" dirty="0"/>
          </a:p>
        </p:txBody>
      </p:sp>
      <p:sp>
        <p:nvSpPr>
          <p:cNvPr id="3" name="Content Placeholder 2"/>
          <p:cNvSpPr>
            <a:spLocks noGrp="1"/>
          </p:cNvSpPr>
          <p:nvPr>
            <p:ph idx="1"/>
          </p:nvPr>
        </p:nvSpPr>
        <p:spPr/>
        <p:txBody>
          <a:bodyPr/>
          <a:lstStyle/>
          <a:p>
            <a:r>
              <a:rPr lang="en-US" dirty="0" smtClean="0"/>
              <a:t>In most cases, equal or nearly equal sample sizes such that n</a:t>
            </a:r>
            <a:r>
              <a:rPr lang="en-US" baseline="-25000" dirty="0" smtClean="0"/>
              <a:t>1</a:t>
            </a:r>
            <a:r>
              <a:rPr lang="en-US" dirty="0" smtClean="0"/>
              <a:t>+n</a:t>
            </a:r>
            <a:r>
              <a:rPr lang="en-US" baseline="-25000" dirty="0" smtClean="0"/>
              <a:t>2</a:t>
            </a:r>
            <a:r>
              <a:rPr lang="en-US" dirty="0" smtClean="0"/>
              <a:t> is at least 20 are adequate.</a:t>
            </a:r>
          </a:p>
          <a:p>
            <a:r>
              <a:rPr lang="en-US" dirty="0" smtClean="0"/>
              <a:t>If the population distributions are highly skewed, larger sample sizes are recommended.</a:t>
            </a:r>
          </a:p>
          <a:p>
            <a:r>
              <a:rPr lang="en-US" dirty="0" smtClean="0"/>
              <a:t>Smaller sample sizes can be used only if the population distributions are approximately normal.</a:t>
            </a:r>
          </a:p>
          <a:p>
            <a:endParaRPr lang="en-US" dirty="0"/>
          </a:p>
        </p:txBody>
      </p:sp>
    </p:spTree>
    <p:extLst>
      <p:ext uri="{BB962C8B-B14F-4D97-AF65-F5344CB8AC3E}">
        <p14:creationId xmlns:p14="http://schemas.microsoft.com/office/powerpoint/2010/main" val="4160242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1912</TotalTime>
  <Words>808</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 Math</vt:lpstr>
      <vt:lpstr>Century Gothic</vt:lpstr>
      <vt:lpstr>Wingdings</vt:lpstr>
      <vt:lpstr>Wingdings 3</vt:lpstr>
      <vt:lpstr>Wisp</vt:lpstr>
      <vt:lpstr>Inference About Means and Proportions with Two Populations</vt:lpstr>
      <vt:lpstr>Inferences About the Difference Between Two Population Means Based on Independent Samples: σ1 and σ2 Known</vt:lpstr>
      <vt:lpstr>Interval Estimation of μ1 - μ2</vt:lpstr>
      <vt:lpstr>Hypothesis Tests About μ1 - μ2 </vt:lpstr>
      <vt:lpstr>Practical Advice</vt:lpstr>
      <vt:lpstr>Example</vt:lpstr>
      <vt:lpstr>Inferences About the Difference Between Two Population Means: σ1 and σ2 Unknown</vt:lpstr>
      <vt:lpstr>Hypothesis Tests About μ1 - μ2 </vt:lpstr>
      <vt:lpstr>Practical Advice</vt:lpstr>
      <vt:lpstr>Example</vt:lpstr>
      <vt:lpstr>Inferences About the Difference Between Two Population Means: Matched Samples</vt:lpstr>
      <vt:lpstr>Inferences About the Difference Between Two Population Proportions</vt:lpstr>
      <vt:lpstr>Interval Estimation of p_1- p_2 </vt:lpstr>
      <vt:lpstr>Hypothesis Tests About p_1- p_2 </vt:lpstr>
      <vt:lpstr>Practical Advice</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Limit Theorem and Interval Estimate</dc:title>
  <dc:creator>Chongqi Wu</dc:creator>
  <cp:lastModifiedBy>Chongqi Wu</cp:lastModifiedBy>
  <cp:revision>82</cp:revision>
  <dcterms:created xsi:type="dcterms:W3CDTF">2016-08-25T21:49:13Z</dcterms:created>
  <dcterms:modified xsi:type="dcterms:W3CDTF">2016-11-03T19:52:21Z</dcterms:modified>
</cp:coreProperties>
</file>