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86" r:id="rId5"/>
    <p:sldId id="287" r:id="rId6"/>
    <p:sldId id="288" r:id="rId7"/>
    <p:sldId id="261" r:id="rId8"/>
    <p:sldId id="262" r:id="rId9"/>
    <p:sldId id="267" r:id="rId10"/>
    <p:sldId id="284" r:id="rId11"/>
    <p:sldId id="276" r:id="rId12"/>
    <p:sldId id="281" r:id="rId13"/>
    <p:sldId id="271" r:id="rId14"/>
    <p:sldId id="289" r:id="rId15"/>
    <p:sldId id="290" r:id="rId16"/>
    <p:sldId id="291" r:id="rId17"/>
    <p:sldId id="263" r:id="rId18"/>
    <p:sldId id="264" r:id="rId19"/>
    <p:sldId id="268" r:id="rId20"/>
    <p:sldId id="269" r:id="rId21"/>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6259" autoAdjust="0"/>
  </p:normalViewPr>
  <p:slideViewPr>
    <p:cSldViewPr>
      <p:cViewPr varScale="1">
        <p:scale>
          <a:sx n="136" d="100"/>
          <a:sy n="136" d="100"/>
        </p:scale>
        <p:origin x="31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4" d="100"/>
        <a:sy n="74" d="100"/>
      </p:scale>
      <p:origin x="0" y="-682"/>
    </p:cViewPr>
  </p:sorterViewPr>
  <p:notesViewPr>
    <p:cSldViewPr>
      <p:cViewPr varScale="1">
        <p:scale>
          <a:sx n="43" d="100"/>
          <a:sy n="43" d="100"/>
        </p:scale>
        <p:origin x="-1522"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0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67360" y="3376401"/>
            <a:ext cx="5997787" cy="5221156"/>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190625" y="704850"/>
            <a:ext cx="4629150" cy="34718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06693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190625" y="704850"/>
            <a:ext cx="4629150" cy="3471863"/>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3972560" y="2"/>
            <a:ext cx="3037840" cy="463206"/>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3972560" y="8829967"/>
            <a:ext cx="3037840" cy="466433"/>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1" y="8829967"/>
            <a:ext cx="3037840" cy="466433"/>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1" y="2"/>
            <a:ext cx="3037840" cy="463206"/>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190625" y="704850"/>
            <a:ext cx="4629150" cy="3471863"/>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90625" y="704850"/>
            <a:ext cx="4629150" cy="3471863"/>
          </a:xfrm>
          <a:ln/>
        </p:spPr>
      </p:sp>
      <p:sp>
        <p:nvSpPr>
          <p:cNvPr id="2560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90625" y="704850"/>
            <a:ext cx="4629150" cy="3471863"/>
          </a:xfrm>
          <a:ln/>
        </p:spPr>
      </p:sp>
      <p:sp>
        <p:nvSpPr>
          <p:cNvPr id="2662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228600" y="76200"/>
            <a:ext cx="86868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
            </a: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722602"/>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Nonlinear Optimization Models</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35814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Solution for Constant Elasticity Demand Function</a:t>
            </a:r>
          </a:p>
        </p:txBody>
      </p:sp>
      <p:pic>
        <p:nvPicPr>
          <p:cNvPr id="5" name="Picture 4">
            <a:extLst>
              <a:ext uri="{FF2B5EF4-FFF2-40B4-BE49-F238E27FC236}">
                <a16:creationId xmlns:a16="http://schemas.microsoft.com/office/drawing/2014/main" id="{63F8C1A3-1AE9-489D-BA3D-782544FD5390}"/>
              </a:ext>
            </a:extLst>
          </p:cNvPr>
          <p:cNvPicPr>
            <a:picLocks noChangeAspect="1"/>
          </p:cNvPicPr>
          <p:nvPr/>
        </p:nvPicPr>
        <p:blipFill>
          <a:blip r:embed="rId2"/>
          <a:stretch>
            <a:fillRect/>
          </a:stretch>
        </p:blipFill>
        <p:spPr>
          <a:xfrm>
            <a:off x="914400" y="1524000"/>
            <a:ext cx="7086600" cy="4998815"/>
          </a:xfrm>
          <a:prstGeom prst="rect">
            <a:avLst/>
          </a:prstGeom>
        </p:spPr>
      </p:pic>
    </p:spTree>
    <p:extLst>
      <p:ext uri="{BB962C8B-B14F-4D97-AF65-F5344CB8AC3E}">
        <p14:creationId xmlns:p14="http://schemas.microsoft.com/office/powerpoint/2010/main" val="291065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Suits at Sullivan’s</a:t>
            </a:r>
          </a:p>
        </p:txBody>
      </p:sp>
      <p:sp>
        <p:nvSpPr>
          <p:cNvPr id="3" name="Content Placeholder 2"/>
          <p:cNvSpPr>
            <a:spLocks noGrp="1"/>
          </p:cNvSpPr>
          <p:nvPr>
            <p:ph sz="half" idx="1"/>
          </p:nvPr>
        </p:nvSpPr>
        <p:spPr>
          <a:xfrm>
            <a:off x="304800" y="1600200"/>
            <a:ext cx="4724400" cy="5105400"/>
          </a:xfrm>
        </p:spPr>
        <p:txBody>
          <a:bodyPr/>
          <a:lstStyle/>
          <a:p>
            <a:r>
              <a:rPr lang="en-US" sz="1400" dirty="0"/>
              <a:t>Sullivan’s is a retailer of upscale men’s clothing. Suits cost Sullivan’s $320 per unit. This history of Sullivan’s prices and associated suit demands is summarized in the table on the right.</a:t>
            </a:r>
          </a:p>
          <a:p>
            <a:r>
              <a:rPr lang="en-US" sz="1400" dirty="0"/>
              <a:t>Each purchase of a suit leads to an average of 2.0 shirts and 1.5 ties being sold with this suit. Each shirt contributes $25 to the profit, and each tie contributes $15 to the profit. </a:t>
            </a:r>
          </a:p>
          <a:p>
            <a:r>
              <a:rPr lang="en-US" sz="1400" dirty="0"/>
              <a:t>The dollar figures are likely supplied by a cost accountant. The demand function can be estimated using the historical data of the relationships between demand and price (like in case of the previous example). The average numbers of shirts and ties sold with suit purchases are also available from historical data.  </a:t>
            </a:r>
          </a:p>
          <a:p>
            <a:r>
              <a:rPr lang="en-US" sz="1400" dirty="0"/>
              <a:t>Use an NLP model to determine a profit-maximizing price for suits, taking into account the purchases of shirts and ties that typically accompany purchases of suits. </a:t>
            </a:r>
          </a:p>
        </p:txBody>
      </p:sp>
      <p:pic>
        <p:nvPicPr>
          <p:cNvPr id="4" name="Picture 3"/>
          <p:cNvPicPr>
            <a:picLocks noChangeAspect="1"/>
          </p:cNvPicPr>
          <p:nvPr/>
        </p:nvPicPr>
        <p:blipFill>
          <a:blip r:embed="rId2"/>
          <a:stretch>
            <a:fillRect/>
          </a:stretch>
        </p:blipFill>
        <p:spPr>
          <a:xfrm>
            <a:off x="6248400" y="1676400"/>
            <a:ext cx="2340130" cy="4114799"/>
          </a:xfrm>
          <a:prstGeom prst="rect">
            <a:avLst/>
          </a:prstGeom>
        </p:spPr>
      </p:pic>
    </p:spTree>
    <p:extLst>
      <p:ext uri="{BB962C8B-B14F-4D97-AF65-F5344CB8AC3E}">
        <p14:creationId xmlns:p14="http://schemas.microsoft.com/office/powerpoint/2010/main" val="139762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dirty="0"/>
              <a:t>Modeling Demand Function for Sullivan’s Suits</a:t>
            </a:r>
          </a:p>
        </p:txBody>
      </p:sp>
      <p:pic>
        <p:nvPicPr>
          <p:cNvPr id="3" name="Picture 2">
            <a:extLst>
              <a:ext uri="{FF2B5EF4-FFF2-40B4-BE49-F238E27FC236}">
                <a16:creationId xmlns:a16="http://schemas.microsoft.com/office/drawing/2014/main" id="{552765E9-C619-4A31-B48B-E59BDC1EF4A1}"/>
              </a:ext>
            </a:extLst>
          </p:cNvPr>
          <p:cNvPicPr>
            <a:picLocks noChangeAspect="1"/>
          </p:cNvPicPr>
          <p:nvPr/>
        </p:nvPicPr>
        <p:blipFill>
          <a:blip r:embed="rId2"/>
          <a:stretch>
            <a:fillRect/>
          </a:stretch>
        </p:blipFill>
        <p:spPr>
          <a:xfrm>
            <a:off x="488806" y="1752600"/>
            <a:ext cx="8121794" cy="3962400"/>
          </a:xfrm>
          <a:prstGeom prst="rect">
            <a:avLst/>
          </a:prstGeom>
        </p:spPr>
      </p:pic>
    </p:spTree>
    <p:extLst>
      <p:ext uri="{BB962C8B-B14F-4D97-AF65-F5344CB8AC3E}">
        <p14:creationId xmlns:p14="http://schemas.microsoft.com/office/powerpoint/2010/main" val="405194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Solution for Sullivan’s Suit Price</a:t>
            </a:r>
          </a:p>
        </p:txBody>
      </p:sp>
      <p:pic>
        <p:nvPicPr>
          <p:cNvPr id="3" name="Picture 2">
            <a:extLst>
              <a:ext uri="{FF2B5EF4-FFF2-40B4-BE49-F238E27FC236}">
                <a16:creationId xmlns:a16="http://schemas.microsoft.com/office/drawing/2014/main" id="{B49C08AB-8060-4476-BEAB-448EC86BA059}"/>
              </a:ext>
            </a:extLst>
          </p:cNvPr>
          <p:cNvPicPr>
            <a:picLocks noChangeAspect="1"/>
          </p:cNvPicPr>
          <p:nvPr/>
        </p:nvPicPr>
        <p:blipFill>
          <a:blip r:embed="rId2"/>
          <a:stretch>
            <a:fillRect/>
          </a:stretch>
        </p:blipFill>
        <p:spPr>
          <a:xfrm>
            <a:off x="609600" y="1447800"/>
            <a:ext cx="7924800" cy="5117433"/>
          </a:xfrm>
          <a:prstGeom prst="rect">
            <a:avLst/>
          </a:prstGeom>
        </p:spPr>
      </p:pic>
    </p:spTree>
    <p:extLst>
      <p:ext uri="{BB962C8B-B14F-4D97-AF65-F5344CB8AC3E}">
        <p14:creationId xmlns:p14="http://schemas.microsoft.com/office/powerpoint/2010/main" val="300626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Optimizing Weights in Weighted  Moving Averages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446213"/>
                <a:ext cx="6096000" cy="5259387"/>
              </a:xfrm>
            </p:spPr>
            <p:txBody>
              <a:bodyPr/>
              <a:lstStyle/>
              <a:p>
                <a:r>
                  <a:rPr lang="en-US" sz="1200" dirty="0"/>
                  <a:t>The Illuminated Co. would like to forecast monthly sales in 2018. The historical sales data for 2016-2017 is provided in the table. </a:t>
                </a:r>
              </a:p>
              <a:p>
                <a:r>
                  <a:rPr lang="en-US" sz="1200" dirty="0"/>
                  <a:t>To forecast the sales in 2018, the company plans to apply the weighted moving averages (MWA) method. Weighted moving averages allow any weight to be placed on each element of the moving average forecast, providing that the total of weights is equal to 1:</a:t>
                </a:r>
              </a:p>
              <a:p>
                <a:endParaRPr lang="en-US" sz="1200" dirty="0"/>
              </a:p>
              <a:p>
                <a:endParaRPr lang="en-US" sz="1200" dirty="0"/>
              </a:p>
              <a:p>
                <a:pPr>
                  <a:buNone/>
                </a:pPr>
                <a:r>
                  <a:rPr lang="en-US" sz="1200" dirty="0"/>
                  <a:t>   where</a:t>
                </a:r>
              </a:p>
              <a:p>
                <a:pPr>
                  <a:buNone/>
                </a:pPr>
                <a:r>
                  <a:rPr lang="en-US" sz="1200" dirty="0">
                    <a:cs typeface="Times New Roman" pitchFamily="18" charset="0"/>
                  </a:rPr>
                  <a:t>                         </a:t>
                </a:r>
                <a:r>
                  <a:rPr lang="en-US" sz="1200" i="1" dirty="0">
                    <a:cs typeface="Times New Roman" pitchFamily="18" charset="0"/>
                  </a:rPr>
                  <a:t>F</a:t>
                </a:r>
                <a:r>
                  <a:rPr lang="en-US" sz="1200" i="1" baseline="-25000" dirty="0">
                    <a:cs typeface="Times New Roman" pitchFamily="18" charset="0"/>
                  </a:rPr>
                  <a:t>t</a:t>
                </a:r>
                <a:r>
                  <a:rPr lang="en-US" sz="1200" dirty="0">
                    <a:cs typeface="Times New Roman" pitchFamily="18" charset="0"/>
                  </a:rPr>
                  <a:t> = forecast in the next period </a:t>
                </a:r>
                <a:r>
                  <a:rPr lang="en-US" sz="1200" i="1" dirty="0">
                    <a:cs typeface="Times New Roman" pitchFamily="18" charset="0"/>
                  </a:rPr>
                  <a:t>t</a:t>
                </a:r>
              </a:p>
              <a:p>
                <a:pPr>
                  <a:buNone/>
                </a:pPr>
                <a:r>
                  <a:rPr lang="en-US" sz="1200" dirty="0">
                    <a:cs typeface="Times New Roman" pitchFamily="18" charset="0"/>
                  </a:rPr>
                  <a:t>                         </a:t>
                </a:r>
                <a:r>
                  <a:rPr lang="en-US" sz="1200" i="1" dirty="0">
                    <a:cs typeface="Times New Roman" pitchFamily="18" charset="0"/>
                  </a:rPr>
                  <a:t>n </a:t>
                </a:r>
                <a:r>
                  <a:rPr lang="en-US" sz="1200" dirty="0">
                    <a:cs typeface="Times New Roman" pitchFamily="18" charset="0"/>
                  </a:rPr>
                  <a:t>= number of periods in the moving average</a:t>
                </a:r>
              </a:p>
              <a:p>
                <a:pPr>
                  <a:buNone/>
                </a:pPr>
                <a:r>
                  <a:rPr lang="en-US" sz="1200" dirty="0">
                    <a:cs typeface="Times New Roman" pitchFamily="18" charset="0"/>
                  </a:rPr>
                  <a:t>                         </a:t>
                </a:r>
                <a:r>
                  <a:rPr lang="en-US" sz="1200" i="1" dirty="0">
                    <a:cs typeface="Times New Roman" pitchFamily="18" charset="0"/>
                  </a:rPr>
                  <a:t>A</a:t>
                </a:r>
                <a:r>
                  <a:rPr lang="en-US" sz="1200" i="1" baseline="-25000" dirty="0">
                    <a:cs typeface="Times New Roman" pitchFamily="18" charset="0"/>
                  </a:rPr>
                  <a:t>t-1</a:t>
                </a:r>
                <a:r>
                  <a:rPr lang="en-US" sz="1200" i="1" dirty="0">
                    <a:cs typeface="Times New Roman" pitchFamily="18" charset="0"/>
                  </a:rPr>
                  <a:t>, A</a:t>
                </a:r>
                <a:r>
                  <a:rPr lang="en-US" sz="1200" i="1" baseline="-25000" dirty="0">
                    <a:cs typeface="Times New Roman" pitchFamily="18" charset="0"/>
                  </a:rPr>
                  <a:t>t-2</a:t>
                </a:r>
                <a:r>
                  <a:rPr lang="en-US" sz="1200" i="1" dirty="0">
                    <a:cs typeface="Times New Roman" pitchFamily="18" charset="0"/>
                  </a:rPr>
                  <a:t>,.., A</a:t>
                </a:r>
                <a:r>
                  <a:rPr lang="en-US" sz="1200" i="1" baseline="-25000" dirty="0">
                    <a:cs typeface="Times New Roman" pitchFamily="18" charset="0"/>
                  </a:rPr>
                  <a:t>t-n</a:t>
                </a:r>
                <a:r>
                  <a:rPr lang="en-US" sz="1200" i="1" dirty="0">
                    <a:cs typeface="Times New Roman" pitchFamily="18" charset="0"/>
                  </a:rPr>
                  <a:t>  </a:t>
                </a:r>
                <a:r>
                  <a:rPr lang="en-US" sz="1200" dirty="0">
                    <a:cs typeface="Times New Roman" pitchFamily="18" charset="0"/>
                  </a:rPr>
                  <a:t>= actual values in period </a:t>
                </a:r>
                <a:r>
                  <a:rPr lang="en-US" sz="1200" i="1" dirty="0">
                    <a:cs typeface="Times New Roman" pitchFamily="18" charset="0"/>
                  </a:rPr>
                  <a:t>t-1, t-2, …, t-n</a:t>
                </a:r>
              </a:p>
              <a:p>
                <a:pPr>
                  <a:buNone/>
                </a:pPr>
                <a:r>
                  <a:rPr lang="en-US" sz="1200" i="1" dirty="0">
                    <a:cs typeface="Times New Roman" pitchFamily="18" charset="0"/>
                  </a:rPr>
                  <a:t>                         </a:t>
                </a:r>
                <a:r>
                  <a:rPr lang="en-US" sz="1200" i="1" dirty="0"/>
                  <a:t>w</a:t>
                </a:r>
                <a:r>
                  <a:rPr lang="en-US" sz="1200" i="1" baseline="-25000" dirty="0"/>
                  <a:t>1</a:t>
                </a:r>
                <a:r>
                  <a:rPr lang="en-US" sz="1200" i="1" dirty="0"/>
                  <a:t> , w</a:t>
                </a:r>
                <a:r>
                  <a:rPr lang="en-US" sz="1200" i="1" baseline="-25000" dirty="0"/>
                  <a:t>2 </a:t>
                </a:r>
                <a:r>
                  <a:rPr lang="en-US" sz="1200" i="1" dirty="0"/>
                  <a:t>, </a:t>
                </a:r>
                <a:r>
                  <a:rPr lang="en-US" sz="1200" i="1" dirty="0" err="1"/>
                  <a:t>w</a:t>
                </a:r>
                <a:r>
                  <a:rPr lang="en-US" sz="1200" i="1" baseline="-25000" dirty="0" err="1"/>
                  <a:t>n</a:t>
                </a:r>
                <a:r>
                  <a:rPr lang="en-US" sz="1200" i="1" baseline="-25000" dirty="0"/>
                  <a:t> </a:t>
                </a:r>
                <a:r>
                  <a:rPr lang="en-US" sz="1200" i="1" dirty="0"/>
                  <a:t>= w</a:t>
                </a:r>
                <a:r>
                  <a:rPr lang="en-US" sz="1200" dirty="0"/>
                  <a:t>eight to be given to the actual data for the periods</a:t>
                </a:r>
                <a:r>
                  <a:rPr lang="en-US" sz="1200" i="1" dirty="0"/>
                  <a:t> t-1, t-2, t-n.</a:t>
                </a:r>
              </a:p>
              <a:p>
                <a:r>
                  <a:rPr lang="en-US" sz="1200" dirty="0"/>
                  <a:t>The company’s sales analyst considers WMA with </a:t>
                </a:r>
                <a:r>
                  <a:rPr lang="en-US" sz="1200" i="1" dirty="0"/>
                  <a:t>n = 2, 3, 4</a:t>
                </a:r>
                <a:r>
                  <a:rPr lang="en-US" sz="1200" dirty="0"/>
                  <a:t>. This method is a popular approach in business forecasting, however, the main issue with this forecast is to be able to identify the appropriate combination of weights that would provide the most accurate forecast. Besides the requirement that the total weight equals to 1, the analyst </a:t>
                </a:r>
                <a:r>
                  <a:rPr lang="en-US" sz="1200"/>
                  <a:t>also </a:t>
                </a:r>
                <a:r>
                  <a:rPr lang="en-US" sz="1200" smtClean="0"/>
                  <a:t>would like</a:t>
                </a:r>
                <a:r>
                  <a:rPr lang="en-US" sz="1200" smtClean="0"/>
                  <a:t> </a:t>
                </a:r>
                <a:r>
                  <a:rPr lang="en-US" sz="1200" dirty="0"/>
                  <a:t>each weight to be at least 0.01 (or 1% of the total).    </a:t>
                </a:r>
              </a:p>
              <a:p>
                <a:r>
                  <a:rPr lang="en-US" sz="1200" dirty="0"/>
                  <a:t>To identify how accurate the forecast is, various measures of forecast accuracy may be used.  In this case, the sales analyst will use the mean absolute percentage error (MAPE).  MAPE measures </a:t>
                </a:r>
                <a:r>
                  <a:rPr lang="en-US" sz="1200" dirty="0">
                    <a:cs typeface="Times New Roman" pitchFamily="18" charset="0"/>
                  </a:rPr>
                  <a:t>the average absolute percentage of error in a forecast:</a:t>
                </a:r>
                <a:endParaRPr lang="en-US" sz="1200" dirty="0"/>
              </a:p>
              <a:p>
                <a:pPr marL="0" indent="0">
                  <a:buNone/>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𝑴𝑨𝑷𝑬</m:t>
                      </m:r>
                      <m:r>
                        <a:rPr lang="en-US" sz="1000" b="1" i="1" smtClean="0">
                          <a:latin typeface="Cambria Math" panose="02040503050406030204" pitchFamily="18" charset="0"/>
                        </a:rPr>
                        <m:t>= </m:t>
                      </m:r>
                      <m:f>
                        <m:fPr>
                          <m:ctrlPr>
                            <a:rPr lang="en-US" sz="1000" b="1" i="1" smtClean="0">
                              <a:latin typeface="Cambria Math" panose="02040503050406030204" pitchFamily="18" charset="0"/>
                            </a:rPr>
                          </m:ctrlPr>
                        </m:fPr>
                        <m:num>
                          <m:r>
                            <a:rPr lang="en-US" sz="1000" b="1" i="1" smtClean="0">
                              <a:latin typeface="Cambria Math" panose="02040503050406030204" pitchFamily="18" charset="0"/>
                            </a:rPr>
                            <m:t>𝟏</m:t>
                          </m:r>
                        </m:num>
                        <m:den>
                          <m:r>
                            <a:rPr lang="en-US" sz="1000" b="1" i="1" smtClean="0">
                              <a:latin typeface="Cambria Math" panose="02040503050406030204" pitchFamily="18" charset="0"/>
                            </a:rPr>
                            <m:t>𝑵</m:t>
                          </m:r>
                        </m:den>
                      </m:f>
                      <m:nary>
                        <m:naryPr>
                          <m:chr m:val="∑"/>
                          <m:ctrlPr>
                            <a:rPr lang="en-US" sz="1000" b="1" i="1" smtClean="0">
                              <a:latin typeface="Cambria Math" panose="02040503050406030204" pitchFamily="18" charset="0"/>
                            </a:rPr>
                          </m:ctrlPr>
                        </m:naryPr>
                        <m:sub>
                          <m:r>
                            <m:rPr>
                              <m:brk m:alnAt="23"/>
                            </m:rPr>
                            <a:rPr lang="en-US" sz="1000" b="1" i="1" smtClean="0">
                              <a:latin typeface="Cambria Math" panose="02040503050406030204" pitchFamily="18" charset="0"/>
                            </a:rPr>
                            <m:t>𝒕</m:t>
                          </m:r>
                          <m:r>
                            <a:rPr lang="en-US" sz="1000" b="1" i="1" smtClean="0">
                              <a:latin typeface="Cambria Math" panose="02040503050406030204" pitchFamily="18" charset="0"/>
                            </a:rPr>
                            <m:t>=</m:t>
                          </m:r>
                          <m:r>
                            <a:rPr lang="en-US" sz="1000" b="1" i="1" smtClean="0">
                              <a:latin typeface="Cambria Math" panose="02040503050406030204" pitchFamily="18" charset="0"/>
                            </a:rPr>
                            <m:t>𝟏</m:t>
                          </m:r>
                        </m:sub>
                        <m:sup>
                          <m:r>
                            <a:rPr lang="en-US" sz="1000" b="1" i="1" smtClean="0">
                              <a:latin typeface="Cambria Math" panose="02040503050406030204" pitchFamily="18" charset="0"/>
                            </a:rPr>
                            <m:t>𝑵</m:t>
                          </m:r>
                        </m:sup>
                        <m:e>
                          <m:d>
                            <m:dPr>
                              <m:begChr m:val="|"/>
                              <m:endChr m:val="|"/>
                              <m:ctrlPr>
                                <a:rPr lang="en-US" sz="1000" b="1" i="1" smtClean="0">
                                  <a:latin typeface="Cambria Math" panose="02040503050406030204" pitchFamily="18" charset="0"/>
                                </a:rPr>
                              </m:ctrlPr>
                            </m:dPr>
                            <m:e>
                              <m:f>
                                <m:fPr>
                                  <m:ctrlPr>
                                    <a:rPr lang="en-US" sz="1000" b="1" i="1" smtClean="0">
                                      <a:latin typeface="Cambria Math" panose="02040503050406030204" pitchFamily="18" charset="0"/>
                                    </a:rPr>
                                  </m:ctrlPr>
                                </m:fPr>
                                <m:num>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𝑨</m:t>
                                      </m:r>
                                    </m:e>
                                    <m:sub>
                                      <m:r>
                                        <a:rPr lang="en-US" sz="1000" b="1" i="1" smtClean="0">
                                          <a:latin typeface="Cambria Math" panose="02040503050406030204" pitchFamily="18" charset="0"/>
                                        </a:rPr>
                                        <m:t>𝒕</m:t>
                                      </m:r>
                                      <m:r>
                                        <a:rPr lang="en-US" sz="1000" b="1" i="1" smtClean="0">
                                          <a:latin typeface="Cambria Math" panose="02040503050406030204" pitchFamily="18" charset="0"/>
                                        </a:rPr>
                                        <m:t> </m:t>
                                      </m:r>
                                    </m:sub>
                                  </m:sSub>
                                  <m:r>
                                    <a:rPr lang="en-US" sz="1000" b="1" i="1" smtClean="0">
                                      <a:latin typeface="Cambria Math" panose="02040503050406030204" pitchFamily="18" charset="0"/>
                                    </a:rPr>
                                    <m:t>− </m:t>
                                  </m:r>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𝑭</m:t>
                                      </m:r>
                                    </m:e>
                                    <m:sub>
                                      <m:r>
                                        <a:rPr lang="en-US" sz="1000" b="1" i="1" smtClean="0">
                                          <a:latin typeface="Cambria Math" panose="02040503050406030204" pitchFamily="18" charset="0"/>
                                        </a:rPr>
                                        <m:t>𝒕</m:t>
                                      </m:r>
                                    </m:sub>
                                  </m:sSub>
                                </m:num>
                                <m:den>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𝑨</m:t>
                                      </m:r>
                                    </m:e>
                                    <m:sub>
                                      <m:r>
                                        <a:rPr lang="en-US" sz="1000" b="1" i="1" smtClean="0">
                                          <a:latin typeface="Cambria Math" panose="02040503050406030204" pitchFamily="18" charset="0"/>
                                        </a:rPr>
                                        <m:t>𝒕</m:t>
                                      </m:r>
                                    </m:sub>
                                  </m:sSub>
                                </m:den>
                              </m:f>
                            </m:e>
                          </m:d>
                        </m:e>
                      </m:nary>
                    </m:oMath>
                  </m:oMathPara>
                </a14:m>
                <a:endParaRPr lang="en-US" sz="1000" dirty="0"/>
              </a:p>
              <a:p>
                <a:r>
                  <a:rPr lang="en-US" sz="1200" dirty="0"/>
                  <a:t>The goal in this optimization modelling will be to identify the optimal weights for WMA forecast to minimize this forecast’s MAPE.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446213"/>
                <a:ext cx="6096000" cy="5259387"/>
              </a:xfrm>
              <a:blipFill>
                <a:blip r:embed="rId3"/>
                <a:stretch>
                  <a:fillRect b="-3824"/>
                </a:stretch>
              </a:blipFill>
            </p:spPr>
            <p:txBody>
              <a:bodyPr/>
              <a:lstStyle/>
              <a:p>
                <a:r>
                  <a:rPr lang="en-US">
                    <a:noFill/>
                  </a:rPr>
                  <a:t> </a:t>
                </a:r>
              </a:p>
            </p:txBody>
          </p:sp>
        </mc:Fallback>
      </mc:AlternateContent>
      <p:graphicFrame>
        <p:nvGraphicFramePr>
          <p:cNvPr id="302087" name="Object 7"/>
          <p:cNvGraphicFramePr>
            <a:graphicFrameLocks noChangeAspect="1"/>
          </p:cNvGraphicFramePr>
          <p:nvPr>
            <p:extLst>
              <p:ext uri="{D42A27DB-BD31-4B8C-83A1-F6EECF244321}">
                <p14:modId xmlns:p14="http://schemas.microsoft.com/office/powerpoint/2010/main" val="3202657266"/>
              </p:ext>
            </p:extLst>
          </p:nvPr>
        </p:nvGraphicFramePr>
        <p:xfrm>
          <a:off x="1600200" y="2590800"/>
          <a:ext cx="2819400" cy="685800"/>
        </p:xfrm>
        <a:graphic>
          <a:graphicData uri="http://schemas.openxmlformats.org/presentationml/2006/ole">
            <mc:AlternateContent xmlns:mc="http://schemas.openxmlformats.org/markup-compatibility/2006">
              <mc:Choice xmlns:v="urn:schemas-microsoft-com:vml" Requires="v">
                <p:oleObj spid="_x0000_s1039" name="Equation" r:id="rId4" imgW="1993680" imgH="660240" progId="Equation.3">
                  <p:embed/>
                </p:oleObj>
              </mc:Choice>
              <mc:Fallback>
                <p:oleObj name="Equation" r:id="rId4" imgW="1993680" imgH="660240" progId="Equation.3">
                  <p:embed/>
                  <p:pic>
                    <p:nvPicPr>
                      <p:cNvPr id="30208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590800"/>
                        <a:ext cx="2819400" cy="685800"/>
                      </a:xfrm>
                      <a:prstGeom prst="rect">
                        <a:avLst/>
                      </a:prstGeom>
                      <a:noFill/>
                      <a:ln>
                        <a:noFill/>
                      </a:ln>
                      <a:effectLst/>
                      <a:extLst/>
                    </p:spPr>
                  </p:pic>
                </p:oleObj>
              </mc:Fallback>
            </mc:AlternateContent>
          </a:graphicData>
        </a:graphic>
      </p:graphicFrame>
      <p:pic>
        <p:nvPicPr>
          <p:cNvPr id="5" name="Picture 4">
            <a:extLst>
              <a:ext uri="{FF2B5EF4-FFF2-40B4-BE49-F238E27FC236}">
                <a16:creationId xmlns:a16="http://schemas.microsoft.com/office/drawing/2014/main" id="{565BC7E2-FE10-4964-B8B2-CA2C056968B7}"/>
              </a:ext>
            </a:extLst>
          </p:cNvPr>
          <p:cNvPicPr>
            <a:picLocks noChangeAspect="1"/>
          </p:cNvPicPr>
          <p:nvPr/>
        </p:nvPicPr>
        <p:blipFill>
          <a:blip r:embed="rId6"/>
          <a:stretch>
            <a:fillRect/>
          </a:stretch>
        </p:blipFill>
        <p:spPr>
          <a:xfrm>
            <a:off x="6400800" y="1645600"/>
            <a:ext cx="2576119" cy="4298000"/>
          </a:xfrm>
          <a:prstGeom prst="rect">
            <a:avLst/>
          </a:prstGeom>
        </p:spPr>
      </p:pic>
    </p:spTree>
    <p:extLst>
      <p:ext uri="{BB962C8B-B14F-4D97-AF65-F5344CB8AC3E}">
        <p14:creationId xmlns:p14="http://schemas.microsoft.com/office/powerpoint/2010/main" val="2096870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3325-6465-45F6-9CC0-23081FCB8B0B}"/>
              </a:ext>
            </a:extLst>
          </p:cNvPr>
          <p:cNvSpPr>
            <a:spLocks noGrp="1"/>
          </p:cNvSpPr>
          <p:nvPr>
            <p:ph type="title"/>
          </p:nvPr>
        </p:nvSpPr>
        <p:spPr/>
        <p:txBody>
          <a:bodyPr/>
          <a:lstStyle/>
          <a:p>
            <a:r>
              <a:rPr lang="en-US" dirty="0"/>
              <a:t>Initial WMA Model</a:t>
            </a:r>
          </a:p>
        </p:txBody>
      </p:sp>
      <p:pic>
        <p:nvPicPr>
          <p:cNvPr id="3" name="Picture 2">
            <a:extLst>
              <a:ext uri="{FF2B5EF4-FFF2-40B4-BE49-F238E27FC236}">
                <a16:creationId xmlns:a16="http://schemas.microsoft.com/office/drawing/2014/main" id="{3800E04D-2D2A-487F-9AB3-CC6C8D9B44E5}"/>
              </a:ext>
            </a:extLst>
          </p:cNvPr>
          <p:cNvPicPr>
            <a:picLocks noChangeAspect="1"/>
          </p:cNvPicPr>
          <p:nvPr/>
        </p:nvPicPr>
        <p:blipFill>
          <a:blip r:embed="rId2"/>
          <a:stretch>
            <a:fillRect/>
          </a:stretch>
        </p:blipFill>
        <p:spPr>
          <a:xfrm>
            <a:off x="2057400" y="1490133"/>
            <a:ext cx="4343400" cy="5308600"/>
          </a:xfrm>
          <a:prstGeom prst="rect">
            <a:avLst/>
          </a:prstGeom>
        </p:spPr>
      </p:pic>
    </p:spTree>
    <p:extLst>
      <p:ext uri="{BB962C8B-B14F-4D97-AF65-F5344CB8AC3E}">
        <p14:creationId xmlns:p14="http://schemas.microsoft.com/office/powerpoint/2010/main" val="183621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D8FF-CF6E-43ED-9ED9-A99A611298B1}"/>
              </a:ext>
            </a:extLst>
          </p:cNvPr>
          <p:cNvSpPr>
            <a:spLocks noGrp="1"/>
          </p:cNvSpPr>
          <p:nvPr>
            <p:ph type="title"/>
          </p:nvPr>
        </p:nvSpPr>
        <p:spPr/>
        <p:txBody>
          <a:bodyPr/>
          <a:lstStyle/>
          <a:p>
            <a:r>
              <a:rPr lang="en-US" dirty="0"/>
              <a:t>Optimal WMA Models</a:t>
            </a:r>
          </a:p>
        </p:txBody>
      </p:sp>
      <p:pic>
        <p:nvPicPr>
          <p:cNvPr id="3" name="Picture 2">
            <a:extLst>
              <a:ext uri="{FF2B5EF4-FFF2-40B4-BE49-F238E27FC236}">
                <a16:creationId xmlns:a16="http://schemas.microsoft.com/office/drawing/2014/main" id="{94D6612B-EF58-4A03-8705-36E1A3559E35}"/>
              </a:ext>
            </a:extLst>
          </p:cNvPr>
          <p:cNvPicPr>
            <a:picLocks noChangeAspect="1"/>
          </p:cNvPicPr>
          <p:nvPr/>
        </p:nvPicPr>
        <p:blipFill>
          <a:blip r:embed="rId2"/>
          <a:stretch>
            <a:fillRect/>
          </a:stretch>
        </p:blipFill>
        <p:spPr>
          <a:xfrm>
            <a:off x="2133600" y="1447800"/>
            <a:ext cx="4267200" cy="5334000"/>
          </a:xfrm>
          <a:prstGeom prst="rect">
            <a:avLst/>
          </a:prstGeom>
        </p:spPr>
      </p:pic>
    </p:spTree>
    <p:extLst>
      <p:ext uri="{BB962C8B-B14F-4D97-AF65-F5344CB8AC3E}">
        <p14:creationId xmlns:p14="http://schemas.microsoft.com/office/powerpoint/2010/main" val="404621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Pickens Memorial Hospital</a:t>
            </a:r>
          </a:p>
        </p:txBody>
      </p:sp>
      <p:sp>
        <p:nvSpPr>
          <p:cNvPr id="14339" name="Rectangle 3"/>
          <p:cNvSpPr>
            <a:spLocks noGrp="1" noChangeArrowheads="1"/>
          </p:cNvSpPr>
          <p:nvPr>
            <p:ph type="body" idx="1"/>
          </p:nvPr>
        </p:nvSpPr>
        <p:spPr>
          <a:xfrm>
            <a:off x="132835" y="1371600"/>
            <a:ext cx="8610600" cy="5334000"/>
          </a:xfrm>
        </p:spPr>
        <p:txBody>
          <a:bodyPr/>
          <a:lstStyle/>
          <a:p>
            <a:pPr eaLnBrk="1" hangingPunct="1"/>
            <a:r>
              <a:rPr lang="en-US" sz="1200" dirty="0">
                <a:cs typeface="Times New Roman" pitchFamily="18" charset="0"/>
              </a:rPr>
              <a:t>The weekly income at Pickens memorial Hospital depends on the number of patients admitted in the three separate categories: medical, surgical, and pediatric. The hospital can admit a total of 100 medical patients, 80  surgical patients, and 60 pediatric patients each week. However, because Pickens Memorial serves a large community, patient demand in each category by itself exceeds the total patient capacity. </a:t>
            </a:r>
          </a:p>
          <a:p>
            <a:pPr eaLnBrk="1" hangingPunct="1"/>
            <a:r>
              <a:rPr lang="en-US" sz="1200" dirty="0">
                <a:cs typeface="Times New Roman" pitchFamily="18" charset="0"/>
              </a:rPr>
              <a:t>Due to fixed overhead, the profit per patient in each category actually increases as the number of patients increases. Further, some patients who are initially classified as medical patients then get reclassified as surgical patients. As a result, the profit per surgical patient also depends on the number of medical patients admitted. The accountants at Pickens Memorial have analyzed the situation, and have identified the following information:</a:t>
            </a:r>
          </a:p>
          <a:p>
            <a:pPr lvl="1" eaLnBrk="1" hangingPunct="1"/>
            <a:r>
              <a:rPr lang="en-US" sz="1000" dirty="0">
                <a:cs typeface="Times New Roman" pitchFamily="18" charset="0"/>
              </a:rPr>
              <a:t>income contribution per medical patient:  = </a:t>
            </a:r>
            <a:r>
              <a:rPr lang="en-US" sz="1000" i="1" dirty="0">
                <a:cs typeface="Times New Roman" pitchFamily="18" charset="0"/>
              </a:rPr>
              <a:t>$120 + $8M</a:t>
            </a:r>
          </a:p>
          <a:p>
            <a:pPr lvl="1" eaLnBrk="1" hangingPunct="1"/>
            <a:r>
              <a:rPr lang="en-US" sz="1000" dirty="0">
                <a:cs typeface="Times New Roman" pitchFamily="18" charset="0"/>
              </a:rPr>
              <a:t>Income contribution per surgical patient:  = </a:t>
            </a:r>
            <a:r>
              <a:rPr lang="en-US" sz="1000" i="1" dirty="0">
                <a:cs typeface="Times New Roman" pitchFamily="18" charset="0"/>
              </a:rPr>
              <a:t>$200 + $10S + $3M</a:t>
            </a:r>
          </a:p>
          <a:p>
            <a:pPr lvl="1" eaLnBrk="1" hangingPunct="1"/>
            <a:r>
              <a:rPr lang="en-US" sz="1000" dirty="0">
                <a:cs typeface="Times New Roman" pitchFamily="18" charset="0"/>
              </a:rPr>
              <a:t>Income contribution per pediatric patient:  = </a:t>
            </a:r>
            <a:r>
              <a:rPr lang="en-US" sz="1000" i="1" dirty="0">
                <a:cs typeface="Times New Roman" pitchFamily="18" charset="0"/>
              </a:rPr>
              <a:t>$95 + $9P</a:t>
            </a:r>
          </a:p>
          <a:p>
            <a:pPr lvl="1" eaLnBrk="1" hangingPunct="1"/>
            <a:r>
              <a:rPr lang="en-US" sz="1000" dirty="0">
                <a:cs typeface="Times New Roman" pitchFamily="18" charset="0"/>
              </a:rPr>
              <a:t>Where M = number of medical patients admitted; S = number of surgical patients admitted; and P = number of pediatric patients admitted</a:t>
            </a:r>
            <a:endParaRPr lang="en-US" sz="1200" dirty="0">
              <a:cs typeface="Times New Roman" pitchFamily="18" charset="0"/>
            </a:endParaRPr>
          </a:p>
          <a:p>
            <a:pPr eaLnBrk="1" hangingPunct="1"/>
            <a:r>
              <a:rPr lang="en-US" sz="1200" dirty="0">
                <a:cs typeface="Times New Roman" pitchFamily="18" charset="0"/>
              </a:rPr>
              <a:t>Perkins Memorial identified three main constraints for this model: x-ray capacity: scanning capacity (x-rays, MRI, and CT scans), surgical rooms capacity, and lab capacity. Table below shows the relevant weekly data for these three constraints for each category of patient. The table also shows the weekly availabilities of each of these resources: total number of </a:t>
            </a:r>
            <a:r>
              <a:rPr lang="en-US" sz="1200" dirty="0" err="1">
                <a:cs typeface="Times New Roman" pitchFamily="18" charset="0"/>
              </a:rPr>
              <a:t>scannings</a:t>
            </a:r>
            <a:r>
              <a:rPr lang="en-US" sz="1200" dirty="0">
                <a:cs typeface="Times New Roman" pitchFamily="18" charset="0"/>
              </a:rPr>
              <a:t> and surgical procedure is 420 and 90, respectively, and total hours of testing is 1150 hours.     </a:t>
            </a:r>
          </a:p>
          <a:p>
            <a:pPr marL="0" indent="0" eaLnBrk="1" hangingPunct="1">
              <a:buNone/>
            </a:pPr>
            <a:endParaRPr lang="en-US" sz="1200" dirty="0">
              <a:cs typeface="Times New Roman" pitchFamily="18" charset="0"/>
            </a:endParaRPr>
          </a:p>
          <a:p>
            <a:pPr eaLnBrk="1" hangingPunct="1"/>
            <a:endParaRPr lang="en-US" sz="1200" dirty="0">
              <a:cs typeface="Times New Roman" pitchFamily="18" charset="0"/>
            </a:endParaRPr>
          </a:p>
          <a:p>
            <a:pPr eaLnBrk="1" hangingPunct="1"/>
            <a:endParaRPr lang="en-US" sz="1200" dirty="0">
              <a:cs typeface="Times New Roman" pitchFamily="18" charset="0"/>
            </a:endParaRPr>
          </a:p>
          <a:p>
            <a:pPr eaLnBrk="1" hangingPunct="1"/>
            <a:endParaRPr lang="en-US" sz="1200" dirty="0">
              <a:cs typeface="Times New Roman" pitchFamily="18" charset="0"/>
            </a:endParaRPr>
          </a:p>
          <a:p>
            <a:pPr eaLnBrk="1" hangingPunct="1"/>
            <a:endParaRPr lang="en-US" sz="1200" dirty="0">
              <a:cs typeface="Times New Roman" pitchFamily="18" charset="0"/>
            </a:endParaRPr>
          </a:p>
          <a:p>
            <a:pPr eaLnBrk="1" hangingPunct="1"/>
            <a:r>
              <a:rPr lang="en-US" sz="1200" dirty="0">
                <a:cs typeface="Times New Roman" pitchFamily="18" charset="0"/>
              </a:rPr>
              <a:t>The hospital’s chief laboratory supervisor has noted that the required time per lab test increases as the total number of patients increases. Based on historical data, the supervisor estimates this relationship to be as follows:</a:t>
            </a:r>
          </a:p>
          <a:p>
            <a:pPr lvl="1" eaLnBrk="1" hangingPunct="1"/>
            <a:r>
              <a:rPr lang="en-US" sz="1000" dirty="0">
                <a:cs typeface="Times New Roman" pitchFamily="18" charset="0"/>
              </a:rPr>
              <a:t>Time required per lab test (in hours) = </a:t>
            </a:r>
            <a:r>
              <a:rPr lang="en-US" sz="1000" i="1" dirty="0">
                <a:cs typeface="Times New Roman" pitchFamily="18" charset="0"/>
              </a:rPr>
              <a:t>2 + 0.001(M + S + P)</a:t>
            </a:r>
            <a:endParaRPr lang="en-US" sz="1000" dirty="0">
              <a:cs typeface="Times New Roman" pitchFamily="18" charset="0"/>
            </a:endParaRPr>
          </a:p>
          <a:p>
            <a:pPr eaLnBrk="1" hangingPunct="1"/>
            <a:r>
              <a:rPr lang="en-US" sz="1200" dirty="0"/>
              <a:t>Develop and solve an NLP model that identifies the optimal number of patients to be admitted to the Pickens Memorial Hospital that maximizes the total weekly income in the hospital.  </a:t>
            </a:r>
          </a:p>
        </p:txBody>
      </p:sp>
      <p:pic>
        <p:nvPicPr>
          <p:cNvPr id="2" name="Picture 1"/>
          <p:cNvPicPr>
            <a:picLocks noChangeAspect="1"/>
          </p:cNvPicPr>
          <p:nvPr/>
        </p:nvPicPr>
        <p:blipFill>
          <a:blip r:embed="rId3"/>
          <a:stretch>
            <a:fillRect/>
          </a:stretch>
        </p:blipFill>
        <p:spPr>
          <a:xfrm>
            <a:off x="1634906" y="4495800"/>
            <a:ext cx="5606458" cy="990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Formulation of NLP Model for Pickens Memorial Hospital</a:t>
            </a:r>
          </a:p>
        </p:txBody>
      </p:sp>
      <p:sp>
        <p:nvSpPr>
          <p:cNvPr id="15363" name="Rectangle 3"/>
          <p:cNvSpPr>
            <a:spLocks noGrp="1" noChangeArrowheads="1"/>
          </p:cNvSpPr>
          <p:nvPr>
            <p:ph type="body" sz="half" idx="1"/>
          </p:nvPr>
        </p:nvSpPr>
        <p:spPr>
          <a:xfrm>
            <a:off x="76200" y="1524000"/>
            <a:ext cx="8686800" cy="5029200"/>
          </a:xfrm>
        </p:spPr>
        <p:txBody>
          <a:bodyPr/>
          <a:lstStyle/>
          <a:p>
            <a:pPr eaLnBrk="1" hangingPunct="1">
              <a:buFont typeface="Wingdings" pitchFamily="2" charset="2"/>
              <a:buNone/>
            </a:pPr>
            <a:r>
              <a:rPr lang="en-US" sz="1600" i="1" dirty="0">
                <a:solidFill>
                  <a:schemeClr val="accent2"/>
                </a:solidFill>
              </a:rPr>
              <a:t>Decision Variables</a:t>
            </a:r>
          </a:p>
          <a:p>
            <a:pPr eaLnBrk="1" hangingPunct="1">
              <a:buFont typeface="Wingdings" pitchFamily="2" charset="2"/>
              <a:buNone/>
            </a:pPr>
            <a:r>
              <a:rPr lang="en-US" sz="1400" i="1" dirty="0"/>
              <a:t>M</a:t>
            </a:r>
            <a:r>
              <a:rPr lang="en-US" sz="1400" dirty="0"/>
              <a:t> = number of medical patients admitted</a:t>
            </a:r>
          </a:p>
          <a:p>
            <a:pPr eaLnBrk="1" hangingPunct="1">
              <a:buFont typeface="Wingdings" pitchFamily="2" charset="2"/>
              <a:buNone/>
            </a:pPr>
            <a:r>
              <a:rPr lang="en-US" sz="1400" i="1" dirty="0"/>
              <a:t>S</a:t>
            </a:r>
            <a:r>
              <a:rPr lang="en-US" sz="1400" dirty="0"/>
              <a:t> = number of surgical patients admitted</a:t>
            </a:r>
          </a:p>
          <a:p>
            <a:pPr eaLnBrk="1" hangingPunct="1">
              <a:buFont typeface="Wingdings" pitchFamily="2" charset="2"/>
              <a:buNone/>
            </a:pPr>
            <a:r>
              <a:rPr lang="en-US" sz="1400" i="1" dirty="0"/>
              <a:t>P</a:t>
            </a:r>
            <a:r>
              <a:rPr lang="en-US" sz="1400" dirty="0"/>
              <a:t> = number of pediatric patients admitted</a:t>
            </a:r>
          </a:p>
          <a:p>
            <a:pPr eaLnBrk="1" hangingPunct="1">
              <a:buNone/>
            </a:pPr>
            <a:endParaRPr lang="en-US" sz="1400" i="1" dirty="0">
              <a:solidFill>
                <a:schemeClr val="accent2"/>
              </a:solidFill>
            </a:endParaRPr>
          </a:p>
          <a:p>
            <a:pPr eaLnBrk="1" hangingPunct="1">
              <a:buNone/>
            </a:pPr>
            <a:r>
              <a:rPr lang="en-US" sz="1600" i="1" dirty="0">
                <a:solidFill>
                  <a:schemeClr val="accent2"/>
                </a:solidFill>
              </a:rPr>
              <a:t>Objective – maximize gross income</a:t>
            </a:r>
          </a:p>
          <a:p>
            <a:pPr eaLnBrk="1" hangingPunct="1">
              <a:buNone/>
            </a:pPr>
            <a:r>
              <a:rPr lang="en-US" sz="1400" dirty="0"/>
              <a:t>Max  (</a:t>
            </a:r>
            <a:r>
              <a:rPr lang="en-US" sz="1400" i="1" dirty="0">
                <a:cs typeface="Times New Roman" pitchFamily="18" charset="0"/>
              </a:rPr>
              <a:t>$120 + $8M)M + ($200 + $10S + $3M)S + ($95 + $9P)P</a:t>
            </a:r>
          </a:p>
          <a:p>
            <a:pPr eaLnBrk="1" hangingPunct="1">
              <a:buNone/>
            </a:pPr>
            <a:endParaRPr lang="en-US" sz="1600" i="1" dirty="0">
              <a:solidFill>
                <a:schemeClr val="accent2"/>
              </a:solidFill>
            </a:endParaRPr>
          </a:p>
          <a:p>
            <a:pPr eaLnBrk="1" hangingPunct="1">
              <a:buNone/>
            </a:pPr>
            <a:r>
              <a:rPr lang="en-US" sz="1600" i="1" dirty="0">
                <a:solidFill>
                  <a:schemeClr val="accent2"/>
                </a:solidFill>
              </a:rPr>
              <a:t>Constraints</a:t>
            </a:r>
          </a:p>
          <a:p>
            <a:pPr eaLnBrk="1" hangingPunct="1">
              <a:buNone/>
            </a:pPr>
            <a:r>
              <a:rPr lang="en-US" sz="1400" dirty="0"/>
              <a:t>Capacity for medical patients:     	</a:t>
            </a:r>
            <a:r>
              <a:rPr lang="en-US" sz="1400" i="1" dirty="0"/>
              <a:t>M  </a:t>
            </a:r>
            <a:r>
              <a:rPr lang="en-US" sz="1400" i="1" dirty="0">
                <a:cs typeface="Times New Roman" pitchFamily="18" charset="0"/>
              </a:rPr>
              <a:t>≤  100</a:t>
            </a:r>
          </a:p>
          <a:p>
            <a:pPr eaLnBrk="1" hangingPunct="1">
              <a:buNone/>
            </a:pPr>
            <a:r>
              <a:rPr lang="en-US" sz="1400" dirty="0"/>
              <a:t>Capacity for surgical patients:     	</a:t>
            </a:r>
            <a:r>
              <a:rPr lang="en-US" sz="1400" i="1" dirty="0"/>
              <a:t>S  </a:t>
            </a:r>
            <a:r>
              <a:rPr lang="en-US" sz="1400" i="1" dirty="0">
                <a:cs typeface="Times New Roman" pitchFamily="18" charset="0"/>
              </a:rPr>
              <a:t>≤  80</a:t>
            </a:r>
          </a:p>
          <a:p>
            <a:pPr eaLnBrk="1" hangingPunct="1">
              <a:buNone/>
            </a:pPr>
            <a:r>
              <a:rPr lang="en-US" sz="1400" dirty="0"/>
              <a:t>Capacity for pediatric patients:   	</a:t>
            </a:r>
            <a:r>
              <a:rPr lang="en-US" sz="1400" i="1" dirty="0"/>
              <a:t>P  </a:t>
            </a:r>
            <a:r>
              <a:rPr lang="en-US" sz="1400" i="1" dirty="0">
                <a:cs typeface="Times New Roman" pitchFamily="18" charset="0"/>
              </a:rPr>
              <a:t>≤  60</a:t>
            </a:r>
          </a:p>
          <a:p>
            <a:pPr eaLnBrk="1" hangingPunct="1">
              <a:buNone/>
            </a:pPr>
            <a:r>
              <a:rPr lang="en-US" sz="1400" dirty="0"/>
              <a:t>Scanning capacity: 	               	</a:t>
            </a:r>
            <a:r>
              <a:rPr lang="en-US" sz="1400" i="1" dirty="0"/>
              <a:t>M + 3S + 2P </a:t>
            </a:r>
            <a:r>
              <a:rPr lang="en-US" sz="1400" i="1" dirty="0">
                <a:cs typeface="Times New Roman" pitchFamily="18" charset="0"/>
              </a:rPr>
              <a:t>≤  420</a:t>
            </a:r>
          </a:p>
          <a:p>
            <a:pPr eaLnBrk="1" hangingPunct="1">
              <a:buNone/>
            </a:pPr>
            <a:r>
              <a:rPr lang="en-US" sz="1400" dirty="0"/>
              <a:t>Surgical capacity:  		</a:t>
            </a:r>
            <a:r>
              <a:rPr lang="en-US" sz="1400" i="1" dirty="0"/>
              <a:t>1.15S </a:t>
            </a:r>
            <a:r>
              <a:rPr lang="en-US" sz="1400" i="1" dirty="0">
                <a:cs typeface="Times New Roman" pitchFamily="18" charset="0"/>
              </a:rPr>
              <a:t>≤ 90  </a:t>
            </a:r>
            <a:endParaRPr lang="en-US" sz="1400" i="1" dirty="0"/>
          </a:p>
          <a:p>
            <a:pPr eaLnBrk="1" hangingPunct="1">
              <a:buNone/>
            </a:pPr>
            <a:r>
              <a:rPr lang="en-US" sz="1400" dirty="0">
                <a:cs typeface="Times New Roman" pitchFamily="18" charset="0"/>
              </a:rPr>
              <a:t>Lab capacity, hours:		</a:t>
            </a:r>
            <a:r>
              <a:rPr lang="en-US" sz="1400" i="1" dirty="0">
                <a:cs typeface="Times New Roman" pitchFamily="18" charset="0"/>
              </a:rPr>
              <a:t>(2M + 2.5S + 2P)(2 + 0.001(M + S + P)) ≤  1150</a:t>
            </a:r>
          </a:p>
          <a:p>
            <a:pPr eaLnBrk="1" hangingPunct="1">
              <a:buNone/>
            </a:pPr>
            <a:r>
              <a:rPr lang="en-US" sz="1400" dirty="0"/>
              <a:t>Nonnegativity and integer	</a:t>
            </a:r>
            <a:r>
              <a:rPr lang="en-US" sz="1400" i="1" dirty="0"/>
              <a:t>M, S, P ≥ 0 and integer</a:t>
            </a:r>
            <a:endParaRPr lang="en-US" sz="1400" i="1" dirty="0">
              <a:cs typeface="Times New Roman" pitchFamily="18" charset="0"/>
            </a:endParaRPr>
          </a:p>
          <a:p>
            <a:pPr eaLnBrk="1" hangingPunct="1">
              <a:buNone/>
            </a:pPr>
            <a:endParaRPr lang="en-US" sz="1400" i="1"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 for Pickens Memorial</a:t>
            </a:r>
          </a:p>
        </p:txBody>
      </p:sp>
      <p:pic>
        <p:nvPicPr>
          <p:cNvPr id="3" name="Picture 2"/>
          <p:cNvPicPr>
            <a:picLocks noChangeAspect="1"/>
          </p:cNvPicPr>
          <p:nvPr/>
        </p:nvPicPr>
        <p:blipFill>
          <a:blip r:embed="rId2"/>
          <a:stretch>
            <a:fillRect/>
          </a:stretch>
        </p:blipFill>
        <p:spPr>
          <a:xfrm>
            <a:off x="457200" y="1816961"/>
            <a:ext cx="8229600" cy="33646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152400" y="1447800"/>
            <a:ext cx="8839200" cy="5181600"/>
          </a:xfrm>
          <a:noFill/>
        </p:spPr>
        <p:txBody>
          <a:bodyPr/>
          <a:lstStyle/>
          <a:p>
            <a:r>
              <a:rPr lang="en-US" dirty="0">
                <a:cs typeface="Times New Roman" pitchFamily="18" charset="0"/>
              </a:rPr>
              <a:t>Define nonlinear programming (NLP) modeling and optimization</a:t>
            </a:r>
          </a:p>
          <a:p>
            <a:r>
              <a:rPr lang="en-US" dirty="0">
                <a:cs typeface="Times New Roman" pitchFamily="18" charset="0"/>
              </a:rPr>
              <a:t>Describe and interpret local maxima and global maximum of NLP problems</a:t>
            </a:r>
          </a:p>
          <a:p>
            <a:r>
              <a:rPr lang="en-US" dirty="0">
                <a:cs typeface="Times New Roman" pitchFamily="18" charset="0"/>
              </a:rPr>
              <a:t>Use steps of solving NLP optimization model</a:t>
            </a:r>
          </a:p>
          <a:p>
            <a:r>
              <a:rPr lang="en-US" dirty="0">
                <a:cs typeface="Times New Roman" pitchFamily="18" charset="0"/>
              </a:rPr>
              <a:t>Formulate and solve, using NLP models, a range of real applications </a:t>
            </a:r>
          </a:p>
          <a:p>
            <a:r>
              <a:rPr lang="en-US" dirty="0">
                <a:cs typeface="Times New Roman" pitchFamily="18" charset="0"/>
              </a:rPr>
              <a:t>Apply Excel Solver to identify optimal solution for  these applications using NLP spreadsheet modeling </a:t>
            </a:r>
          </a:p>
          <a:p>
            <a:r>
              <a:rPr lang="en-US" dirty="0">
                <a:cs typeface="Times New Roman" pitchFamily="18" charset="0"/>
              </a:rPr>
              <a:t>Apply Excel Solver and </a:t>
            </a:r>
            <a:r>
              <a:rPr lang="en-US" dirty="0" err="1">
                <a:cs typeface="Times New Roman" pitchFamily="18" charset="0"/>
              </a:rPr>
              <a:t>SolverTable</a:t>
            </a:r>
            <a:r>
              <a:rPr lang="en-US" dirty="0">
                <a:cs typeface="Times New Roman" pitchFamily="18" charset="0"/>
              </a:rPr>
              <a:t> to analyze optimal solutions</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7451243" y="5486400"/>
            <a:ext cx="1477340" cy="1293813"/>
          </a:xfrm>
          <a:prstGeom prst="rect">
            <a:avLst/>
          </a:prstGeom>
          <a:noFill/>
          <a:ln w="9525">
            <a:noFill/>
            <a:miter lim="800000"/>
            <a:headEnd/>
            <a:tailEnd/>
          </a:ln>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Results for Pickens Memorial Hospital</a:t>
            </a:r>
          </a:p>
        </p:txBody>
      </p:sp>
      <p:pic>
        <p:nvPicPr>
          <p:cNvPr id="3" name="Picture 2"/>
          <p:cNvPicPr>
            <a:picLocks noChangeAspect="1"/>
          </p:cNvPicPr>
          <p:nvPr/>
        </p:nvPicPr>
        <p:blipFill>
          <a:blip r:embed="rId2"/>
          <a:stretch>
            <a:fillRect/>
          </a:stretch>
        </p:blipFill>
        <p:spPr>
          <a:xfrm>
            <a:off x="381000" y="1828800"/>
            <a:ext cx="8458200" cy="33957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dirty="0"/>
              <a:t>Why Nonlinear Programming (NLP) Models?</a:t>
            </a:r>
          </a:p>
        </p:txBody>
      </p:sp>
      <p:sp>
        <p:nvSpPr>
          <p:cNvPr id="220163" name="Rectangle 3"/>
          <p:cNvSpPr>
            <a:spLocks noGrp="1" noChangeArrowheads="1"/>
          </p:cNvSpPr>
          <p:nvPr>
            <p:ph type="body" idx="1"/>
          </p:nvPr>
        </p:nvSpPr>
        <p:spPr>
          <a:xfrm>
            <a:off x="76200" y="1447800"/>
            <a:ext cx="8686800" cy="5181600"/>
          </a:xfrm>
        </p:spPr>
        <p:txBody>
          <a:bodyPr/>
          <a:lstStyle/>
          <a:p>
            <a:r>
              <a:rPr lang="en-US" sz="2000" dirty="0"/>
              <a:t>A model can become </a:t>
            </a:r>
            <a:r>
              <a:rPr lang="en-US" sz="2000" i="1" dirty="0">
                <a:solidFill>
                  <a:srgbClr val="FF0000"/>
                </a:solidFill>
                <a:effectLst>
                  <a:outerShdw blurRad="38100" dist="38100" dir="2700000" algn="tl">
                    <a:srgbClr val="000000">
                      <a:alpha val="43137"/>
                    </a:srgbClr>
                  </a:outerShdw>
                </a:effectLst>
              </a:rPr>
              <a:t>nonlinear</a:t>
            </a:r>
            <a:r>
              <a:rPr lang="en-US" sz="2000" dirty="0"/>
              <a:t> for several reasons, including the following:</a:t>
            </a:r>
          </a:p>
          <a:p>
            <a:pPr lvl="1"/>
            <a:r>
              <a:rPr lang="en-US" dirty="0"/>
              <a:t>There are non-constant returns to scale (for example, price or profit per unit), which means that the effect of some input on some output is nonlinear</a:t>
            </a:r>
          </a:p>
          <a:p>
            <a:pPr lvl="2"/>
            <a:r>
              <a:rPr lang="en-US" sz="2000" dirty="0"/>
              <a:t>In pricing models, price is a variable, and quantity of units sold could be a function of price. Thus, maximizing the revenue, as a product of price and demand, make the objective function nonlinear</a:t>
            </a:r>
          </a:p>
          <a:p>
            <a:pPr lvl="2"/>
            <a:r>
              <a:rPr lang="en-US" dirty="0">
                <a:cs typeface="Times New Roman" pitchFamily="18" charset="0"/>
              </a:rPr>
              <a:t>In financial models, the risk can be measured as the variance (or standard deviation) of the portfolio, which is a nonlinear function of the decision variables. Thus, a financial model that maximizes return and minimizes risk becomes a nonlinear model </a:t>
            </a:r>
          </a:p>
          <a:p>
            <a:pPr>
              <a:lnSpc>
                <a:spcPct val="90000"/>
              </a:lnSpc>
            </a:pPr>
            <a:r>
              <a:rPr lang="en-US" sz="2000" dirty="0"/>
              <a:t>The real world </a:t>
            </a:r>
            <a:r>
              <a:rPr lang="en-US" sz="2000" i="1" dirty="0">
                <a:solidFill>
                  <a:srgbClr val="FF0000"/>
                </a:solidFill>
                <a:effectLst>
                  <a:outerShdw blurRad="38100" dist="38100" dir="2700000" algn="tl">
                    <a:srgbClr val="000000">
                      <a:alpha val="43137"/>
                    </a:srgbClr>
                  </a:outerShdw>
                </a:effectLst>
              </a:rPr>
              <a:t>often behaves in a nonlinear manner</a:t>
            </a:r>
            <a:r>
              <a:rPr lang="en-US" sz="2000" dirty="0"/>
              <a:t>, so when you model a problem with LP, you are typically approximating reality</a:t>
            </a:r>
          </a:p>
          <a:p>
            <a:pPr>
              <a:lnSpc>
                <a:spcPct val="90000"/>
              </a:lnSpc>
            </a:pPr>
            <a:r>
              <a:rPr lang="en-US" sz="2000" dirty="0"/>
              <a:t>By allowing nonlinearities in your models, you can often create more realistic models. Unfortunately, this comes at a price - nonlinear optimization models </a:t>
            </a:r>
            <a:r>
              <a:rPr lang="en-US" sz="2000" i="1" dirty="0">
                <a:solidFill>
                  <a:srgbClr val="FF0000"/>
                </a:solidFill>
                <a:effectLst>
                  <a:outerShdw blurRad="38100" dist="38100" dir="2700000" algn="tl">
                    <a:srgbClr val="000000">
                      <a:alpha val="43137"/>
                    </a:srgbClr>
                  </a:outerShdw>
                </a:effectLst>
              </a:rPr>
              <a:t>are more difficult to solve</a:t>
            </a:r>
          </a:p>
          <a:p>
            <a:pPr>
              <a:lnSpc>
                <a:spcPct val="90000"/>
              </a:lnSpc>
              <a:buFont typeface="Wingdings" pitchFamily="2" charset="2"/>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Ideas of NLP Optimization</a:t>
            </a:r>
          </a:p>
        </p:txBody>
      </p:sp>
      <p:sp>
        <p:nvSpPr>
          <p:cNvPr id="3" name="Content Placeholder 2"/>
          <p:cNvSpPr>
            <a:spLocks noGrp="1"/>
          </p:cNvSpPr>
          <p:nvPr>
            <p:ph idx="1"/>
          </p:nvPr>
        </p:nvSpPr>
        <p:spPr>
          <a:xfrm>
            <a:off x="304800" y="1524000"/>
            <a:ext cx="8610600" cy="5105400"/>
          </a:xfrm>
        </p:spPr>
        <p:txBody>
          <a:bodyPr/>
          <a:lstStyle/>
          <a:p>
            <a:r>
              <a:rPr lang="en-US" sz="2000" dirty="0"/>
              <a:t>When you solve an LP problem with </a:t>
            </a:r>
            <a:r>
              <a:rPr lang="en-US" sz="2000" i="1" dirty="0">
                <a:solidFill>
                  <a:srgbClr val="FF0000"/>
                </a:solidFill>
                <a:effectLst>
                  <a:outerShdw blurRad="38100" dist="38100" dir="2700000" algn="tl">
                    <a:srgbClr val="000000">
                      <a:alpha val="43137"/>
                    </a:srgbClr>
                  </a:outerShdw>
                </a:effectLst>
              </a:rPr>
              <a:t>Solver</a:t>
            </a:r>
            <a:r>
              <a:rPr lang="en-US" sz="2000" dirty="0"/>
              <a:t>, you are guaranteed that the Solver solution is optimal</a:t>
            </a:r>
          </a:p>
          <a:p>
            <a:r>
              <a:rPr lang="en-US" sz="2000" dirty="0"/>
              <a:t>When you solve an </a:t>
            </a:r>
            <a:r>
              <a:rPr lang="en-US" sz="2000" i="1" dirty="0">
                <a:solidFill>
                  <a:srgbClr val="FF0000"/>
                </a:solidFill>
                <a:effectLst>
                  <a:outerShdw blurRad="38100" dist="38100" dir="2700000" algn="tl">
                    <a:srgbClr val="000000">
                      <a:alpha val="43137"/>
                    </a:srgbClr>
                  </a:outerShdw>
                </a:effectLst>
              </a:rPr>
              <a:t>NLP problem</a:t>
            </a:r>
            <a:r>
              <a:rPr lang="en-US" sz="2000" dirty="0"/>
              <a:t>, however, Solver sometimes obtains a suboptimal solution</a:t>
            </a:r>
          </a:p>
          <a:p>
            <a:r>
              <a:rPr lang="en-US" sz="2000" dirty="0"/>
              <a:t>For the figure graphed below, points </a:t>
            </a:r>
            <a:r>
              <a:rPr lang="en-US" sz="2000" i="1" dirty="0"/>
              <a:t>A </a:t>
            </a:r>
            <a:r>
              <a:rPr lang="en-US" sz="2000" dirty="0"/>
              <a:t>and </a:t>
            </a:r>
            <a:r>
              <a:rPr lang="en-US" sz="2000" i="1" dirty="0"/>
              <a:t>C</a:t>
            </a:r>
            <a:r>
              <a:rPr lang="en-US" sz="2000" dirty="0"/>
              <a:t> are called </a:t>
            </a:r>
            <a:r>
              <a:rPr lang="en-US" sz="2000" i="1" dirty="0">
                <a:solidFill>
                  <a:srgbClr val="FF0000"/>
                </a:solidFill>
                <a:effectLst>
                  <a:outerShdw blurRad="38100" dist="38100" dir="2700000" algn="tl">
                    <a:srgbClr val="000000">
                      <a:alpha val="43137"/>
                    </a:srgbClr>
                  </a:outerShdw>
                </a:effectLst>
              </a:rPr>
              <a:t>local maxima </a:t>
            </a:r>
            <a:r>
              <a:rPr lang="en-US" sz="2000" dirty="0"/>
              <a:t>because the function is larger at </a:t>
            </a:r>
            <a:r>
              <a:rPr lang="en-US" sz="2000" i="1" dirty="0"/>
              <a:t>A </a:t>
            </a:r>
            <a:r>
              <a:rPr lang="en-US" sz="2000" dirty="0"/>
              <a:t>and </a:t>
            </a:r>
            <a:r>
              <a:rPr lang="en-US" sz="2000" i="1" dirty="0"/>
              <a:t>C</a:t>
            </a:r>
            <a:r>
              <a:rPr lang="en-US" sz="2000" dirty="0"/>
              <a:t> than at nearby points</a:t>
            </a:r>
          </a:p>
          <a:p>
            <a:r>
              <a:rPr lang="en-US" sz="2000" dirty="0"/>
              <a:t>However, only point </a:t>
            </a:r>
            <a:r>
              <a:rPr lang="en-US" sz="2000" i="1" dirty="0"/>
              <a:t>A</a:t>
            </a:r>
            <a:r>
              <a:rPr lang="en-US" sz="2000" dirty="0"/>
              <a:t> maximizes the function; it is called the </a:t>
            </a:r>
            <a:r>
              <a:rPr lang="en-US" sz="2000" i="1" dirty="0">
                <a:solidFill>
                  <a:srgbClr val="FF0000"/>
                </a:solidFill>
                <a:effectLst>
                  <a:outerShdw blurRad="38100" dist="38100" dir="2700000" algn="tl">
                    <a:srgbClr val="000000">
                      <a:alpha val="43137"/>
                    </a:srgbClr>
                  </a:outerShdw>
                </a:effectLst>
              </a:rPr>
              <a:t>global maximum </a:t>
            </a:r>
          </a:p>
          <a:p>
            <a:r>
              <a:rPr lang="en-US" sz="2000" dirty="0"/>
              <a:t>The problem is that Solver can get stuck near point </a:t>
            </a:r>
            <a:r>
              <a:rPr lang="en-US" sz="2000" i="1" dirty="0"/>
              <a:t>C</a:t>
            </a:r>
            <a:r>
              <a:rPr lang="en-US" sz="2000" dirty="0"/>
              <a:t>, concluding that </a:t>
            </a:r>
            <a:r>
              <a:rPr lang="en-US" sz="2000" i="1" dirty="0"/>
              <a:t>C</a:t>
            </a:r>
            <a:r>
              <a:rPr lang="en-US" sz="2000" dirty="0"/>
              <a:t> maximizes the function</a:t>
            </a:r>
          </a:p>
          <a:p>
            <a:pPr marL="0" indent="0">
              <a:buNone/>
            </a:pP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724400"/>
            <a:ext cx="30480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14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Solver for NLP</a:t>
            </a:r>
          </a:p>
        </p:txBody>
      </p:sp>
      <p:sp>
        <p:nvSpPr>
          <p:cNvPr id="3" name="Content Placeholder 2"/>
          <p:cNvSpPr>
            <a:spLocks noGrp="1"/>
          </p:cNvSpPr>
          <p:nvPr>
            <p:ph idx="1"/>
          </p:nvPr>
        </p:nvSpPr>
        <p:spPr>
          <a:xfrm>
            <a:off x="228600" y="1524000"/>
            <a:ext cx="8659813" cy="5029200"/>
          </a:xfrm>
        </p:spPr>
        <p:txBody>
          <a:bodyPr/>
          <a:lstStyle/>
          <a:p>
            <a:r>
              <a:rPr lang="en-US" dirty="0"/>
              <a:t>Because there is then some doubt whether Solver’s solution is the optimal solution, the best strategy is to </a:t>
            </a:r>
          </a:p>
          <a:p>
            <a:pPr marL="914400" lvl="1" indent="-457200">
              <a:buFont typeface="+mj-lt"/>
              <a:buAutoNum type="arabicPeriod"/>
            </a:pPr>
            <a:r>
              <a:rPr lang="en-US" dirty="0"/>
              <a:t>Try several possible starting values for the changing cells </a:t>
            </a:r>
          </a:p>
          <a:p>
            <a:pPr marL="914400" lvl="1" indent="-457200">
              <a:buFont typeface="+mj-lt"/>
              <a:buAutoNum type="arabicPeriod"/>
            </a:pPr>
            <a:r>
              <a:rPr lang="en-US" dirty="0"/>
              <a:t>Run Solver from each of these </a:t>
            </a:r>
          </a:p>
          <a:p>
            <a:pPr marL="914400" lvl="1" indent="-457200">
              <a:buFont typeface="+mj-lt"/>
              <a:buAutoNum type="arabicPeriod"/>
            </a:pPr>
            <a:r>
              <a:rPr lang="en-US" dirty="0"/>
              <a:t>Take the best solution Solver finds</a:t>
            </a:r>
          </a:p>
          <a:p>
            <a:r>
              <a:rPr lang="en-US" dirty="0"/>
              <a:t>In general, if you try several starting combinations for the changing cells and Solver obtains the same optimal solution in all cases, you can be fairly confident - but still not absolutely sure - that you have found the optimal solution to the NLP </a:t>
            </a:r>
          </a:p>
          <a:p>
            <a:r>
              <a:rPr lang="en-US" dirty="0"/>
              <a:t>On the other hand, if you try different starting values for the changing cells and obtain several different solutions, then all you can do is keep the best solution you have found and hope that it is indeed optimal</a:t>
            </a:r>
          </a:p>
        </p:txBody>
      </p:sp>
    </p:spTree>
    <p:extLst>
      <p:ext uri="{BB962C8B-B14F-4D97-AF65-F5344CB8AC3E}">
        <p14:creationId xmlns:p14="http://schemas.microsoft.com/office/powerpoint/2010/main" val="212276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Multistart</a:t>
            </a:r>
            <a:r>
              <a:rPr lang="en-US" dirty="0"/>
              <a:t> Option for NLP</a:t>
            </a:r>
          </a:p>
        </p:txBody>
      </p:sp>
      <p:sp>
        <p:nvSpPr>
          <p:cNvPr id="3" name="Content Placeholder 2"/>
          <p:cNvSpPr>
            <a:spLocks noGrp="1"/>
          </p:cNvSpPr>
          <p:nvPr>
            <p:ph sz="half" idx="1"/>
          </p:nvPr>
        </p:nvSpPr>
        <p:spPr>
          <a:xfrm>
            <a:off x="304800" y="1524000"/>
            <a:ext cx="4381500" cy="5334000"/>
          </a:xfrm>
        </p:spPr>
        <p:txBody>
          <a:bodyPr/>
          <a:lstStyle/>
          <a:p>
            <a:r>
              <a:rPr lang="en-US" sz="2000" dirty="0"/>
              <a:t>Because it is difficult to know where to start, the </a:t>
            </a:r>
            <a:r>
              <a:rPr lang="en-US" sz="2000" i="1" dirty="0" err="1">
                <a:solidFill>
                  <a:srgbClr val="FF0000"/>
                </a:solidFill>
                <a:effectLst>
                  <a:outerShdw blurRad="38100" dist="38100" dir="2700000" algn="tl">
                    <a:srgbClr val="000000">
                      <a:alpha val="43137"/>
                    </a:srgbClr>
                  </a:outerShdw>
                </a:effectLst>
              </a:rPr>
              <a:t>Multistart</a:t>
            </a:r>
            <a:r>
              <a:rPr lang="en-US" sz="2000" i="1" dirty="0">
                <a:solidFill>
                  <a:srgbClr val="FF0000"/>
                </a:solidFill>
                <a:effectLst>
                  <a:outerShdw blurRad="38100" dist="38100" dir="2700000" algn="tl">
                    <a:srgbClr val="000000">
                      <a:alpha val="43137"/>
                    </a:srgbClr>
                  </a:outerShdw>
                </a:effectLst>
              </a:rPr>
              <a:t> </a:t>
            </a:r>
            <a:r>
              <a:rPr lang="en-US" sz="2000" dirty="0"/>
              <a:t>feature provides an automatic way of starting from a number of starting solutions</a:t>
            </a:r>
          </a:p>
          <a:p>
            <a:r>
              <a:rPr lang="en-US" sz="2000" dirty="0"/>
              <a:t>It selects several starting solutions automatically, runs the GRG nonlinear algorithm from each, and reports the best solution it finds</a:t>
            </a:r>
          </a:p>
          <a:p>
            <a:r>
              <a:rPr lang="en-US" sz="2000" dirty="0"/>
              <a:t>To use the </a:t>
            </a:r>
            <a:r>
              <a:rPr lang="en-US" sz="2000" dirty="0" err="1"/>
              <a:t>Multistart</a:t>
            </a:r>
            <a:r>
              <a:rPr lang="en-US" sz="2000" dirty="0"/>
              <a:t> option, select the GRG Nonlinear method in the Solver dialog box, click on Options and then on the GRG Nonlinear tab. You can then check the Use </a:t>
            </a:r>
            <a:r>
              <a:rPr lang="en-US" sz="2000" dirty="0" err="1"/>
              <a:t>Multistart</a:t>
            </a:r>
            <a:r>
              <a:rPr lang="en-US" sz="2000" dirty="0"/>
              <a:t> box, as shown here</a:t>
            </a:r>
          </a:p>
          <a:p>
            <a:endParaRPr lang="en-US" sz="2000" dirty="0"/>
          </a:p>
        </p:txBody>
      </p:sp>
      <p:pic>
        <p:nvPicPr>
          <p:cNvPr id="5"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447800"/>
            <a:ext cx="3733800" cy="5367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20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Pricing in Madison Company</a:t>
            </a:r>
          </a:p>
        </p:txBody>
      </p:sp>
      <p:sp>
        <p:nvSpPr>
          <p:cNvPr id="12291" name="Rectangle 3"/>
          <p:cNvSpPr>
            <a:spLocks noGrp="1" noChangeArrowheads="1"/>
          </p:cNvSpPr>
          <p:nvPr>
            <p:ph type="body" idx="1"/>
          </p:nvPr>
        </p:nvSpPr>
        <p:spPr>
          <a:xfrm>
            <a:off x="228600" y="1447800"/>
            <a:ext cx="8610600" cy="5181600"/>
          </a:xfrm>
        </p:spPr>
        <p:txBody>
          <a:bodyPr/>
          <a:lstStyle/>
          <a:p>
            <a:r>
              <a:rPr lang="en-US" sz="1600" dirty="0">
                <a:cs typeface="Times New Roman" pitchFamily="18" charset="0"/>
              </a:rPr>
              <a:t>The Madison Company manufacturers and retails a certain product. The company wants to determine the price that maximizes its profit from the product. The units cost of producing and marketing the product is $50. Madison will certainly change at least $50 for the product to ensure that it makes some profit. </a:t>
            </a:r>
          </a:p>
          <a:p>
            <a:r>
              <a:rPr lang="en-US" sz="1600" dirty="0">
                <a:cs typeface="Times New Roman" pitchFamily="18" charset="0"/>
              </a:rPr>
              <a:t>There is a very competitive market for the product, so that the Madison’s demand falls sharply when it increases its price. For example, when the price for the product was $70, the demand was 400 units, but when the price went up to $80, the demand went down to 300 units. In this case, consider demand as a </a:t>
            </a:r>
            <a:r>
              <a:rPr lang="en-US" sz="1600" i="1" dirty="0">
                <a:cs typeface="Times New Roman" pitchFamily="18" charset="0"/>
              </a:rPr>
              <a:t>linear</a:t>
            </a:r>
            <a:r>
              <a:rPr lang="en-US" sz="1600" dirty="0">
                <a:cs typeface="Times New Roman" pitchFamily="18" charset="0"/>
              </a:rPr>
              <a:t> demand function: </a:t>
            </a:r>
            <a:r>
              <a:rPr lang="en-US" sz="1600" i="1" dirty="0">
                <a:cs typeface="Times New Roman" pitchFamily="18" charset="0"/>
              </a:rPr>
              <a:t>D = a + </a:t>
            </a:r>
            <a:r>
              <a:rPr lang="en-US" sz="1600" i="1" dirty="0" err="1">
                <a:cs typeface="Times New Roman" pitchFamily="18" charset="0"/>
              </a:rPr>
              <a:t>bP</a:t>
            </a:r>
            <a:r>
              <a:rPr lang="en-US" sz="1600" i="1" dirty="0">
                <a:cs typeface="Times New Roman" pitchFamily="18" charset="0"/>
              </a:rPr>
              <a:t>, </a:t>
            </a:r>
            <a:r>
              <a:rPr lang="en-US" sz="1600" dirty="0">
                <a:cs typeface="Times New Roman" pitchFamily="18" charset="0"/>
              </a:rPr>
              <a:t>where</a:t>
            </a:r>
            <a:r>
              <a:rPr lang="en-US" sz="1600" i="1" dirty="0">
                <a:cs typeface="Times New Roman" pitchFamily="18" charset="0"/>
              </a:rPr>
              <a:t> D = </a:t>
            </a:r>
            <a:r>
              <a:rPr lang="en-US" sz="1600" dirty="0">
                <a:cs typeface="Times New Roman" pitchFamily="18" charset="0"/>
              </a:rPr>
              <a:t>demand</a:t>
            </a:r>
            <a:r>
              <a:rPr lang="en-US" sz="1600" i="1" dirty="0">
                <a:cs typeface="Times New Roman" pitchFamily="18" charset="0"/>
              </a:rPr>
              <a:t>, P = </a:t>
            </a:r>
            <a:r>
              <a:rPr lang="en-US" sz="1600" dirty="0">
                <a:cs typeface="Times New Roman" pitchFamily="18" charset="0"/>
              </a:rPr>
              <a:t>price</a:t>
            </a:r>
            <a:r>
              <a:rPr lang="en-US" sz="1600" i="1" dirty="0">
                <a:cs typeface="Times New Roman" pitchFamily="18" charset="0"/>
              </a:rPr>
              <a:t>, a </a:t>
            </a:r>
            <a:r>
              <a:rPr lang="en-US" sz="1600" dirty="0">
                <a:cs typeface="Times New Roman" pitchFamily="18" charset="0"/>
              </a:rPr>
              <a:t>and</a:t>
            </a:r>
            <a:r>
              <a:rPr lang="en-US" sz="1600" i="1" dirty="0">
                <a:cs typeface="Times New Roman" pitchFamily="18" charset="0"/>
              </a:rPr>
              <a:t> b </a:t>
            </a:r>
            <a:r>
              <a:rPr lang="en-US" sz="1600" dirty="0">
                <a:cs typeface="Times New Roman" pitchFamily="18" charset="0"/>
              </a:rPr>
              <a:t>are  intercept and  slope, respectively. Demand may be also considered as a </a:t>
            </a:r>
            <a:r>
              <a:rPr lang="en-US" sz="1600" i="1" dirty="0">
                <a:cs typeface="Times New Roman" pitchFamily="18" charset="0"/>
              </a:rPr>
              <a:t>constant elasticity</a:t>
            </a:r>
            <a:r>
              <a:rPr lang="en-US" sz="1600" dirty="0">
                <a:cs typeface="Times New Roman" pitchFamily="18" charset="0"/>
              </a:rPr>
              <a:t> demand function:</a:t>
            </a:r>
            <a:r>
              <a:rPr lang="en-US" sz="1600" i="1" dirty="0">
                <a:cs typeface="Times New Roman" pitchFamily="18" charset="0"/>
              </a:rPr>
              <a:t> D = </a:t>
            </a:r>
            <a:r>
              <a:rPr lang="en-US" sz="1600" i="1" dirty="0" err="1">
                <a:cs typeface="Times New Roman" pitchFamily="18" charset="0"/>
              </a:rPr>
              <a:t>aP</a:t>
            </a:r>
            <a:r>
              <a:rPr lang="en-US" sz="1600" i="1" baseline="30000" dirty="0" err="1">
                <a:cs typeface="Times New Roman" pitchFamily="18" charset="0"/>
              </a:rPr>
              <a:t>b</a:t>
            </a:r>
            <a:r>
              <a:rPr lang="en-US" sz="1600" i="1" baseline="30000" dirty="0">
                <a:cs typeface="Times New Roman" pitchFamily="18" charset="0"/>
              </a:rPr>
              <a:t> </a:t>
            </a:r>
            <a:r>
              <a:rPr lang="en-US" sz="1600" i="1" dirty="0">
                <a:cs typeface="Times New Roman" pitchFamily="18" charset="0"/>
              </a:rPr>
              <a:t> .</a:t>
            </a:r>
          </a:p>
          <a:p>
            <a:r>
              <a:rPr lang="en-US" sz="1600" dirty="0">
                <a:cs typeface="Times New Roman" pitchFamily="18" charset="0"/>
              </a:rPr>
              <a:t>Use one of these demand functions in a nonlinear optimization model to identify the price that maximizes the company’s profit. </a:t>
            </a:r>
          </a:p>
          <a:p>
            <a:endParaRPr lang="en-US" sz="1600" dirty="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Linear and Constant Elasticity Demand Functions</a:t>
            </a:r>
          </a:p>
        </p:txBody>
      </p:sp>
      <p:pic>
        <p:nvPicPr>
          <p:cNvPr id="3" name="Picture 2"/>
          <p:cNvPicPr>
            <a:picLocks noChangeAspect="1"/>
          </p:cNvPicPr>
          <p:nvPr/>
        </p:nvPicPr>
        <p:blipFill>
          <a:blip r:embed="rId2"/>
          <a:stretch>
            <a:fillRect/>
          </a:stretch>
        </p:blipFill>
        <p:spPr>
          <a:xfrm>
            <a:off x="3200400" y="1636650"/>
            <a:ext cx="1861275" cy="828800"/>
          </a:xfrm>
          <a:prstGeom prst="rect">
            <a:avLst/>
          </a:prstGeom>
        </p:spPr>
      </p:pic>
      <p:pic>
        <p:nvPicPr>
          <p:cNvPr id="4" name="Picture 3">
            <a:extLst>
              <a:ext uri="{FF2B5EF4-FFF2-40B4-BE49-F238E27FC236}">
                <a16:creationId xmlns:a16="http://schemas.microsoft.com/office/drawing/2014/main" id="{893D12E0-4A26-447E-8290-8BC585097CDC}"/>
              </a:ext>
            </a:extLst>
          </p:cNvPr>
          <p:cNvPicPr>
            <a:picLocks noChangeAspect="1"/>
          </p:cNvPicPr>
          <p:nvPr/>
        </p:nvPicPr>
        <p:blipFill>
          <a:blip r:embed="rId3"/>
          <a:stretch>
            <a:fillRect/>
          </a:stretch>
        </p:blipFill>
        <p:spPr>
          <a:xfrm>
            <a:off x="4682836" y="2849221"/>
            <a:ext cx="4281777" cy="2603218"/>
          </a:xfrm>
          <a:prstGeom prst="rect">
            <a:avLst/>
          </a:prstGeom>
        </p:spPr>
      </p:pic>
      <p:pic>
        <p:nvPicPr>
          <p:cNvPr id="5" name="Picture 4"/>
          <p:cNvPicPr>
            <a:picLocks noChangeAspect="1"/>
          </p:cNvPicPr>
          <p:nvPr/>
        </p:nvPicPr>
        <p:blipFill>
          <a:blip r:embed="rId4"/>
          <a:stretch>
            <a:fillRect/>
          </a:stretch>
        </p:blipFill>
        <p:spPr>
          <a:xfrm>
            <a:off x="228600" y="2819400"/>
            <a:ext cx="4279789" cy="26330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Solution for Linear Demand Function</a:t>
            </a:r>
          </a:p>
        </p:txBody>
      </p:sp>
      <p:pic>
        <p:nvPicPr>
          <p:cNvPr id="3" name="Picture 2"/>
          <p:cNvPicPr>
            <a:picLocks noChangeAspect="1"/>
          </p:cNvPicPr>
          <p:nvPr/>
        </p:nvPicPr>
        <p:blipFill>
          <a:blip r:embed="rId2"/>
          <a:stretch>
            <a:fillRect/>
          </a:stretch>
        </p:blipFill>
        <p:spPr>
          <a:xfrm>
            <a:off x="762000" y="1676400"/>
            <a:ext cx="7413520" cy="4807913"/>
          </a:xfrm>
          <a:prstGeom prst="rect">
            <a:avLst/>
          </a:prstGeom>
        </p:spPr>
      </p:pic>
    </p:spTree>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274519355</TotalTime>
  <Pages>18</Pages>
  <Words>1673</Words>
  <Application>Microsoft Office PowerPoint</Application>
  <PresentationFormat>On-screen Show (4:3)</PresentationFormat>
  <Paragraphs>104</Paragraphs>
  <Slides>20</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Book Antiqua</vt:lpstr>
      <vt:lpstr>Cambria Math</vt:lpstr>
      <vt:lpstr>Monotype Sorts</vt:lpstr>
      <vt:lpstr>Symbol</vt:lpstr>
      <vt:lpstr>Times New Roman</vt:lpstr>
      <vt:lpstr>Wingdings</vt:lpstr>
      <vt:lpstr>Ch1</vt:lpstr>
      <vt:lpstr>Equation</vt:lpstr>
      <vt:lpstr>PowerPoint Presentation</vt:lpstr>
      <vt:lpstr>Learning Objectives</vt:lpstr>
      <vt:lpstr>Why Nonlinear Programming (NLP) Models?</vt:lpstr>
      <vt:lpstr>Basic Ideas of NLP Optimization</vt:lpstr>
      <vt:lpstr>How to Use Solver for NLP</vt:lpstr>
      <vt:lpstr>Multistart Option for NLP</vt:lpstr>
      <vt:lpstr>Pricing in Madison Company</vt:lpstr>
      <vt:lpstr>Linear and Constant Elasticity Demand Functions</vt:lpstr>
      <vt:lpstr>Optimal Solution for Linear Demand Function</vt:lpstr>
      <vt:lpstr>Optimal Solution for Constant Elasticity Demand Function</vt:lpstr>
      <vt:lpstr>Pricing Suits at Sullivan’s</vt:lpstr>
      <vt:lpstr>Modeling Demand Function for Sullivan’s Suits</vt:lpstr>
      <vt:lpstr>Optimal Solution for Sullivan’s Suit Price</vt:lpstr>
      <vt:lpstr>Forecasting: Optimizing Weights in Weighted  Moving Averages</vt:lpstr>
      <vt:lpstr>Initial WMA Model</vt:lpstr>
      <vt:lpstr>Optimal WMA Models</vt:lpstr>
      <vt:lpstr>Pickens Memorial Hospital</vt:lpstr>
      <vt:lpstr>Formulation of NLP Model for Pickens Memorial Hospital</vt:lpstr>
      <vt:lpstr>Spreadsheet Model for Pickens Memorial</vt:lpstr>
      <vt:lpstr>Solution Results for Pickens Memorial Hospital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331</cp:revision>
  <cp:lastPrinted>2018-01-30T19:41:46Z</cp:lastPrinted>
  <dcterms:created xsi:type="dcterms:W3CDTF">1997-10-07T17:24:18Z</dcterms:created>
  <dcterms:modified xsi:type="dcterms:W3CDTF">2018-01-30T19:52:08Z</dcterms:modified>
</cp:coreProperties>
</file>