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71" r:id="rId7"/>
    <p:sldId id="272" r:id="rId8"/>
    <p:sldId id="273" r:id="rId9"/>
    <p:sldId id="275" r:id="rId10"/>
    <p:sldId id="283" r:id="rId11"/>
    <p:sldId id="284" r:id="rId12"/>
    <p:sldId id="299" r:id="rId13"/>
    <p:sldId id="300" r:id="rId14"/>
    <p:sldId id="301" r:id="rId15"/>
    <p:sldId id="305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36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907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0182" y="1716151"/>
            <a:ext cx="31836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C3947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52423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C3947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36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C3947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36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07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952" y="344170"/>
            <a:ext cx="78800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C3947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26520"/>
            <a:ext cx="7903209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52423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989" y="6325622"/>
            <a:ext cx="389890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A36645"/>
                </a:solidFill>
                <a:latin typeface="Tw Cen MT"/>
                <a:cs typeface="Tw Cen MT"/>
              </a:defRPr>
            </a:lvl1pPr>
          </a:lstStyle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2209800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60"/>
                </a:moveTo>
                <a:lnTo>
                  <a:pt x="7315200" y="1280160"/>
                </a:lnTo>
                <a:lnTo>
                  <a:pt x="73152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855" y="2377262"/>
            <a:ext cx="7086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115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Graph Mining - </a:t>
            </a:r>
            <a:r>
              <a:rPr sz="4000" b="1" spc="-5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Social </a:t>
            </a:r>
            <a:r>
              <a:rPr sz="4000" b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Network</a:t>
            </a:r>
            <a:r>
              <a:rPr sz="4000" b="1" spc="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Analysis</a:t>
            </a:r>
            <a:endParaRPr sz="40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06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Betweenness</a:t>
            </a:r>
            <a:r>
              <a:rPr spc="-105" dirty="0"/>
              <a:t> </a:t>
            </a:r>
            <a:r>
              <a:rPr spc="-10" dirty="0"/>
              <a:t>centrality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735570" cy="90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solidFill>
                  <a:srgbClr val="524239"/>
                </a:solidFill>
                <a:latin typeface="Tw Cen MT"/>
                <a:cs typeface="Tw Cen MT"/>
              </a:rPr>
              <a:t>Betweenness centrality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measure of </a:t>
            </a:r>
            <a:r>
              <a:rPr sz="2900" spc="-30" dirty="0">
                <a:solidFill>
                  <a:srgbClr val="524239"/>
                </a:solidFill>
                <a:latin typeface="Tw Cen MT"/>
                <a:cs typeface="Tw Cen MT"/>
              </a:rPr>
              <a:t>how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often  a node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lies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along the </a:t>
            </a:r>
            <a:r>
              <a:rPr sz="2900" spc="0" dirty="0">
                <a:solidFill>
                  <a:srgbClr val="524239"/>
                </a:solidFill>
                <a:latin typeface="Tw Cen MT"/>
                <a:cs typeface="Tw Cen MT"/>
              </a:rPr>
              <a:t>shortest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path </a:t>
            </a:r>
            <a:r>
              <a:rPr sz="2900" spc="-10" dirty="0">
                <a:solidFill>
                  <a:srgbClr val="524239"/>
                </a:solidFill>
                <a:latin typeface="Tw Cen MT"/>
                <a:cs typeface="Tw Cen MT"/>
              </a:rPr>
              <a:t>between</a:t>
            </a:r>
            <a:r>
              <a:rPr sz="2900" spc="-9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spc="-20" dirty="0">
                <a:solidFill>
                  <a:srgbClr val="524239"/>
                </a:solidFill>
                <a:latin typeface="Tw Cen MT"/>
                <a:cs typeface="Tw Cen MT"/>
              </a:rPr>
              <a:t>two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2496438"/>
            <a:ext cx="17354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other</a:t>
            </a:r>
            <a:r>
              <a:rPr sz="2900" spc="-9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nodes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3218433"/>
            <a:ext cx="7665720" cy="1443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2740" marR="848994" indent="-320040">
              <a:lnSpc>
                <a:spcPct val="100000"/>
              </a:lnSpc>
              <a:spcBef>
                <a:spcPts val="57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 smtClean="0">
                <a:solidFill>
                  <a:srgbClr val="524239"/>
                </a:solidFill>
                <a:latin typeface="Tw Cen MT"/>
                <a:cs typeface="Tw Cen MT"/>
              </a:rPr>
              <a:t>Interpreted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as the potential of </a:t>
            </a:r>
            <a:r>
              <a:rPr sz="2900" spc="-15" dirty="0">
                <a:solidFill>
                  <a:srgbClr val="524239"/>
                </a:solidFill>
                <a:latin typeface="Tw Cen MT"/>
                <a:cs typeface="Tw Cen MT"/>
              </a:rPr>
              <a:t>gatekeeping,  brokering,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and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controlling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the</a:t>
            </a:r>
            <a:r>
              <a:rPr sz="2900" spc="-4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spc="-55" dirty="0">
                <a:solidFill>
                  <a:srgbClr val="524239"/>
                </a:solidFill>
                <a:latin typeface="Tw Cen MT"/>
                <a:cs typeface="Tw Cen MT"/>
              </a:rPr>
              <a:t>flow.</a:t>
            </a:r>
            <a:endParaRPr sz="29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Assuming traffic </a:t>
            </a:r>
            <a:r>
              <a:rPr sz="2900" spc="-20" dirty="0">
                <a:solidFill>
                  <a:srgbClr val="524239"/>
                </a:solidFill>
                <a:latin typeface="Tw Cen MT"/>
                <a:cs typeface="Tw Cen MT"/>
              </a:rPr>
              <a:t>flows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along </a:t>
            </a:r>
            <a:r>
              <a:rPr sz="2900" spc="0" dirty="0">
                <a:solidFill>
                  <a:srgbClr val="524239"/>
                </a:solidFill>
                <a:latin typeface="Tw Cen MT"/>
                <a:cs typeface="Tw Cen MT"/>
              </a:rPr>
              <a:t>shortest</a:t>
            </a:r>
            <a:r>
              <a:rPr sz="2900" spc="-9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path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10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06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Betweenness</a:t>
            </a:r>
            <a:r>
              <a:rPr spc="-105" dirty="0"/>
              <a:t> </a:t>
            </a:r>
            <a:r>
              <a:rPr spc="-10" dirty="0"/>
              <a:t>centrality</a:t>
            </a:r>
          </a:p>
        </p:txBody>
      </p:sp>
      <p:sp>
        <p:nvSpPr>
          <p:cNvPr id="8" name="object 8"/>
          <p:cNvSpPr/>
          <p:nvPr/>
        </p:nvSpPr>
        <p:spPr>
          <a:xfrm>
            <a:off x="150885" y="2291225"/>
            <a:ext cx="7412492" cy="3969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611" y="3749040"/>
            <a:ext cx="1053084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570" y="3763517"/>
            <a:ext cx="963294" cy="672465"/>
          </a:xfrm>
          <a:custGeom>
            <a:avLst/>
            <a:gdLst/>
            <a:ahLst/>
            <a:cxnLst/>
            <a:rect l="l" t="t" r="r" b="b"/>
            <a:pathLst>
              <a:path w="963294" h="672464">
                <a:moveTo>
                  <a:pt x="0" y="336041"/>
                </a:moveTo>
                <a:lnTo>
                  <a:pt x="3240" y="296860"/>
                </a:lnTo>
                <a:lnTo>
                  <a:pt x="12720" y="259004"/>
                </a:lnTo>
                <a:lnTo>
                  <a:pt x="28079" y="222726"/>
                </a:lnTo>
                <a:lnTo>
                  <a:pt x="48954" y="188278"/>
                </a:lnTo>
                <a:lnTo>
                  <a:pt x="74985" y="155913"/>
                </a:lnTo>
                <a:lnTo>
                  <a:pt x="105809" y="125883"/>
                </a:lnTo>
                <a:lnTo>
                  <a:pt x="141065" y="98440"/>
                </a:lnTo>
                <a:lnTo>
                  <a:pt x="180391" y="73838"/>
                </a:lnTo>
                <a:lnTo>
                  <a:pt x="223427" y="52328"/>
                </a:lnTo>
                <a:lnTo>
                  <a:pt x="269810" y="34163"/>
                </a:lnTo>
                <a:lnTo>
                  <a:pt x="319178" y="19595"/>
                </a:lnTo>
                <a:lnTo>
                  <a:pt x="371171" y="8877"/>
                </a:lnTo>
                <a:lnTo>
                  <a:pt x="425427" y="2261"/>
                </a:lnTo>
                <a:lnTo>
                  <a:pt x="481584" y="0"/>
                </a:lnTo>
                <a:lnTo>
                  <a:pt x="537740" y="2261"/>
                </a:lnTo>
                <a:lnTo>
                  <a:pt x="591996" y="8877"/>
                </a:lnTo>
                <a:lnTo>
                  <a:pt x="643989" y="19595"/>
                </a:lnTo>
                <a:lnTo>
                  <a:pt x="693357" y="34163"/>
                </a:lnTo>
                <a:lnTo>
                  <a:pt x="739740" y="52328"/>
                </a:lnTo>
                <a:lnTo>
                  <a:pt x="782776" y="73838"/>
                </a:lnTo>
                <a:lnTo>
                  <a:pt x="822102" y="98440"/>
                </a:lnTo>
                <a:lnTo>
                  <a:pt x="857358" y="125883"/>
                </a:lnTo>
                <a:lnTo>
                  <a:pt x="888182" y="155913"/>
                </a:lnTo>
                <a:lnTo>
                  <a:pt x="914213" y="188278"/>
                </a:lnTo>
                <a:lnTo>
                  <a:pt x="935088" y="222726"/>
                </a:lnTo>
                <a:lnTo>
                  <a:pt x="950447" y="259004"/>
                </a:lnTo>
                <a:lnTo>
                  <a:pt x="959927" y="296860"/>
                </a:lnTo>
                <a:lnTo>
                  <a:pt x="963168" y="336041"/>
                </a:lnTo>
                <a:lnTo>
                  <a:pt x="959927" y="375223"/>
                </a:lnTo>
                <a:lnTo>
                  <a:pt x="950447" y="413079"/>
                </a:lnTo>
                <a:lnTo>
                  <a:pt x="935088" y="449357"/>
                </a:lnTo>
                <a:lnTo>
                  <a:pt x="914213" y="483805"/>
                </a:lnTo>
                <a:lnTo>
                  <a:pt x="888182" y="516170"/>
                </a:lnTo>
                <a:lnTo>
                  <a:pt x="857358" y="546200"/>
                </a:lnTo>
                <a:lnTo>
                  <a:pt x="822102" y="573643"/>
                </a:lnTo>
                <a:lnTo>
                  <a:pt x="782776" y="598245"/>
                </a:lnTo>
                <a:lnTo>
                  <a:pt x="739740" y="619755"/>
                </a:lnTo>
                <a:lnTo>
                  <a:pt x="693357" y="637920"/>
                </a:lnTo>
                <a:lnTo>
                  <a:pt x="643989" y="652488"/>
                </a:lnTo>
                <a:lnTo>
                  <a:pt x="591996" y="663206"/>
                </a:lnTo>
                <a:lnTo>
                  <a:pt x="537740" y="669822"/>
                </a:lnTo>
                <a:lnTo>
                  <a:pt x="481584" y="672083"/>
                </a:lnTo>
                <a:lnTo>
                  <a:pt x="425427" y="669822"/>
                </a:lnTo>
                <a:lnTo>
                  <a:pt x="371171" y="663206"/>
                </a:lnTo>
                <a:lnTo>
                  <a:pt x="319178" y="652488"/>
                </a:lnTo>
                <a:lnTo>
                  <a:pt x="269810" y="637920"/>
                </a:lnTo>
                <a:lnTo>
                  <a:pt x="223427" y="619755"/>
                </a:lnTo>
                <a:lnTo>
                  <a:pt x="180391" y="598245"/>
                </a:lnTo>
                <a:lnTo>
                  <a:pt x="141065" y="573643"/>
                </a:lnTo>
                <a:lnTo>
                  <a:pt x="105809" y="546200"/>
                </a:lnTo>
                <a:lnTo>
                  <a:pt x="74985" y="516170"/>
                </a:lnTo>
                <a:lnTo>
                  <a:pt x="48954" y="483805"/>
                </a:lnTo>
                <a:lnTo>
                  <a:pt x="28079" y="449357"/>
                </a:lnTo>
                <a:lnTo>
                  <a:pt x="12720" y="413079"/>
                </a:lnTo>
                <a:lnTo>
                  <a:pt x="3240" y="375223"/>
                </a:lnTo>
                <a:lnTo>
                  <a:pt x="0" y="336041"/>
                </a:lnTo>
                <a:close/>
              </a:path>
            </a:pathLst>
          </a:custGeom>
          <a:ln w="1066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7223" y="3813047"/>
            <a:ext cx="1037844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2182" y="3827526"/>
            <a:ext cx="948055" cy="547370"/>
          </a:xfrm>
          <a:custGeom>
            <a:avLst/>
            <a:gdLst/>
            <a:ahLst/>
            <a:cxnLst/>
            <a:rect l="l" t="t" r="r" b="b"/>
            <a:pathLst>
              <a:path w="948054" h="547370">
                <a:moveTo>
                  <a:pt x="0" y="273557"/>
                </a:moveTo>
                <a:lnTo>
                  <a:pt x="14476" y="206184"/>
                </a:lnTo>
                <a:lnTo>
                  <a:pt x="55535" y="144935"/>
                </a:lnTo>
                <a:lnTo>
                  <a:pt x="84922" y="117247"/>
                </a:lnTo>
                <a:lnTo>
                  <a:pt x="119623" y="91857"/>
                </a:lnTo>
                <a:lnTo>
                  <a:pt x="159192" y="69023"/>
                </a:lnTo>
                <a:lnTo>
                  <a:pt x="203185" y="48999"/>
                </a:lnTo>
                <a:lnTo>
                  <a:pt x="251158" y="32042"/>
                </a:lnTo>
                <a:lnTo>
                  <a:pt x="302666" y="18407"/>
                </a:lnTo>
                <a:lnTo>
                  <a:pt x="357267" y="8351"/>
                </a:lnTo>
                <a:lnTo>
                  <a:pt x="414514" y="2130"/>
                </a:lnTo>
                <a:lnTo>
                  <a:pt x="473963" y="0"/>
                </a:lnTo>
                <a:lnTo>
                  <a:pt x="533413" y="2130"/>
                </a:lnTo>
                <a:lnTo>
                  <a:pt x="590660" y="8351"/>
                </a:lnTo>
                <a:lnTo>
                  <a:pt x="645261" y="18407"/>
                </a:lnTo>
                <a:lnTo>
                  <a:pt x="696769" y="32042"/>
                </a:lnTo>
                <a:lnTo>
                  <a:pt x="744742" y="48999"/>
                </a:lnTo>
                <a:lnTo>
                  <a:pt x="788735" y="69023"/>
                </a:lnTo>
                <a:lnTo>
                  <a:pt x="828304" y="91857"/>
                </a:lnTo>
                <a:lnTo>
                  <a:pt x="863005" y="117247"/>
                </a:lnTo>
                <a:lnTo>
                  <a:pt x="892392" y="144935"/>
                </a:lnTo>
                <a:lnTo>
                  <a:pt x="933451" y="206184"/>
                </a:lnTo>
                <a:lnTo>
                  <a:pt x="947927" y="273557"/>
                </a:lnTo>
                <a:lnTo>
                  <a:pt x="944234" y="307881"/>
                </a:lnTo>
                <a:lnTo>
                  <a:pt x="916022" y="372449"/>
                </a:lnTo>
                <a:lnTo>
                  <a:pt x="863005" y="429868"/>
                </a:lnTo>
                <a:lnTo>
                  <a:pt x="828304" y="455258"/>
                </a:lnTo>
                <a:lnTo>
                  <a:pt x="788735" y="478092"/>
                </a:lnTo>
                <a:lnTo>
                  <a:pt x="744742" y="498116"/>
                </a:lnTo>
                <a:lnTo>
                  <a:pt x="696769" y="515073"/>
                </a:lnTo>
                <a:lnTo>
                  <a:pt x="645261" y="528708"/>
                </a:lnTo>
                <a:lnTo>
                  <a:pt x="590660" y="538764"/>
                </a:lnTo>
                <a:lnTo>
                  <a:pt x="533413" y="544985"/>
                </a:lnTo>
                <a:lnTo>
                  <a:pt x="473963" y="547116"/>
                </a:lnTo>
                <a:lnTo>
                  <a:pt x="414514" y="544985"/>
                </a:lnTo>
                <a:lnTo>
                  <a:pt x="357267" y="538764"/>
                </a:lnTo>
                <a:lnTo>
                  <a:pt x="302666" y="528708"/>
                </a:lnTo>
                <a:lnTo>
                  <a:pt x="251158" y="515073"/>
                </a:lnTo>
                <a:lnTo>
                  <a:pt x="203185" y="498116"/>
                </a:lnTo>
                <a:lnTo>
                  <a:pt x="159192" y="478092"/>
                </a:lnTo>
                <a:lnTo>
                  <a:pt x="119623" y="455258"/>
                </a:lnTo>
                <a:lnTo>
                  <a:pt x="84922" y="429868"/>
                </a:lnTo>
                <a:lnTo>
                  <a:pt x="55535" y="402180"/>
                </a:lnTo>
                <a:lnTo>
                  <a:pt x="14476" y="340931"/>
                </a:lnTo>
                <a:lnTo>
                  <a:pt x="0" y="273557"/>
                </a:lnTo>
                <a:close/>
              </a:path>
            </a:pathLst>
          </a:custGeom>
          <a:ln w="106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11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03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7821930" cy="17964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Network cohesion</a:t>
            </a:r>
            <a:endParaRPr sz="29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b="1" dirty="0">
                <a:solidFill>
                  <a:srgbClr val="524239"/>
                </a:solidFill>
                <a:latin typeface="Tw Cen MT"/>
                <a:cs typeface="Tw Cen MT"/>
              </a:rPr>
              <a:t>Density</a:t>
            </a:r>
            <a:endParaRPr sz="2600">
              <a:latin typeface="Tw Cen MT"/>
              <a:cs typeface="Tw Cen MT"/>
            </a:endParaRPr>
          </a:p>
          <a:p>
            <a:pPr marL="927100" marR="5080" lvl="2" indent="-228600">
              <a:lnSpc>
                <a:spcPct val="100000"/>
              </a:lnSpc>
              <a:spcBef>
                <a:spcPts val="53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ratio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of the number of ties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network </a:t>
            </a:r>
            <a:r>
              <a:rPr sz="2300" spc="-15" dirty="0">
                <a:solidFill>
                  <a:srgbClr val="524239"/>
                </a:solidFill>
                <a:latin typeface="Tw Cen MT"/>
                <a:cs typeface="Tw Cen MT"/>
              </a:rPr>
              <a:t>over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the total  number of possible ties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the</a:t>
            </a:r>
            <a:r>
              <a:rPr sz="2300" spc="3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network.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792" y="5953455"/>
            <a:ext cx="71729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(n is the number of nodes; T is the number of ties in the</a:t>
            </a:r>
            <a:r>
              <a:rPr sz="2200" spc="38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network).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8276" y="4506072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617" y="0"/>
                </a:lnTo>
              </a:path>
            </a:pathLst>
          </a:custGeom>
          <a:ln w="15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02" y="4522785"/>
            <a:ext cx="1258570" cy="0"/>
          </a:xfrm>
          <a:custGeom>
            <a:avLst/>
            <a:gdLst/>
            <a:ahLst/>
            <a:cxnLst/>
            <a:rect l="l" t="t" r="r" b="b"/>
            <a:pathLst>
              <a:path w="1258570">
                <a:moveTo>
                  <a:pt x="0" y="0"/>
                </a:moveTo>
                <a:lnTo>
                  <a:pt x="1258050" y="0"/>
                </a:lnTo>
              </a:path>
            </a:pathLst>
          </a:custGeom>
          <a:ln w="14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6177" y="5437980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249" y="0"/>
                </a:lnTo>
              </a:path>
            </a:pathLst>
          </a:custGeom>
          <a:ln w="14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1170" y="5416362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2941" y="0"/>
                </a:lnTo>
              </a:path>
            </a:pathLst>
          </a:custGeom>
          <a:ln w="14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25397" y="3404234"/>
          <a:ext cx="7315200" cy="237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702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7E76"/>
                    </a:solidFill>
                  </a:tcPr>
                </a:tc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Reflexive</a:t>
                      </a:r>
                      <a:endParaRPr sz="2200">
                        <a:latin typeface="Tw Cen MT"/>
                        <a:cs typeface="Tw Cen MT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7E76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Tw Cen MT"/>
                          <a:cs typeface="Tw Cen MT"/>
                        </a:rPr>
                        <a:t>Non-Reflexive</a:t>
                      </a:r>
                      <a:endParaRPr sz="2200">
                        <a:latin typeface="Tw Cen MT"/>
                        <a:cs typeface="Tw Cen MT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7E76"/>
                    </a:solidFill>
                  </a:tcPr>
                </a:tc>
              </a:tr>
              <a:tr h="972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Undirected</a:t>
                      </a:r>
                      <a:r>
                        <a:rPr sz="2200" spc="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sz="2200" spc="-5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network</a:t>
                      </a:r>
                      <a:endParaRPr sz="2200">
                        <a:latin typeface="Tw Cen MT"/>
                        <a:cs typeface="Tw Cen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7D5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2635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500" i="1" spc="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75" spc="75" baseline="44061" dirty="0">
                          <a:latin typeface="Times New Roman"/>
                          <a:cs typeface="Times New Roman"/>
                        </a:rPr>
                        <a:t>2  </a:t>
                      </a:r>
                      <a:r>
                        <a:rPr sz="2500" spc="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5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350" i="1" spc="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50" spc="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50" i="1" spc="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50" i="1" spc="-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spc="-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1) </a:t>
                      </a:r>
                      <a:r>
                        <a:rPr sz="2350" spc="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35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7D5"/>
                    </a:solidFill>
                  </a:tcPr>
                </a:tc>
              </a:tr>
              <a:tr h="70231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200" spc="-5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Directed</a:t>
                      </a:r>
                      <a:r>
                        <a:rPr sz="2200" spc="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 </a:t>
                      </a:r>
                      <a:r>
                        <a:rPr sz="2200" spc="-5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network</a:t>
                      </a:r>
                      <a:endParaRPr sz="2200">
                        <a:latin typeface="Tw Cen MT"/>
                        <a:cs typeface="Tw Cen MT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B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2075"/>
                        </a:lnSpc>
                      </a:pPr>
                      <a:r>
                        <a:rPr sz="235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19050" algn="ctr">
                        <a:lnSpc>
                          <a:spcPts val="2555"/>
                        </a:lnSpc>
                      </a:pPr>
                      <a:r>
                        <a:rPr sz="3525" i="1" spc="75" baseline="-24822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50" spc="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90"/>
                        </a:lnSpc>
                      </a:pPr>
                      <a:r>
                        <a:rPr sz="225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778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25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250" spc="3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25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250" i="1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B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12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03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7935595" cy="22733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Network cohesion</a:t>
            </a:r>
            <a:endParaRPr sz="29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b="1" spc="-15" dirty="0">
                <a:solidFill>
                  <a:srgbClr val="524239"/>
                </a:solidFill>
                <a:latin typeface="Tw Cen MT"/>
                <a:cs typeface="Tw Cen MT"/>
              </a:rPr>
              <a:t>Average</a:t>
            </a:r>
            <a:r>
              <a:rPr sz="2600" b="1" spc="-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b="1" spc="5" dirty="0">
                <a:solidFill>
                  <a:srgbClr val="524239"/>
                </a:solidFill>
                <a:latin typeface="Tw Cen MT"/>
                <a:cs typeface="Tw Cen MT"/>
              </a:rPr>
              <a:t>degree</a:t>
            </a:r>
            <a:endParaRPr sz="260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30" dirty="0">
                <a:solidFill>
                  <a:srgbClr val="524239"/>
                </a:solidFill>
                <a:latin typeface="Tw Cen MT"/>
                <a:cs typeface="Tw Cen MT"/>
              </a:rPr>
              <a:t>Average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number of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links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per</a:t>
            </a:r>
            <a:r>
              <a:rPr sz="2300" spc="9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person</a:t>
            </a:r>
            <a:endParaRPr sz="230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49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Equals density*(n-1); density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300" spc="0" dirty="0">
                <a:solidFill>
                  <a:srgbClr val="524239"/>
                </a:solidFill>
                <a:latin typeface="Tw Cen MT"/>
                <a:cs typeface="Tw Cen MT"/>
              </a:rPr>
              <a:t>normalized </a:t>
            </a:r>
            <a:r>
              <a:rPr sz="2300" spc="-20" dirty="0">
                <a:solidFill>
                  <a:srgbClr val="524239"/>
                </a:solidFill>
                <a:latin typeface="Tw Cen MT"/>
                <a:cs typeface="Tw Cen MT"/>
              </a:rPr>
              <a:t>average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degree.</a:t>
            </a:r>
            <a:endParaRPr sz="230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Less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influenced </a:t>
            </a:r>
            <a:r>
              <a:rPr sz="2300" spc="-65" dirty="0">
                <a:solidFill>
                  <a:srgbClr val="524239"/>
                </a:solidFill>
                <a:latin typeface="Tw Cen MT"/>
                <a:cs typeface="Tw Cen MT"/>
              </a:rPr>
              <a:t>by 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overall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network</a:t>
            </a:r>
            <a:r>
              <a:rPr sz="2300" spc="6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size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" y="4777740"/>
            <a:ext cx="3909059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1436" y="4015740"/>
            <a:ext cx="3148295" cy="265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03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Cohesion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14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7614920" cy="357533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Network cohesion</a:t>
            </a:r>
            <a:endParaRPr sz="29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b="1" dirty="0">
                <a:solidFill>
                  <a:srgbClr val="524239"/>
                </a:solidFill>
                <a:latin typeface="Tw Cen MT"/>
                <a:cs typeface="Tw Cen MT"/>
              </a:rPr>
              <a:t>Diameter</a:t>
            </a:r>
            <a:endParaRPr sz="26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300" spc="0" dirty="0">
                <a:solidFill>
                  <a:srgbClr val="524239"/>
                </a:solidFill>
                <a:latin typeface="Tw Cen MT"/>
                <a:cs typeface="Tw Cen MT"/>
              </a:rPr>
              <a:t>maximum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distance 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between </a:t>
            </a:r>
            <a:r>
              <a:rPr sz="2300" spc="-25" dirty="0">
                <a:solidFill>
                  <a:srgbClr val="524239"/>
                </a:solidFill>
                <a:latin typeface="Tw Cen MT"/>
                <a:cs typeface="Tw Cen MT"/>
              </a:rPr>
              <a:t>any </a:t>
            </a:r>
            <a:r>
              <a:rPr sz="2300" spc="-15" dirty="0">
                <a:solidFill>
                  <a:srgbClr val="524239"/>
                </a:solidFill>
                <a:latin typeface="Tw Cen MT"/>
                <a:cs typeface="Tw Cen MT"/>
              </a:rPr>
              <a:t>two</a:t>
            </a:r>
            <a:r>
              <a:rPr sz="2300" spc="5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nodes</a:t>
            </a:r>
            <a:endParaRPr sz="23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b="1" spc="-10" dirty="0">
                <a:solidFill>
                  <a:srgbClr val="524239"/>
                </a:solidFill>
                <a:latin typeface="Tw Cen MT"/>
                <a:cs typeface="Tw Cen MT"/>
              </a:rPr>
              <a:t>Reciprocity </a:t>
            </a:r>
            <a:r>
              <a:rPr sz="2600" b="1" spc="-5" dirty="0">
                <a:solidFill>
                  <a:srgbClr val="524239"/>
                </a:solidFill>
                <a:latin typeface="Tw Cen MT"/>
                <a:cs typeface="Tw Cen MT"/>
              </a:rPr>
              <a:t>(only </a:t>
            </a:r>
            <a:r>
              <a:rPr sz="2600" b="1" dirty="0">
                <a:solidFill>
                  <a:srgbClr val="524239"/>
                </a:solidFill>
                <a:latin typeface="Tw Cen MT"/>
                <a:cs typeface="Tw Cen MT"/>
              </a:rPr>
              <a:t>in directed</a:t>
            </a:r>
            <a:r>
              <a:rPr sz="2600" b="1" spc="-8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b="1" spc="-5" dirty="0">
                <a:solidFill>
                  <a:srgbClr val="524239"/>
                </a:solidFill>
                <a:latin typeface="Tw Cen MT"/>
                <a:cs typeface="Tw Cen MT"/>
              </a:rPr>
              <a:t>networks)</a:t>
            </a:r>
            <a:endParaRPr sz="2600" dirty="0">
              <a:latin typeface="Tw Cen MT"/>
              <a:cs typeface="Tw Cen MT"/>
            </a:endParaRPr>
          </a:p>
          <a:p>
            <a:pPr marL="927100" marR="725170" lvl="2" indent="-228600">
              <a:lnSpc>
                <a:spcPct val="100000"/>
              </a:lnSpc>
              <a:spcBef>
                <a:spcPts val="51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Arc reciprocity: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Proportion of outgoing ties that are  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answered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with an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incoming</a:t>
            </a:r>
            <a:r>
              <a:rPr sz="2300" spc="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tie</a:t>
            </a:r>
            <a:endParaRPr sz="2300" dirty="0">
              <a:latin typeface="Tw Cen MT"/>
              <a:cs typeface="Tw Cen MT"/>
            </a:endParaRPr>
          </a:p>
          <a:p>
            <a:pPr marL="3047365">
              <a:lnSpc>
                <a:spcPct val="100000"/>
              </a:lnSpc>
              <a:spcBef>
                <a:spcPts val="505"/>
              </a:spcBef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R/(R+U)</a:t>
            </a:r>
            <a:endParaRPr sz="2300" dirty="0">
              <a:latin typeface="Tw Cen MT"/>
              <a:cs typeface="Tw Cen MT"/>
            </a:endParaRPr>
          </a:p>
          <a:p>
            <a:pPr marL="685800">
              <a:lnSpc>
                <a:spcPct val="100000"/>
              </a:lnSpc>
              <a:spcBef>
                <a:spcPts val="975"/>
              </a:spcBef>
            </a:pPr>
            <a:r>
              <a:rPr sz="2200" spc="-5" dirty="0" smtClean="0">
                <a:solidFill>
                  <a:srgbClr val="524239"/>
                </a:solidFill>
                <a:latin typeface="Tw Cen MT"/>
                <a:cs typeface="Tw Cen MT"/>
              </a:rPr>
              <a:t>(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R = </a:t>
            </a:r>
            <a:r>
              <a:rPr sz="2200" spc="-20" dirty="0">
                <a:solidFill>
                  <a:srgbClr val="524239"/>
                </a:solidFill>
                <a:latin typeface="Tw Cen MT"/>
                <a:cs typeface="Tw Cen MT"/>
              </a:rPr>
              <a:t>no.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of </a:t>
            </a:r>
            <a:r>
              <a:rPr sz="2200" spc="-10" dirty="0">
                <a:solidFill>
                  <a:srgbClr val="524239"/>
                </a:solidFill>
                <a:latin typeface="Tw Cen MT"/>
                <a:cs typeface="Tw Cen MT"/>
              </a:rPr>
              <a:t>reciprocated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arcs; U = </a:t>
            </a:r>
            <a:r>
              <a:rPr sz="2200" spc="-15" dirty="0">
                <a:solidFill>
                  <a:srgbClr val="524239"/>
                </a:solidFill>
                <a:latin typeface="Tw Cen MT"/>
                <a:cs typeface="Tw Cen MT"/>
              </a:rPr>
              <a:t>no.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of </a:t>
            </a:r>
            <a:r>
              <a:rPr sz="2200" spc="-10" dirty="0">
                <a:solidFill>
                  <a:srgbClr val="524239"/>
                </a:solidFill>
                <a:latin typeface="Tw Cen MT"/>
                <a:cs typeface="Tw Cen MT"/>
              </a:rPr>
              <a:t>unreciprocated</a:t>
            </a:r>
            <a:r>
              <a:rPr sz="2200" spc="409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arcs).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32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85" dirty="0"/>
              <a:t> </a:t>
            </a:r>
            <a:r>
              <a:rPr dirty="0"/>
              <a:t>what?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15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877175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Nodes with higher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dyadic cohesion </a:t>
            </a:r>
            <a:r>
              <a:rPr sz="2900" spc="-20" dirty="0">
                <a:solidFill>
                  <a:srgbClr val="524239"/>
                </a:solidFill>
                <a:latin typeface="Tw Cen MT"/>
                <a:cs typeface="Tw Cen MT"/>
              </a:rPr>
              <a:t>may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be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more  </a:t>
            </a:r>
            <a:r>
              <a:rPr sz="2900" spc="-15" dirty="0">
                <a:solidFill>
                  <a:srgbClr val="524239"/>
                </a:solidFill>
                <a:latin typeface="Tw Cen MT"/>
                <a:cs typeface="Tw Cen MT"/>
              </a:rPr>
              <a:t>likely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to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influence </a:t>
            </a:r>
            <a:r>
              <a:rPr sz="2900" spc="25" dirty="0">
                <a:solidFill>
                  <a:srgbClr val="524239"/>
                </a:solidFill>
                <a:latin typeface="Tw Cen MT"/>
                <a:cs typeface="Tw Cen MT"/>
              </a:rPr>
              <a:t>each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other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(Balkundi </a:t>
            </a:r>
            <a:r>
              <a:rPr sz="2400" dirty="0">
                <a:solidFill>
                  <a:srgbClr val="524239"/>
                </a:solidFill>
                <a:latin typeface="Tw Cen MT"/>
                <a:cs typeface="Tw Cen MT"/>
              </a:rPr>
              <a:t>&amp; </a:t>
            </a:r>
            <a:r>
              <a:rPr sz="2400" spc="-20" dirty="0">
                <a:solidFill>
                  <a:srgbClr val="524239"/>
                </a:solidFill>
                <a:latin typeface="Tw Cen MT"/>
                <a:cs typeface="Tw Cen MT"/>
              </a:rPr>
              <a:t>Kilduff,</a:t>
            </a:r>
            <a:r>
              <a:rPr sz="2400" spc="-1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2006).</a:t>
            </a:r>
            <a:endParaRPr sz="2400" dirty="0">
              <a:latin typeface="Tw Cen MT"/>
              <a:cs typeface="Tw Cen MT"/>
            </a:endParaRPr>
          </a:p>
          <a:p>
            <a:pPr marL="332740" marR="281305" indent="-320040">
              <a:lnSpc>
                <a:spcPct val="100000"/>
              </a:lnSpc>
              <a:spcBef>
                <a:spcPts val="71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0" dirty="0" smtClean="0">
                <a:solidFill>
                  <a:srgbClr val="524239"/>
                </a:solidFill>
                <a:latin typeface="Tw Cen MT"/>
                <a:cs typeface="Tw Cen MT"/>
              </a:rPr>
              <a:t>Cohesive </a:t>
            </a:r>
            <a:r>
              <a:rPr sz="2900" b="1" dirty="0">
                <a:solidFill>
                  <a:srgbClr val="524239"/>
                </a:solidFill>
                <a:latin typeface="Tw Cen MT"/>
                <a:cs typeface="Tw Cen MT"/>
              </a:rPr>
              <a:t>network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helps the formation of a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sense 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 belonging and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social identity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(Coleman,</a:t>
            </a:r>
            <a:r>
              <a:rPr sz="2400" spc="6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1990).</a:t>
            </a:r>
            <a:endParaRPr sz="2400" dirty="0">
              <a:latin typeface="Tw Cen MT"/>
              <a:cs typeface="Tw Cen MT"/>
            </a:endParaRPr>
          </a:p>
          <a:p>
            <a:pPr marL="332740" marR="381635" indent="-320040">
              <a:lnSpc>
                <a:spcPct val="100000"/>
              </a:lnSpc>
              <a:spcBef>
                <a:spcPts val="69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0" dirty="0">
                <a:solidFill>
                  <a:srgbClr val="524239"/>
                </a:solidFill>
                <a:latin typeface="Tw Cen MT"/>
                <a:cs typeface="Tw Cen MT"/>
              </a:rPr>
              <a:t>Cohesive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network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promotes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development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  </a:t>
            </a:r>
            <a:r>
              <a:rPr sz="2900" spc="5" dirty="0">
                <a:solidFill>
                  <a:srgbClr val="524239"/>
                </a:solidFill>
                <a:latin typeface="Tw Cen MT"/>
                <a:cs typeface="Tw Cen MT"/>
              </a:rPr>
              <a:t>norms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and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reduces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conflicts </a:t>
            </a:r>
            <a:r>
              <a:rPr sz="2400" spc="-30" dirty="0">
                <a:solidFill>
                  <a:srgbClr val="524239"/>
                </a:solidFill>
                <a:latin typeface="Tw Cen MT"/>
                <a:cs typeface="Tw Cen MT"/>
              </a:rPr>
              <a:t>(Podolny </a:t>
            </a:r>
            <a:r>
              <a:rPr sz="2400" dirty="0">
                <a:solidFill>
                  <a:srgbClr val="524239"/>
                </a:solidFill>
                <a:latin typeface="Tw Cen MT"/>
                <a:cs typeface="Tw Cen MT"/>
              </a:rPr>
              <a:t>&amp; </a:t>
            </a:r>
            <a:r>
              <a:rPr sz="2400" spc="-10" dirty="0">
                <a:solidFill>
                  <a:srgbClr val="524239"/>
                </a:solidFill>
                <a:latin typeface="Tw Cen MT"/>
                <a:cs typeface="Tw Cen MT"/>
              </a:rPr>
              <a:t>Baron,</a:t>
            </a:r>
            <a:r>
              <a:rPr sz="2400" spc="-4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1997</a:t>
            </a:r>
            <a:r>
              <a:rPr sz="2400" spc="-5" dirty="0" smtClean="0">
                <a:solidFill>
                  <a:srgbClr val="524239"/>
                </a:solidFill>
                <a:latin typeface="Tw Cen MT"/>
                <a:cs typeface="Tw Cen MT"/>
              </a:rPr>
              <a:t>).</a:t>
            </a:r>
            <a:endParaRPr lang="en-US" sz="2400" spc="-5" dirty="0" smtClean="0">
              <a:solidFill>
                <a:srgbClr val="524239"/>
              </a:solidFill>
              <a:latin typeface="Tw Cen MT"/>
              <a:cs typeface="Tw Cen MT"/>
            </a:endParaRPr>
          </a:p>
          <a:p>
            <a:pPr marL="332740" marR="381635" indent="-320040">
              <a:lnSpc>
                <a:spcPct val="100000"/>
              </a:lnSpc>
              <a:spcBef>
                <a:spcPts val="69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CN" sz="2400" spc="-5" dirty="0" smtClean="0">
                <a:solidFill>
                  <a:srgbClr val="524239"/>
                </a:solidFill>
                <a:latin typeface="Tw Cen MT"/>
                <a:cs typeface="Tw Cen MT"/>
              </a:rPr>
              <a:t>My Research: Network cohesion is negatively related to network </a:t>
            </a:r>
            <a:r>
              <a:rPr lang="en-US" altLang="zh-CN" sz="2400" spc="-5" dirty="0" err="1" smtClean="0">
                <a:solidFill>
                  <a:srgbClr val="524239"/>
                </a:solidFill>
                <a:latin typeface="Tw Cen MT"/>
                <a:cs typeface="Tw Cen MT"/>
              </a:rPr>
              <a:t>informativeness</a:t>
            </a:r>
            <a:r>
              <a:rPr lang="en-US" altLang="zh-CN" sz="2400" spc="-5" dirty="0" smtClean="0">
                <a:solidFill>
                  <a:srgbClr val="524239"/>
                </a:solidFill>
                <a:latin typeface="Tw Cen MT"/>
                <a:cs typeface="Tw Cen MT"/>
              </a:rPr>
              <a:t> due to free riding and information correlation.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73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social</a:t>
            </a:r>
            <a:r>
              <a:rPr spc="-100" dirty="0"/>
              <a:t> </a:t>
            </a:r>
            <a:r>
              <a:rPr dirty="0"/>
              <a:t>network?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7874000" cy="2471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network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graph </a:t>
            </a:r>
            <a:r>
              <a:rPr sz="2900" spc="-90" dirty="0">
                <a:solidFill>
                  <a:srgbClr val="524239"/>
                </a:solidFill>
                <a:latin typeface="Tw Cen MT"/>
                <a:cs typeface="Tw Cen MT"/>
              </a:rPr>
              <a:t>G(V,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E)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consisting</a:t>
            </a:r>
            <a:r>
              <a:rPr sz="2900" spc="2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</a:t>
            </a:r>
            <a:endParaRPr sz="29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set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of nodes</a:t>
            </a:r>
            <a:r>
              <a:rPr sz="2600" spc="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(V)</a:t>
            </a:r>
            <a:endParaRPr sz="26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set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of ties (E) that connect pairs of</a:t>
            </a:r>
            <a:r>
              <a:rPr sz="2600" spc="-3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nodes</a:t>
            </a:r>
            <a:endParaRPr sz="26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social network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social </a:t>
            </a:r>
            <a:r>
              <a:rPr sz="2900" spc="0" dirty="0">
                <a:solidFill>
                  <a:srgbClr val="524239"/>
                </a:solidFill>
                <a:latin typeface="Tw Cen MT"/>
                <a:cs typeface="Tw Cen MT"/>
              </a:rPr>
              <a:t>structure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made up of a 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set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social </a:t>
            </a:r>
            <a:r>
              <a:rPr sz="2900" b="1" dirty="0">
                <a:solidFill>
                  <a:srgbClr val="524239"/>
                </a:solidFill>
                <a:latin typeface="Tw Cen MT"/>
                <a:cs typeface="Tw Cen MT"/>
              </a:rPr>
              <a:t>actors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and a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set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of </a:t>
            </a:r>
            <a:r>
              <a:rPr sz="2900" spc="-35" dirty="0">
                <a:solidFill>
                  <a:srgbClr val="524239"/>
                </a:solidFill>
                <a:latin typeface="Tw Cen MT"/>
                <a:cs typeface="Tw Cen MT"/>
              </a:rPr>
              <a:t>dyadic</a:t>
            </a:r>
            <a:r>
              <a:rPr sz="2900" spc="5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b="1" dirty="0">
                <a:solidFill>
                  <a:srgbClr val="524239"/>
                </a:solidFill>
                <a:latin typeface="Tw Cen MT"/>
                <a:cs typeface="Tw Cen MT"/>
              </a:rPr>
              <a:t>ties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9807" y="4225290"/>
          <a:ext cx="3044823" cy="232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/>
                <a:gridCol w="608965"/>
                <a:gridCol w="608965"/>
                <a:gridCol w="608964"/>
                <a:gridCol w="608964"/>
              </a:tblGrid>
              <a:tr h="466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735024" y="4180308"/>
            <a:ext cx="3176078" cy="233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265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Actors</a:t>
            </a:r>
            <a:r>
              <a:rPr spc="-85" dirty="0"/>
              <a:t> </a:t>
            </a:r>
            <a:r>
              <a:rPr dirty="0"/>
              <a:t>(Nodes)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1443"/>
            <a:ext cx="7937500" cy="43313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09"/>
              </a:spcBef>
              <a:buClr>
                <a:srgbClr val="A36645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5" dirty="0">
                <a:solidFill>
                  <a:srgbClr val="524239"/>
                </a:solidFill>
                <a:latin typeface="Tw Cen MT"/>
                <a:cs typeface="Tw Cen MT"/>
              </a:rPr>
              <a:t>Individual </a:t>
            </a:r>
            <a:r>
              <a:rPr sz="2800" b="1" spc="-25" dirty="0">
                <a:solidFill>
                  <a:srgbClr val="524239"/>
                </a:solidFill>
                <a:latin typeface="Tw Cen MT"/>
                <a:cs typeface="Tw Cen MT"/>
              </a:rPr>
              <a:t>vs.</a:t>
            </a:r>
            <a:r>
              <a:rPr sz="2800" b="1" spc="-5" dirty="0">
                <a:solidFill>
                  <a:srgbClr val="524239"/>
                </a:solidFill>
                <a:latin typeface="Tw Cen MT"/>
                <a:cs typeface="Tw Cen MT"/>
              </a:rPr>
              <a:t> Collective</a:t>
            </a:r>
            <a:endParaRPr sz="28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295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E.g., </a:t>
            </a:r>
            <a:r>
              <a:rPr sz="2600" spc="-15" dirty="0">
                <a:solidFill>
                  <a:srgbClr val="524239"/>
                </a:solidFill>
                <a:latin typeface="Tw Cen MT"/>
                <a:cs typeface="Tw Cen MT"/>
              </a:rPr>
              <a:t>employees, 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teams,</a:t>
            </a:r>
            <a:r>
              <a:rPr sz="2600" spc="-5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spc="0" dirty="0">
                <a:solidFill>
                  <a:srgbClr val="524239"/>
                </a:solidFill>
                <a:latin typeface="Tw Cen MT"/>
                <a:cs typeface="Tw Cen MT"/>
              </a:rPr>
              <a:t>firms…</a:t>
            </a:r>
            <a:endParaRPr sz="26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A36645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0" dirty="0">
                <a:solidFill>
                  <a:srgbClr val="524239"/>
                </a:solidFill>
                <a:latin typeface="Tw Cen MT"/>
                <a:cs typeface="Tw Cen MT"/>
              </a:rPr>
              <a:t>Ego </a:t>
            </a:r>
            <a:r>
              <a:rPr sz="2800" b="1" spc="-25" dirty="0">
                <a:solidFill>
                  <a:srgbClr val="524239"/>
                </a:solidFill>
                <a:latin typeface="Tw Cen MT"/>
                <a:cs typeface="Tw Cen MT"/>
              </a:rPr>
              <a:t>vs.</a:t>
            </a:r>
            <a:r>
              <a:rPr sz="2800" b="1" spc="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800" b="1" spc="-5" dirty="0">
                <a:solidFill>
                  <a:srgbClr val="524239"/>
                </a:solidFill>
                <a:latin typeface="Tw Cen MT"/>
                <a:cs typeface="Tw Cen MT"/>
              </a:rPr>
              <a:t>Alters</a:t>
            </a:r>
            <a:endParaRPr sz="28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3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Node that </a:t>
            </a:r>
            <a:r>
              <a:rPr sz="2600" spc="-25" dirty="0">
                <a:solidFill>
                  <a:srgbClr val="524239"/>
                </a:solidFill>
                <a:latin typeface="Tw Cen MT"/>
                <a:cs typeface="Tw Cen MT"/>
              </a:rPr>
              <a:t>we 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focus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on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is</a:t>
            </a:r>
            <a:r>
              <a:rPr sz="2600" spc="-7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u="heavy" spc="-10" dirty="0">
                <a:solidFill>
                  <a:srgbClr val="524239"/>
                </a:solidFill>
                <a:uFill>
                  <a:solidFill>
                    <a:srgbClr val="524239"/>
                  </a:solidFill>
                </a:uFill>
                <a:latin typeface="Tw Cen MT"/>
                <a:cs typeface="Tw Cen MT"/>
              </a:rPr>
              <a:t>ego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.</a:t>
            </a:r>
            <a:endParaRPr sz="26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29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Nodes that ego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connected to are</a:t>
            </a:r>
            <a:r>
              <a:rPr sz="2600" spc="-13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u="heavy" spc="-5" dirty="0">
                <a:solidFill>
                  <a:srgbClr val="524239"/>
                </a:solidFill>
                <a:uFill>
                  <a:solidFill>
                    <a:srgbClr val="524239"/>
                  </a:solidFill>
                </a:uFill>
                <a:latin typeface="Tw Cen MT"/>
                <a:cs typeface="Tw Cen MT"/>
              </a:rPr>
              <a:t>alters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.</a:t>
            </a:r>
            <a:endParaRPr sz="2600">
              <a:latin typeface="Tw Cen MT"/>
              <a:cs typeface="Tw Cen MT"/>
            </a:endParaRPr>
          </a:p>
          <a:p>
            <a:pPr marL="652780" marR="469265" lvl="1" indent="-274320">
              <a:lnSpc>
                <a:spcPts val="2810"/>
              </a:lnSpc>
              <a:spcBef>
                <a:spcPts val="64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sets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of nodes an ego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connected </a:t>
            </a:r>
            <a:r>
              <a:rPr sz="2600" spc="-25" dirty="0">
                <a:solidFill>
                  <a:srgbClr val="524239"/>
                </a:solidFill>
                <a:latin typeface="Tw Cen MT"/>
                <a:cs typeface="Tw Cen MT"/>
              </a:rPr>
              <a:t>to,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along</a:t>
            </a:r>
            <a:r>
              <a:rPr sz="2600" spc="-7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with  ties among them, </a:t>
            </a: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an </a:t>
            </a:r>
            <a:r>
              <a:rPr sz="2600" u="heavy" dirty="0">
                <a:solidFill>
                  <a:srgbClr val="524239"/>
                </a:solidFill>
                <a:uFill>
                  <a:solidFill>
                    <a:srgbClr val="524239"/>
                  </a:solidFill>
                </a:uFill>
                <a:latin typeface="Tw Cen MT"/>
                <a:cs typeface="Tw Cen MT"/>
              </a:rPr>
              <a:t>ego</a:t>
            </a:r>
            <a:r>
              <a:rPr sz="2600" u="heavy" spc="-100" dirty="0">
                <a:solidFill>
                  <a:srgbClr val="524239"/>
                </a:solidFill>
                <a:uFill>
                  <a:solidFill>
                    <a:srgbClr val="524239"/>
                  </a:solidFill>
                </a:uFill>
                <a:latin typeface="Tw Cen MT"/>
                <a:cs typeface="Tw Cen MT"/>
              </a:rPr>
              <a:t> </a:t>
            </a:r>
            <a:r>
              <a:rPr sz="2600" u="heavy" dirty="0">
                <a:solidFill>
                  <a:srgbClr val="524239"/>
                </a:solidFill>
                <a:uFill>
                  <a:solidFill>
                    <a:srgbClr val="524239"/>
                  </a:solidFill>
                </a:uFill>
                <a:latin typeface="Tw Cen MT"/>
                <a:cs typeface="Tw Cen MT"/>
              </a:rPr>
              <a:t>network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.</a:t>
            </a:r>
            <a:endParaRPr sz="2600">
              <a:latin typeface="Tw Cen MT"/>
              <a:cs typeface="Tw Cen MT"/>
            </a:endParaRPr>
          </a:p>
          <a:p>
            <a:pPr marL="332740" marR="5080" indent="-320040">
              <a:lnSpc>
                <a:spcPts val="3020"/>
              </a:lnSpc>
              <a:spcBef>
                <a:spcPts val="695"/>
              </a:spcBef>
              <a:buClr>
                <a:srgbClr val="A36645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0" dirty="0">
                <a:solidFill>
                  <a:srgbClr val="524239"/>
                </a:solidFill>
                <a:latin typeface="Tw Cen MT"/>
                <a:cs typeface="Tw Cen MT"/>
              </a:rPr>
              <a:t>Attributes</a:t>
            </a:r>
            <a:r>
              <a:rPr sz="2800" spc="-10" dirty="0">
                <a:solidFill>
                  <a:srgbClr val="524239"/>
                </a:solidFill>
                <a:latin typeface="Tw Cen MT"/>
                <a:cs typeface="Tw Cen MT"/>
              </a:rPr>
              <a:t>: </a:t>
            </a:r>
            <a:r>
              <a:rPr sz="2800" spc="-5" dirty="0">
                <a:solidFill>
                  <a:srgbClr val="524239"/>
                </a:solidFill>
                <a:latin typeface="Tw Cen MT"/>
                <a:cs typeface="Tw Cen MT"/>
              </a:rPr>
              <a:t>the </a:t>
            </a:r>
            <a:r>
              <a:rPr sz="2800" dirty="0">
                <a:solidFill>
                  <a:srgbClr val="524239"/>
                </a:solidFill>
                <a:latin typeface="Tw Cen MT"/>
                <a:cs typeface="Tw Cen MT"/>
              </a:rPr>
              <a:t>characteristics </a:t>
            </a:r>
            <a:r>
              <a:rPr sz="2800" spc="-5" dirty="0">
                <a:solidFill>
                  <a:srgbClr val="524239"/>
                </a:solidFill>
                <a:latin typeface="Tw Cen MT"/>
                <a:cs typeface="Tw Cen MT"/>
              </a:rPr>
              <a:t>of nodes that distinguish  among</a:t>
            </a:r>
            <a:r>
              <a:rPr sz="280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524239"/>
                </a:solidFill>
                <a:latin typeface="Tw Cen MT"/>
                <a:cs typeface="Tw Cen MT"/>
              </a:rPr>
              <a:t>them.</a:t>
            </a:r>
            <a:endParaRPr sz="280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270"/>
              </a:spcBef>
              <a:buClr>
                <a:srgbClr val="907E76"/>
              </a:buClr>
              <a:buSzPct val="70000"/>
              <a:buFont typeface="Wingdings 2"/>
              <a:buChar char=""/>
              <a:tabLst>
                <a:tab pos="653415" algn="l"/>
              </a:tabLst>
            </a:pPr>
            <a:r>
              <a:rPr sz="2500" spc="-15" dirty="0">
                <a:solidFill>
                  <a:srgbClr val="524239"/>
                </a:solidFill>
                <a:latin typeface="Tw Cen MT"/>
                <a:cs typeface="Tw Cen MT"/>
              </a:rPr>
              <a:t>E.g., </a:t>
            </a:r>
            <a:r>
              <a:rPr sz="2500" spc="-40" dirty="0">
                <a:solidFill>
                  <a:srgbClr val="524239"/>
                </a:solidFill>
                <a:latin typeface="Tw Cen MT"/>
                <a:cs typeface="Tw Cen MT"/>
              </a:rPr>
              <a:t>gender, age,</a:t>
            </a:r>
            <a:r>
              <a:rPr sz="2500" spc="5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500" spc="-5" dirty="0">
                <a:solidFill>
                  <a:srgbClr val="524239"/>
                </a:solidFill>
                <a:latin typeface="Tw Cen MT"/>
                <a:cs typeface="Tw Cen MT"/>
              </a:rPr>
              <a:t>personality…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9327" y="1691936"/>
            <a:ext cx="2217906" cy="164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859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4430395" cy="221342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35" dirty="0">
                <a:solidFill>
                  <a:srgbClr val="524239"/>
                </a:solidFill>
                <a:latin typeface="Tw Cen MT"/>
                <a:cs typeface="Tw Cen MT"/>
              </a:rPr>
              <a:t>Types </a:t>
            </a:r>
            <a:r>
              <a:rPr sz="2900" b="1" spc="-10" dirty="0">
                <a:solidFill>
                  <a:srgbClr val="524239"/>
                </a:solidFill>
                <a:latin typeface="Tw Cen MT"/>
                <a:cs typeface="Tw Cen MT"/>
              </a:rPr>
              <a:t>of</a:t>
            </a:r>
            <a:r>
              <a:rPr sz="2900" b="1" spc="22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ties</a:t>
            </a:r>
            <a:endParaRPr sz="29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Directed 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vs.</a:t>
            </a:r>
            <a:r>
              <a:rPr sz="2600" spc="-4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524239"/>
                </a:solidFill>
                <a:latin typeface="Tw Cen MT"/>
                <a:cs typeface="Tw Cen MT"/>
              </a:rPr>
              <a:t>undirected</a:t>
            </a:r>
            <a:endParaRPr sz="26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E(x, y) </a:t>
            </a:r>
            <a:r>
              <a:rPr sz="2300" spc="-25" dirty="0">
                <a:solidFill>
                  <a:srgbClr val="524239"/>
                </a:solidFill>
                <a:latin typeface="Tw Cen MT"/>
                <a:cs typeface="Tw Cen MT"/>
              </a:rPr>
              <a:t>always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equals </a:t>
            </a:r>
            <a:r>
              <a:rPr sz="2300" spc="-40" dirty="0">
                <a:solidFill>
                  <a:srgbClr val="524239"/>
                </a:solidFill>
                <a:latin typeface="Tw Cen MT"/>
                <a:cs typeface="Tw Cen MT"/>
              </a:rPr>
              <a:t>E(y,</a:t>
            </a:r>
            <a:r>
              <a:rPr sz="2300" spc="-2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x</a:t>
            </a:r>
            <a:r>
              <a:rPr sz="2300" dirty="0" smtClean="0">
                <a:solidFill>
                  <a:srgbClr val="524239"/>
                </a:solidFill>
                <a:latin typeface="Tw Cen MT"/>
                <a:cs typeface="Tw Cen MT"/>
              </a:rPr>
              <a:t>)?</a:t>
            </a:r>
            <a:r>
              <a:rPr lang="en-US" sz="2300" dirty="0" smtClean="0">
                <a:solidFill>
                  <a:srgbClr val="524239"/>
                </a:solidFill>
                <a:latin typeface="Tw Cen MT"/>
                <a:cs typeface="Tw Cen MT"/>
              </a:rPr>
              <a:t> E.g. friend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49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E.g.,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leadership 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vs.</a:t>
            </a:r>
            <a:r>
              <a:rPr sz="2300" spc="-2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co-location</a:t>
            </a:r>
            <a:endParaRPr sz="2300" dirty="0"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9225" y="3770884"/>
          <a:ext cx="2651125" cy="217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9896" y="3770884"/>
          <a:ext cx="2651125" cy="217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859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6520"/>
            <a:ext cx="5539105" cy="35159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35" dirty="0">
                <a:solidFill>
                  <a:srgbClr val="524239"/>
                </a:solidFill>
                <a:latin typeface="Tw Cen MT"/>
                <a:cs typeface="Tw Cen MT"/>
              </a:rPr>
              <a:t>Types </a:t>
            </a:r>
            <a:r>
              <a:rPr sz="2900" b="1" spc="-10" dirty="0">
                <a:solidFill>
                  <a:srgbClr val="524239"/>
                </a:solidFill>
                <a:latin typeface="Tw Cen MT"/>
                <a:cs typeface="Tw Cen MT"/>
              </a:rPr>
              <a:t>of</a:t>
            </a:r>
            <a:r>
              <a:rPr sz="2900" b="1" spc="22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b="1" spc="-5" dirty="0">
                <a:solidFill>
                  <a:srgbClr val="524239"/>
                </a:solidFill>
                <a:latin typeface="Tw Cen MT"/>
                <a:cs typeface="Tw Cen MT"/>
              </a:rPr>
              <a:t>ties</a:t>
            </a:r>
            <a:endParaRPr sz="29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30" dirty="0">
                <a:solidFill>
                  <a:srgbClr val="524239"/>
                </a:solidFill>
                <a:latin typeface="Tw Cen MT"/>
                <a:cs typeface="Tw Cen MT"/>
              </a:rPr>
              <a:t>Valued 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vs.</a:t>
            </a:r>
            <a:r>
              <a:rPr sz="2600" spc="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524239"/>
                </a:solidFill>
                <a:latin typeface="Tw Cen MT"/>
                <a:cs typeface="Tw Cen MT"/>
              </a:rPr>
              <a:t>unvalued</a:t>
            </a:r>
            <a:endParaRPr sz="26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Existence (0 or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1)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49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Strength of</a:t>
            </a:r>
            <a:r>
              <a:rPr sz="2300" spc="6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ties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Information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capacity of</a:t>
            </a:r>
            <a:r>
              <a:rPr sz="2300" spc="5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ties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00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Distance </a:t>
            </a:r>
            <a:r>
              <a:rPr sz="2300" spc="-10" dirty="0">
                <a:solidFill>
                  <a:srgbClr val="524239"/>
                </a:solidFill>
                <a:latin typeface="Tw Cen MT"/>
                <a:cs typeface="Tw Cen MT"/>
              </a:rPr>
              <a:t>between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nodes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49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Probabilities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of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transferring</a:t>
            </a:r>
            <a:r>
              <a:rPr sz="2300" spc="6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information</a:t>
            </a:r>
            <a:endParaRPr sz="23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A36645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Frequency </a:t>
            </a:r>
            <a:r>
              <a:rPr sz="2300" dirty="0">
                <a:solidFill>
                  <a:srgbClr val="524239"/>
                </a:solidFill>
                <a:latin typeface="Tw Cen MT"/>
                <a:cs typeface="Tw Cen MT"/>
              </a:rPr>
              <a:t>of</a:t>
            </a:r>
            <a:r>
              <a:rPr sz="2300" spc="6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300" spc="-5" dirty="0">
                <a:solidFill>
                  <a:srgbClr val="524239"/>
                </a:solidFill>
                <a:latin typeface="Tw Cen MT"/>
                <a:cs typeface="Tw Cen MT"/>
              </a:rPr>
              <a:t>interaction</a:t>
            </a:r>
            <a:endParaRPr sz="2300" dirty="0"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06642" y="1772792"/>
          <a:ext cx="2651125" cy="217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</a:tblGrid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A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B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2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3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C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0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1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524239"/>
                          </a:solidFill>
                          <a:latin typeface="Tw Cen MT"/>
                          <a:cs typeface="Tw Cen MT"/>
                        </a:rPr>
                        <a:t>-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4239"/>
                      </a:solidFill>
                      <a:prstDash val="solid"/>
                    </a:lnL>
                    <a:lnR w="12700">
                      <a:solidFill>
                        <a:srgbClr val="524239"/>
                      </a:solidFill>
                      <a:prstDash val="solid"/>
                    </a:lnR>
                    <a:lnT w="12700">
                      <a:solidFill>
                        <a:srgbClr val="524239"/>
                      </a:solidFill>
                      <a:prstDash val="solid"/>
                    </a:lnT>
                    <a:lnB w="12700">
                      <a:solidFill>
                        <a:srgbClr val="52423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204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Centrality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4642" y="3169833"/>
            <a:ext cx="3738879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200" spc="-10" dirty="0">
                <a:solidFill>
                  <a:srgbClr val="524239"/>
                </a:solidFill>
                <a:latin typeface="Tw Cen MT"/>
                <a:cs typeface="Tw Cen MT"/>
              </a:rPr>
              <a:t>(Freeman,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1979; </a:t>
            </a:r>
            <a:r>
              <a:rPr sz="2200" dirty="0">
                <a:solidFill>
                  <a:srgbClr val="524239"/>
                </a:solidFill>
                <a:latin typeface="Tw Cen MT"/>
                <a:cs typeface="Tw Cen MT"/>
              </a:rPr>
              <a:t>Bonacich,</a:t>
            </a:r>
            <a:r>
              <a:rPr sz="2200" spc="10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1987)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1612519"/>
            <a:ext cx="7630159" cy="284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solidFill>
                  <a:srgbClr val="524239"/>
                </a:solidFill>
                <a:latin typeface="Tw Cen MT"/>
                <a:cs typeface="Tw Cen MT"/>
              </a:rPr>
              <a:t>Centrality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is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 measure of </a:t>
            </a:r>
            <a:r>
              <a:rPr sz="2900" spc="-30" dirty="0">
                <a:solidFill>
                  <a:srgbClr val="524239"/>
                </a:solidFill>
                <a:latin typeface="Tw Cen MT"/>
                <a:cs typeface="Tw Cen MT"/>
              </a:rPr>
              <a:t>how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network </a:t>
            </a:r>
            <a:r>
              <a:rPr sz="2900" spc="0" dirty="0">
                <a:solidFill>
                  <a:srgbClr val="524239"/>
                </a:solidFill>
                <a:latin typeface="Tw Cen MT"/>
                <a:cs typeface="Tw Cen MT"/>
              </a:rPr>
              <a:t>structure 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and </a:t>
            </a: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position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contributes to a </a:t>
            </a:r>
            <a:r>
              <a:rPr sz="2900" spc="-10" dirty="0">
                <a:solidFill>
                  <a:srgbClr val="524239"/>
                </a:solidFill>
                <a:latin typeface="Tw Cen MT"/>
                <a:cs typeface="Tw Cen MT"/>
              </a:rPr>
              <a:t>“node’s </a:t>
            </a:r>
            <a:r>
              <a:rPr sz="2900" b="1" spc="5" dirty="0">
                <a:solidFill>
                  <a:srgbClr val="524239"/>
                </a:solidFill>
                <a:latin typeface="Tw Cen MT"/>
                <a:cs typeface="Tw Cen MT"/>
              </a:rPr>
              <a:t>importance</a:t>
            </a:r>
            <a:r>
              <a:rPr sz="2900" spc="5" dirty="0">
                <a:solidFill>
                  <a:srgbClr val="524239"/>
                </a:solidFill>
                <a:latin typeface="Tw Cen MT"/>
                <a:cs typeface="Tw Cen MT"/>
              </a:rPr>
              <a:t>” 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and </a:t>
            </a:r>
            <a:r>
              <a:rPr sz="2900" b="1" spc="-15" dirty="0">
                <a:solidFill>
                  <a:srgbClr val="524239"/>
                </a:solidFill>
                <a:latin typeface="Tw Cen MT"/>
                <a:cs typeface="Tw Cen MT"/>
              </a:rPr>
              <a:t>power </a:t>
            </a:r>
            <a:r>
              <a:rPr sz="2200" spc="-15" dirty="0">
                <a:solidFill>
                  <a:srgbClr val="524239"/>
                </a:solidFill>
                <a:latin typeface="Tw Cen MT"/>
                <a:cs typeface="Tw Cen MT"/>
              </a:rPr>
              <a:t>(Brass,</a:t>
            </a:r>
            <a:r>
              <a:rPr sz="2200" spc="5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524239"/>
                </a:solidFill>
                <a:latin typeface="Tw Cen MT"/>
                <a:cs typeface="Tw Cen MT"/>
              </a:rPr>
              <a:t>1993).</a:t>
            </a:r>
            <a:endParaRPr sz="22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A36645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solidFill>
                  <a:srgbClr val="524239"/>
                </a:solidFill>
                <a:latin typeface="Tw Cen MT"/>
                <a:cs typeface="Tw Cen MT"/>
              </a:rPr>
              <a:t>Different</a:t>
            </a:r>
            <a:r>
              <a:rPr sz="2900" spc="-3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900" dirty="0">
                <a:solidFill>
                  <a:srgbClr val="524239"/>
                </a:solidFill>
                <a:latin typeface="Tw Cen MT"/>
                <a:cs typeface="Tw Cen MT"/>
              </a:rPr>
              <a:t>measures</a:t>
            </a:r>
            <a:endParaRPr sz="29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25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5" dirty="0">
                <a:solidFill>
                  <a:srgbClr val="524239"/>
                </a:solidFill>
                <a:latin typeface="Tw Cen MT"/>
                <a:cs typeface="Tw Cen MT"/>
              </a:rPr>
              <a:t>Degree</a:t>
            </a:r>
            <a:endParaRPr sz="26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07E76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5" dirty="0" err="1" smtClean="0">
                <a:solidFill>
                  <a:srgbClr val="524239"/>
                </a:solidFill>
                <a:latin typeface="Tw Cen MT"/>
                <a:cs typeface="Tw Cen MT"/>
              </a:rPr>
              <a:t>Betweenness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1987" y="3177189"/>
            <a:ext cx="4691509" cy="3532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200" y="6346952"/>
            <a:ext cx="18503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24239"/>
                </a:solidFill>
                <a:latin typeface="Tw Cen MT"/>
                <a:cs typeface="Tw Cen MT"/>
              </a:rPr>
              <a:t>Source: </a:t>
            </a:r>
            <a:r>
              <a:rPr sz="1400" spc="-5" dirty="0">
                <a:solidFill>
                  <a:srgbClr val="524239"/>
                </a:solidFill>
                <a:latin typeface="Tw Cen MT"/>
                <a:cs typeface="Tw Cen MT"/>
              </a:rPr>
              <a:t>Cross </a:t>
            </a:r>
            <a:r>
              <a:rPr sz="1400" dirty="0">
                <a:solidFill>
                  <a:srgbClr val="524239"/>
                </a:solidFill>
                <a:latin typeface="Tw Cen MT"/>
                <a:cs typeface="Tw Cen MT"/>
              </a:rPr>
              <a:t>et al.,</a:t>
            </a:r>
            <a:r>
              <a:rPr sz="1400" spc="-13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524239"/>
                </a:solidFill>
                <a:latin typeface="Tw Cen MT"/>
                <a:cs typeface="Tw Cen MT"/>
              </a:rPr>
              <a:t>2001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630367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36645"/>
                </a:solidFill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08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Degree</a:t>
            </a:r>
            <a:r>
              <a:rPr spc="-9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7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7848600" cy="300082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0"/>
              </a:spcBef>
              <a:buClr>
                <a:srgbClr val="A36645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5" dirty="0" smtClean="0">
                <a:solidFill>
                  <a:srgbClr val="524239"/>
                </a:solidFill>
                <a:latin typeface="Tw Cen MT"/>
                <a:cs typeface="Tw Cen MT"/>
              </a:rPr>
              <a:t>Undirected</a:t>
            </a:r>
            <a:r>
              <a:rPr sz="2700" b="1" spc="50" dirty="0" smtClean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700" dirty="0">
                <a:solidFill>
                  <a:srgbClr val="524239"/>
                </a:solidFill>
                <a:latin typeface="Tw Cen MT"/>
                <a:cs typeface="Tw Cen MT"/>
              </a:rPr>
              <a:t>network</a:t>
            </a:r>
            <a:endParaRPr sz="27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07E76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Degree centrality</a:t>
            </a:r>
            <a:endParaRPr sz="24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buClr>
                <a:srgbClr val="A36645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b="1" spc="0" dirty="0">
                <a:solidFill>
                  <a:srgbClr val="524239"/>
                </a:solidFill>
                <a:latin typeface="Tw Cen MT"/>
                <a:cs typeface="Tw Cen MT"/>
              </a:rPr>
              <a:t>Degree</a:t>
            </a:r>
            <a:r>
              <a:rPr sz="2100" spc="0" dirty="0">
                <a:solidFill>
                  <a:srgbClr val="524239"/>
                </a:solidFill>
                <a:latin typeface="Tw Cen MT"/>
                <a:cs typeface="Tw Cen MT"/>
              </a:rPr>
              <a:t>: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The number of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ties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a node</a:t>
            </a:r>
            <a:r>
              <a:rPr sz="2100" spc="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has</a:t>
            </a:r>
            <a:endParaRPr sz="21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40"/>
              </a:spcBef>
              <a:buClr>
                <a:srgbClr val="A36645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dirty="0">
                <a:solidFill>
                  <a:srgbClr val="524239"/>
                </a:solidFill>
                <a:latin typeface="Tw Cen MT"/>
                <a:cs typeface="Tw Cen MT"/>
              </a:rPr>
              <a:t>Directed</a:t>
            </a:r>
            <a:r>
              <a:rPr sz="2700" b="1" spc="2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700" dirty="0">
                <a:solidFill>
                  <a:srgbClr val="524239"/>
                </a:solidFill>
                <a:latin typeface="Tw Cen MT"/>
                <a:cs typeface="Tw Cen MT"/>
              </a:rPr>
              <a:t>network</a:t>
            </a:r>
            <a:endParaRPr sz="27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07E76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Indegree centrality</a:t>
            </a:r>
            <a:endParaRPr sz="24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buClr>
                <a:srgbClr val="A36645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b="1" spc="0" dirty="0">
                <a:solidFill>
                  <a:srgbClr val="524239"/>
                </a:solidFill>
                <a:latin typeface="Tw Cen MT"/>
                <a:cs typeface="Tw Cen MT"/>
              </a:rPr>
              <a:t>Indegree</a:t>
            </a:r>
            <a:r>
              <a:rPr sz="2100" spc="0" dirty="0">
                <a:solidFill>
                  <a:srgbClr val="524239"/>
                </a:solidFill>
                <a:latin typeface="Tw Cen MT"/>
                <a:cs typeface="Tw Cen MT"/>
              </a:rPr>
              <a:t>: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The number of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ties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directed to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the</a:t>
            </a:r>
            <a:r>
              <a:rPr sz="2100" spc="3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node</a:t>
            </a:r>
            <a:endParaRPr sz="2100" dirty="0">
              <a:latin typeface="Tw Cen MT"/>
              <a:cs typeface="Tw Cen MT"/>
            </a:endParaRPr>
          </a:p>
          <a:p>
            <a:pPr marL="652780" lvl="1" indent="-274320">
              <a:lnSpc>
                <a:spcPct val="100000"/>
              </a:lnSpc>
              <a:spcBef>
                <a:spcPts val="15"/>
              </a:spcBef>
              <a:buClr>
                <a:srgbClr val="907E76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Outdegree</a:t>
            </a:r>
            <a:r>
              <a:rPr sz="2400" spc="5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524239"/>
                </a:solidFill>
                <a:latin typeface="Tw Cen MT"/>
                <a:cs typeface="Tw Cen MT"/>
              </a:rPr>
              <a:t>centrality</a:t>
            </a:r>
            <a:endParaRPr sz="2400" dirty="0">
              <a:latin typeface="Tw Cen MT"/>
              <a:cs typeface="Tw Cen MT"/>
            </a:endParaRPr>
          </a:p>
          <a:p>
            <a:pPr marL="927100" lvl="2" indent="-228600">
              <a:lnSpc>
                <a:spcPct val="100000"/>
              </a:lnSpc>
              <a:spcBef>
                <a:spcPts val="15"/>
              </a:spcBef>
              <a:buClr>
                <a:srgbClr val="A36645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b="1" spc="0" dirty="0">
                <a:solidFill>
                  <a:srgbClr val="524239"/>
                </a:solidFill>
                <a:latin typeface="Tw Cen MT"/>
                <a:cs typeface="Tw Cen MT"/>
              </a:rPr>
              <a:t>Outdegree</a:t>
            </a:r>
            <a:r>
              <a:rPr sz="2100" spc="0" dirty="0">
                <a:solidFill>
                  <a:srgbClr val="524239"/>
                </a:solidFill>
                <a:latin typeface="Tw Cen MT"/>
                <a:cs typeface="Tw Cen MT"/>
              </a:rPr>
              <a:t>: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The number of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ties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that the node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directs </a:t>
            </a:r>
            <a:r>
              <a:rPr sz="2100" dirty="0">
                <a:solidFill>
                  <a:srgbClr val="524239"/>
                </a:solidFill>
                <a:latin typeface="Tw Cen MT"/>
                <a:cs typeface="Tw Cen MT"/>
              </a:rPr>
              <a:t>to</a:t>
            </a:r>
            <a:r>
              <a:rPr sz="2100" spc="30" dirty="0">
                <a:solidFill>
                  <a:srgbClr val="524239"/>
                </a:solidFill>
                <a:latin typeface="Tw Cen MT"/>
                <a:cs typeface="Tw Cen MT"/>
              </a:rPr>
              <a:t> </a:t>
            </a:r>
            <a:r>
              <a:rPr sz="2100" spc="-5" dirty="0">
                <a:solidFill>
                  <a:srgbClr val="524239"/>
                </a:solidFill>
                <a:latin typeface="Tw Cen MT"/>
                <a:cs typeface="Tw Cen MT"/>
              </a:rPr>
              <a:t>others</a:t>
            </a:r>
            <a:endParaRPr sz="21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36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07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04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Degree </a:t>
            </a:r>
            <a:r>
              <a:rPr spc="-5" dirty="0"/>
              <a:t>centrality</a:t>
            </a:r>
            <a:r>
              <a:rPr spc="-105" dirty="0"/>
              <a:t> </a:t>
            </a:r>
            <a:r>
              <a:rPr dirty="0"/>
              <a:t>(undirected)</a:t>
            </a:r>
          </a:p>
        </p:txBody>
      </p:sp>
      <p:sp>
        <p:nvSpPr>
          <p:cNvPr id="5" name="object 5"/>
          <p:cNvSpPr/>
          <p:nvPr/>
        </p:nvSpPr>
        <p:spPr>
          <a:xfrm>
            <a:off x="519683" y="1848169"/>
            <a:ext cx="7845535" cy="420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8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366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07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12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Degree </a:t>
            </a:r>
            <a:r>
              <a:rPr spc="-5" dirty="0"/>
              <a:t>centrality</a:t>
            </a:r>
            <a:r>
              <a:rPr spc="-105" dirty="0"/>
              <a:t> </a:t>
            </a:r>
            <a:r>
              <a:rPr spc="-5" dirty="0"/>
              <a:t>(directed)</a:t>
            </a:r>
          </a:p>
        </p:txBody>
      </p:sp>
      <p:sp>
        <p:nvSpPr>
          <p:cNvPr id="5" name="object 5"/>
          <p:cNvSpPr/>
          <p:nvPr/>
        </p:nvSpPr>
        <p:spPr>
          <a:xfrm>
            <a:off x="1054772" y="1632256"/>
            <a:ext cx="6920216" cy="496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200" y="6325622"/>
            <a:ext cx="2127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5"/>
              </a:lnSpc>
            </a:pPr>
            <a:fld id="{81D60167-4931-47E6-BA6A-407CBD079E47}" type="slidenum">
              <a:rPr sz="1200" b="1" dirty="0">
                <a:solidFill>
                  <a:srgbClr val="A36645"/>
                </a:solidFill>
                <a:latin typeface="Tw Cen MT"/>
                <a:cs typeface="Tw Cen MT"/>
              </a:rPr>
              <a:t>9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42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675</Words>
  <Application>Microsoft Office PowerPoint</Application>
  <PresentationFormat>全屏显示(4:3)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Graph Mining - Social Network Analysis</vt:lpstr>
      <vt:lpstr>What is a social network?</vt:lpstr>
      <vt:lpstr>Actors (Nodes)</vt:lpstr>
      <vt:lpstr>Ties</vt:lpstr>
      <vt:lpstr>Ties</vt:lpstr>
      <vt:lpstr>Centrality</vt:lpstr>
      <vt:lpstr>Degree centrality</vt:lpstr>
      <vt:lpstr>Degree centrality (undirected)</vt:lpstr>
      <vt:lpstr>Degree centrality (directed)</vt:lpstr>
      <vt:lpstr>Betweenness centrality</vt:lpstr>
      <vt:lpstr>Betweenness centrality</vt:lpstr>
      <vt:lpstr>Cohesion</vt:lpstr>
      <vt:lpstr>Cohesion</vt:lpstr>
      <vt:lpstr>Cohesion</vt:lpstr>
      <vt:lpstr>So what?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Song,Yifan</dc:creator>
  <cp:lastModifiedBy>sjtu</cp:lastModifiedBy>
  <cp:revision>8</cp:revision>
  <dcterms:created xsi:type="dcterms:W3CDTF">2017-11-07T00:49:37Z</dcterms:created>
  <dcterms:modified xsi:type="dcterms:W3CDTF">2017-11-14T01:08:14Z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2017-11-07T00:00:00Z</vt:filetime>
  </property>
</Properties>
</file>