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3" r:id="rId7"/>
    <p:sldId id="264" r:id="rId8"/>
    <p:sldId id="265" r:id="rId9"/>
    <p:sldId id="266" r:id="rId10"/>
    <p:sldId id="288" r:id="rId11"/>
    <p:sldId id="287" r:id="rId12"/>
    <p:sldId id="267" r:id="rId13"/>
    <p:sldId id="268" r:id="rId14"/>
    <p:sldId id="269" r:id="rId15"/>
    <p:sldId id="270" r:id="rId16"/>
    <p:sldId id="290" r:id="rId17"/>
    <p:sldId id="273" r:id="rId18"/>
    <p:sldId id="272" r:id="rId19"/>
    <p:sldId id="274" r:id="rId20"/>
    <p:sldId id="289"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7077075" cy="9051925"/>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6259" autoAdjust="0"/>
  </p:normalViewPr>
  <p:slideViewPr>
    <p:cSldViewPr>
      <p:cViewPr varScale="1">
        <p:scale>
          <a:sx n="84" d="100"/>
          <a:sy n="84" d="100"/>
        </p:scale>
        <p:origin x="91" y="21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3" d="100"/>
        <a:sy n="93" d="100"/>
      </p:scale>
      <p:origin x="0" y="-1286"/>
    </p:cViewPr>
  </p:sorterViewPr>
  <p:notesViewPr>
    <p:cSldViewPr>
      <p:cViewPr varScale="1">
        <p:scale>
          <a:sx n="43" d="100"/>
          <a:sy n="43" d="100"/>
        </p:scale>
        <p:origin x="-1522" y="-67"/>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90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71805" y="3287609"/>
            <a:ext cx="6054831" cy="5083851"/>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284288" y="685800"/>
            <a:ext cx="4508500" cy="3381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363255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284288" y="685800"/>
            <a:ext cx="4508500" cy="3381375"/>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943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523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752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1152525" y="692150"/>
            <a:ext cx="4552950" cy="3416300"/>
          </a:xfrm>
          <a:ln cap="flat"/>
        </p:spPr>
      </p:sp>
      <p:sp>
        <p:nvSpPr>
          <p:cNvPr id="9318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77364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1152525" y="692150"/>
            <a:ext cx="4552950" cy="3416300"/>
          </a:xfrm>
          <a:ln cap="flat"/>
        </p:spPr>
      </p:sp>
      <p:sp>
        <p:nvSpPr>
          <p:cNvPr id="8601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62689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674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1152525" y="692150"/>
            <a:ext cx="4552950" cy="3416300"/>
          </a:xfrm>
          <a:ln cap="flat"/>
        </p:spPr>
      </p:sp>
      <p:sp>
        <p:nvSpPr>
          <p:cNvPr id="9318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37856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1152525" y="692150"/>
            <a:ext cx="4552950" cy="3416300"/>
          </a:xfrm>
          <a:ln cap="flat"/>
        </p:spPr>
      </p:sp>
      <p:sp>
        <p:nvSpPr>
          <p:cNvPr id="4403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88824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8153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311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5" name="Rectangle 3"/>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t>2</a:t>
            </a:r>
          </a:p>
        </p:txBody>
      </p:sp>
      <p:sp>
        <p:nvSpPr>
          <p:cNvPr id="269316" name="Rectangle 4"/>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8" name="Rectangle 6"/>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9" name="Rectangle 7"/>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a:t>2</a:t>
            </a:r>
          </a:p>
        </p:txBody>
      </p:sp>
      <p:sp>
        <p:nvSpPr>
          <p:cNvPr id="269320" name="Rectangle 8"/>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21" name="Rectangle 9"/>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22" name="Rectangle 10"/>
          <p:cNvSpPr>
            <a:spLocks noGrp="1" noChangeArrowheads="1"/>
          </p:cNvSpPr>
          <p:nvPr>
            <p:ph type="body" idx="1"/>
          </p:nvPr>
        </p:nvSpPr>
        <p:spPr bwMode="auto">
          <a:xfrm>
            <a:off x="457200" y="3321050"/>
            <a:ext cx="5867400" cy="5135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269323" name="Rectangle 11"/>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80099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83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6994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2309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040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856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4517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209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1224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243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1152525" y="692150"/>
            <a:ext cx="4552950" cy="3416300"/>
          </a:xfrm>
          <a:ln cap="flat"/>
        </p:spPr>
      </p:sp>
      <p:sp>
        <p:nvSpPr>
          <p:cNvPr id="3277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4386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1152525" y="692150"/>
            <a:ext cx="4552950" cy="3416300"/>
          </a:xfrm>
          <a:ln cap="flat"/>
        </p:spPr>
      </p:sp>
      <p:sp>
        <p:nvSpPr>
          <p:cNvPr id="8806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4451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1.wmf"/><Relationship Id="rId3" Type="http://schemas.openxmlformats.org/officeDocument/2006/relationships/notesSlide" Target="../notesSlides/notesSlide19.xml"/><Relationship Id="rId7" Type="http://schemas.openxmlformats.org/officeDocument/2006/relationships/image" Target="../media/image18.wmf"/><Relationship Id="rId12" Type="http://schemas.openxmlformats.org/officeDocument/2006/relationships/oleObject" Target="../embeddings/oleObject12.bin"/><Relationship Id="rId2" Type="http://schemas.openxmlformats.org/officeDocument/2006/relationships/slideLayout" Target="../slideLayouts/slideLayout4.xml"/><Relationship Id="rId16" Type="http://schemas.openxmlformats.org/officeDocument/2006/relationships/image" Target="../media/image15.png"/><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9.wmf"/><Relationship Id="rId1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8.wmf"/><Relationship Id="rId18" Type="http://schemas.openxmlformats.org/officeDocument/2006/relationships/oleObject" Target="../embeddings/oleObject21.bin"/><Relationship Id="rId3" Type="http://schemas.openxmlformats.org/officeDocument/2006/relationships/notesSlide" Target="../notesSlides/notesSlide21.xml"/><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18.bin"/><Relationship Id="rId17"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27.wmf"/><Relationship Id="rId24" Type="http://schemas.openxmlformats.org/officeDocument/2006/relationships/image" Target="../media/image16.png"/><Relationship Id="rId5" Type="http://schemas.openxmlformats.org/officeDocument/2006/relationships/image" Target="../media/image24.wmf"/><Relationship Id="rId15" Type="http://schemas.openxmlformats.org/officeDocument/2006/relationships/image" Target="../media/image29.wmf"/><Relationship Id="rId23" Type="http://schemas.openxmlformats.org/officeDocument/2006/relationships/image" Target="../media/image33.wmf"/><Relationship Id="rId10" Type="http://schemas.openxmlformats.org/officeDocument/2006/relationships/oleObject" Target="../embeddings/oleObject17.bin"/><Relationship Id="rId19" Type="http://schemas.openxmlformats.org/officeDocument/2006/relationships/image" Target="../media/image31.wmf"/><Relationship Id="rId4" Type="http://schemas.openxmlformats.org/officeDocument/2006/relationships/oleObject" Target="../embeddings/oleObject14.bin"/><Relationship Id="rId9" Type="http://schemas.openxmlformats.org/officeDocument/2006/relationships/image" Target="../media/image26.wmf"/><Relationship Id="rId14" Type="http://schemas.openxmlformats.org/officeDocument/2006/relationships/oleObject" Target="../embeddings/oleObject19.bin"/><Relationship Id="rId22"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762000" y="76200"/>
            <a:ext cx="77724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228600" y="2743200"/>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 Queuing Models</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3048000" y="35814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en-US"/>
              <a:t>Arrival Pattern: Poisson Distribution </a:t>
            </a:r>
          </a:p>
        </p:txBody>
      </p:sp>
      <p:sp>
        <p:nvSpPr>
          <p:cNvPr id="331779" name="Rectangle 3"/>
          <p:cNvSpPr>
            <a:spLocks noGrp="1" noChangeArrowheads="1"/>
          </p:cNvSpPr>
          <p:nvPr>
            <p:ph type="body" idx="1"/>
          </p:nvPr>
        </p:nvSpPr>
        <p:spPr>
          <a:xfrm>
            <a:off x="304800" y="1524000"/>
            <a:ext cx="8659813" cy="5181600"/>
          </a:xfrm>
          <a:ln/>
        </p:spPr>
        <p:txBody>
          <a:bodyPr/>
          <a:lstStyle/>
          <a:p>
            <a:pPr algn="just">
              <a:lnSpc>
                <a:spcPct val="90000"/>
              </a:lnSpc>
            </a:pPr>
            <a:r>
              <a:rPr lang="en-US" altLang="en-US" sz="2000" dirty="0">
                <a:cs typeface="Times New Roman" panose="02020603050405020304" pitchFamily="18" charset="0"/>
              </a:rPr>
              <a:t>Frequently in queuing problems, the number of arrivals per unit of time can be estimated by a probability distribution known as </a:t>
            </a:r>
            <a:r>
              <a:rPr lang="en-US" altLang="en-US" sz="2000" i="1" dirty="0">
                <a:cs typeface="Times New Roman" panose="02020603050405020304" pitchFamily="18" charset="0"/>
              </a:rPr>
              <a:t>the </a:t>
            </a: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Poisson distribution:</a:t>
            </a:r>
          </a:p>
          <a:p>
            <a:pPr>
              <a:lnSpc>
                <a:spcPct val="90000"/>
              </a:lnSpc>
              <a:buFont typeface="Wingdings" panose="05000000000000000000" pitchFamily="2" charset="2"/>
              <a:buNone/>
            </a:pPr>
            <a:br>
              <a:rPr lang="en-US" altLang="en-US" sz="2000" dirty="0">
                <a:latin typeface="Courier New" panose="02070309020205020404" pitchFamily="49" charset="0"/>
                <a:cs typeface="Courier New" panose="02070309020205020404" pitchFamily="49" charset="0"/>
              </a:rPr>
            </a:br>
            <a:endParaRPr lang="en-US" altLang="en-US" sz="2000" dirty="0">
              <a:latin typeface="Courier New" panose="02070309020205020404" pitchFamily="49" charset="0"/>
              <a:cs typeface="Courier New" panose="02070309020205020404" pitchFamily="49" charset="0"/>
            </a:endParaRPr>
          </a:p>
          <a:p>
            <a:pPr algn="just">
              <a:lnSpc>
                <a:spcPct val="90000"/>
              </a:lnSpc>
              <a:buFont typeface="Wingdings" panose="05000000000000000000" pitchFamily="2" charset="2"/>
              <a:buNone/>
            </a:pPr>
            <a:r>
              <a:rPr lang="en-US" altLang="en-US" sz="1400" dirty="0">
                <a:cs typeface="Times New Roman" panose="02020603050405020304" pitchFamily="18" charset="0"/>
              </a:rPr>
              <a:t>		where</a:t>
            </a:r>
          </a:p>
          <a:p>
            <a:pPr lvl="4" algn="just">
              <a:lnSpc>
                <a:spcPct val="90000"/>
              </a:lnSpc>
              <a:buFontTx/>
              <a:buNone/>
            </a:pPr>
            <a:r>
              <a:rPr lang="en-US" altLang="en-US" sz="1400" dirty="0">
                <a:cs typeface="Times New Roman" panose="02020603050405020304" pitchFamily="18" charset="0"/>
              </a:rPr>
              <a:t>P(x</a:t>
            </a:r>
            <a:r>
              <a:rPr lang="en-US" altLang="en-US" sz="1400" i="1" dirty="0">
                <a:cs typeface="Times New Roman" panose="02020603050405020304" pitchFamily="18" charset="0"/>
              </a:rPr>
              <a:t>) </a:t>
            </a:r>
            <a:r>
              <a:rPr lang="en-US" altLang="en-US" sz="1400" dirty="0">
                <a:cs typeface="Times New Roman" panose="02020603050405020304" pitchFamily="18" charset="0"/>
              </a:rPr>
              <a:t>= probability of X arrivals</a:t>
            </a:r>
          </a:p>
          <a:p>
            <a:pPr lvl="4" algn="just">
              <a:lnSpc>
                <a:spcPct val="90000"/>
              </a:lnSpc>
              <a:buFontTx/>
              <a:buNone/>
            </a:pPr>
            <a:r>
              <a:rPr lang="en-US" altLang="en-US" sz="1400" dirty="0">
                <a:cs typeface="Times New Roman" panose="02020603050405020304" pitchFamily="18" charset="0"/>
              </a:rPr>
              <a:t>x = number of arrivals per unit of time</a:t>
            </a:r>
          </a:p>
          <a:p>
            <a:pPr lvl="4" algn="just">
              <a:lnSpc>
                <a:spcPct val="90000"/>
              </a:lnSpc>
              <a:buFontTx/>
              <a:buNone/>
            </a:pPr>
            <a:r>
              <a:rPr lang="en-US" altLang="en-US" sz="1400" dirty="0">
                <a:cs typeface="Times New Roman" panose="02020603050405020304" pitchFamily="18" charset="0"/>
                <a:sym typeface="Symbol" panose="05050102010706020507" pitchFamily="18" charset="2"/>
              </a:rPr>
              <a:t> </a:t>
            </a:r>
            <a:r>
              <a:rPr lang="en-US" altLang="en-US" sz="1400" dirty="0">
                <a:cs typeface="Times New Roman" panose="02020603050405020304" pitchFamily="18" charset="0"/>
              </a:rPr>
              <a:t>= average arrival rate per unit time</a:t>
            </a:r>
          </a:p>
          <a:p>
            <a:pPr lvl="4" algn="just">
              <a:lnSpc>
                <a:spcPct val="90000"/>
              </a:lnSpc>
              <a:buFontTx/>
              <a:buNone/>
            </a:pPr>
            <a:r>
              <a:rPr lang="en-US" altLang="en-US" sz="1400" dirty="0">
                <a:cs typeface="Times New Roman" panose="02020603050405020304" pitchFamily="18" charset="0"/>
              </a:rPr>
              <a:t>e = 2.7182...(the basis of natural logarithm)</a:t>
            </a:r>
          </a:p>
          <a:p>
            <a:pPr lvl="4" algn="just">
              <a:lnSpc>
                <a:spcPct val="90000"/>
              </a:lnSpc>
              <a:buFontTx/>
              <a:buNone/>
            </a:pPr>
            <a:endParaRPr lang="en-US" altLang="en-US" sz="1400" dirty="0">
              <a:cs typeface="Times New Roman" panose="02020603050405020304" pitchFamily="18" charset="0"/>
            </a:endParaRPr>
          </a:p>
          <a:p>
            <a:pPr algn="just">
              <a:lnSpc>
                <a:spcPct val="90000"/>
              </a:lnSpc>
            </a:pP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Properties of the Poisson Distribution</a:t>
            </a:r>
          </a:p>
          <a:p>
            <a:pPr lvl="1" algn="just">
              <a:lnSpc>
                <a:spcPct val="90000"/>
              </a:lnSpc>
            </a:pPr>
            <a:r>
              <a:rPr lang="en-US" altLang="en-US" sz="1800" dirty="0">
                <a:cs typeface="Times New Roman" panose="02020603050405020304" pitchFamily="18" charset="0"/>
              </a:rPr>
              <a:t>The Poisson process of arrivals is a purely random arrival process </a:t>
            </a:r>
          </a:p>
          <a:p>
            <a:pPr lvl="1" algn="just">
              <a:lnSpc>
                <a:spcPct val="90000"/>
              </a:lnSpc>
            </a:pPr>
            <a:r>
              <a:rPr lang="en-US" altLang="en-US" sz="1800" dirty="0">
                <a:cs typeface="Times New Roman" panose="02020603050405020304" pitchFamily="18" charset="0"/>
              </a:rPr>
              <a:t>This means that all arrivals are random and independent of one another</a:t>
            </a:r>
          </a:p>
          <a:p>
            <a:pPr lvl="1" algn="just">
              <a:lnSpc>
                <a:spcPct val="90000"/>
              </a:lnSpc>
            </a:pPr>
            <a:r>
              <a:rPr lang="en-US" altLang="en-US" sz="1800" dirty="0">
                <a:cs typeface="Times New Roman" panose="02020603050405020304" pitchFamily="18" charset="0"/>
              </a:rPr>
              <a:t>The Poisson distribution gives discrete numbers (integer number of arrivals)</a:t>
            </a:r>
          </a:p>
          <a:p>
            <a:pPr lvl="1" algn="just">
              <a:lnSpc>
                <a:spcPct val="90000"/>
              </a:lnSpc>
            </a:pPr>
            <a:r>
              <a:rPr lang="en-US" altLang="en-US" sz="1800" dirty="0">
                <a:cs typeface="Times New Roman" panose="02020603050405020304" pitchFamily="18" charset="0"/>
              </a:rPr>
              <a:t>The mean of the Poisson distributed data </a:t>
            </a:r>
            <a:r>
              <a:rPr lang="en-US" altLang="en-US" sz="1800" i="1"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is equal to the variance, only </a:t>
            </a:r>
            <a:r>
              <a:rPr lang="en-US" altLang="en-US" sz="1800" i="1" dirty="0">
                <a:cs typeface="Times New Roman" panose="02020603050405020304" pitchFamily="18" charset="0"/>
                <a:sym typeface="Symbol" panose="05050102010706020507" pitchFamily="18" charset="2"/>
              </a:rPr>
              <a:t> </a:t>
            </a:r>
            <a:r>
              <a:rPr lang="en-US" altLang="en-US" sz="1800" dirty="0">
                <a:cs typeface="Times New Roman" panose="02020603050405020304" pitchFamily="18" charset="0"/>
                <a:sym typeface="Symbol" panose="05050102010706020507" pitchFamily="18" charset="2"/>
              </a:rPr>
              <a:t>is needed to identify probability of possible arrivals</a:t>
            </a:r>
            <a:endParaRPr lang="en-US" altLang="en-US" sz="1800" dirty="0">
              <a:cs typeface="Times New Roman" panose="02020603050405020304" pitchFamily="18" charset="0"/>
            </a:endParaRPr>
          </a:p>
          <a:p>
            <a:pPr lvl="1" algn="just">
              <a:lnSpc>
                <a:spcPct val="90000"/>
              </a:lnSpc>
            </a:pPr>
            <a:r>
              <a:rPr lang="en-US" altLang="en-US" sz="1800" dirty="0">
                <a:cs typeface="Times New Roman" panose="02020603050405020304" pitchFamily="18" charset="0"/>
              </a:rPr>
              <a:t>Time between arrivals is distributed as a negative exponential distribution with the mean </a:t>
            </a:r>
            <a:r>
              <a:rPr lang="en-US" altLang="en-US" sz="1800" i="1" dirty="0">
                <a:cs typeface="Times New Roman" panose="02020603050405020304" pitchFamily="18" charset="0"/>
              </a:rPr>
              <a:t>1/</a:t>
            </a:r>
            <a:r>
              <a:rPr lang="en-US" altLang="en-US" sz="1800" i="1" dirty="0">
                <a:cs typeface="Times New Roman" panose="02020603050405020304" pitchFamily="18" charset="0"/>
                <a:sym typeface="Symbol" panose="05050102010706020507" pitchFamily="18" charset="2"/>
              </a:rPr>
              <a:t></a:t>
            </a:r>
            <a:endParaRPr lang="en-US" altLang="en-US" sz="1600" dirty="0"/>
          </a:p>
        </p:txBody>
      </p:sp>
      <p:graphicFrame>
        <p:nvGraphicFramePr>
          <p:cNvPr id="331780" name="Object 4"/>
          <p:cNvGraphicFramePr>
            <a:graphicFrameLocks noChangeAspect="1"/>
          </p:cNvGraphicFramePr>
          <p:nvPr/>
        </p:nvGraphicFramePr>
        <p:xfrm>
          <a:off x="2819400" y="2286000"/>
          <a:ext cx="1616075" cy="808038"/>
        </p:xfrm>
        <a:graphic>
          <a:graphicData uri="http://schemas.openxmlformats.org/presentationml/2006/ole">
            <mc:AlternateContent xmlns:mc="http://schemas.openxmlformats.org/markup-compatibility/2006">
              <mc:Choice xmlns:v="urn:schemas-microsoft-com:vml" Requires="v">
                <p:oleObj spid="_x0000_s6166" name="Equation" r:id="rId3" imgW="812520" imgH="406080" progId="Equation.3">
                  <p:embed/>
                </p:oleObj>
              </mc:Choice>
              <mc:Fallback>
                <p:oleObj name="Equation" r:id="rId3" imgW="812520" imgH="406080" progId="Equation.3">
                  <p:embed/>
                  <p:pic>
                    <p:nvPicPr>
                      <p:cNvPr id="3317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286000"/>
                        <a:ext cx="161607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8979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en-US"/>
              <a:t>Example of Poisson Distribution</a:t>
            </a:r>
          </a:p>
        </p:txBody>
      </p:sp>
      <p:pic>
        <p:nvPicPr>
          <p:cNvPr id="3" name="Picture 2"/>
          <p:cNvPicPr>
            <a:picLocks noChangeAspect="1"/>
          </p:cNvPicPr>
          <p:nvPr/>
        </p:nvPicPr>
        <p:blipFill>
          <a:blip r:embed="rId2"/>
          <a:stretch>
            <a:fillRect/>
          </a:stretch>
        </p:blipFill>
        <p:spPr>
          <a:xfrm>
            <a:off x="1219200" y="2048476"/>
            <a:ext cx="6324600" cy="3895124"/>
          </a:xfrm>
          <a:prstGeom prst="rect">
            <a:avLst/>
          </a:prstGeom>
        </p:spPr>
      </p:pic>
    </p:spTree>
    <p:extLst>
      <p:ext uri="{BB962C8B-B14F-4D97-AF65-F5344CB8AC3E}">
        <p14:creationId xmlns:p14="http://schemas.microsoft.com/office/powerpoint/2010/main" val="2170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Arrival Pattern (continued)</a:t>
            </a:r>
          </a:p>
        </p:txBody>
      </p:sp>
      <p:sp>
        <p:nvSpPr>
          <p:cNvPr id="324611" name="Rectangle 3"/>
          <p:cNvSpPr>
            <a:spLocks noGrp="1" noChangeArrowheads="1"/>
          </p:cNvSpPr>
          <p:nvPr>
            <p:ph type="body" idx="1"/>
          </p:nvPr>
        </p:nvSpPr>
        <p:spPr>
          <a:xfrm>
            <a:off x="152400" y="1447800"/>
            <a:ext cx="8686800" cy="5334000"/>
          </a:xfrm>
        </p:spPr>
        <p:txBody>
          <a:bodyPr/>
          <a:lstStyle/>
          <a:p>
            <a:pPr eaLnBrk="1" hangingPunct="1">
              <a:lnSpc>
                <a:spcPct val="90000"/>
              </a:lnSpc>
              <a:defRPr/>
            </a:pPr>
            <a:r>
              <a:rPr lang="en-US" sz="2000" i="1" dirty="0">
                <a:solidFill>
                  <a:srgbClr val="FF0000"/>
                </a:solidFill>
                <a:effectLst>
                  <a:outerShdw blurRad="38100" dist="38100" dir="2700000" algn="tl">
                    <a:srgbClr val="000000">
                      <a:alpha val="43137"/>
                    </a:srgbClr>
                  </a:outerShdw>
                </a:effectLst>
                <a:latin typeface="+mj-lt"/>
                <a:cs typeface="Times New Roman" pitchFamily="18" charset="0"/>
              </a:rPr>
              <a:t>Mean (average) arrival rate </a:t>
            </a:r>
            <a:r>
              <a:rPr lang="en-US" sz="2000" dirty="0">
                <a:latin typeface="+mj-lt"/>
                <a:cs typeface="Times New Roman" pitchFamily="18" charset="0"/>
              </a:rPr>
              <a:t>of the Poisson distributed data is defined as </a:t>
            </a:r>
            <a:r>
              <a:rPr lang="en-US" sz="2000" i="1" dirty="0">
                <a:solidFill>
                  <a:srgbClr val="FF0000"/>
                </a:solidFill>
                <a:effectLst>
                  <a:outerShdw blurRad="38100" dist="38100" dir="2700000" algn="tl">
                    <a:srgbClr val="000000">
                      <a:alpha val="43137"/>
                    </a:srgbClr>
                  </a:outerShdw>
                </a:effectLst>
                <a:latin typeface="+mj-lt"/>
                <a:cs typeface="Times New Roman" pitchFamily="18" charset="0"/>
                <a:sym typeface="Symbol" pitchFamily="18" charset="2"/>
              </a:rPr>
              <a:t> (lambda)</a:t>
            </a:r>
            <a:endParaRPr lang="en-US" sz="2000" dirty="0">
              <a:solidFill>
                <a:srgbClr val="FF0000"/>
              </a:solidFill>
              <a:effectLst>
                <a:outerShdw blurRad="38100" dist="38100" dir="2700000" algn="tl">
                  <a:srgbClr val="000000">
                    <a:alpha val="43137"/>
                  </a:srgbClr>
                </a:outerShdw>
              </a:effectLst>
              <a:latin typeface="+mj-lt"/>
              <a:cs typeface="Times New Roman" pitchFamily="18" charset="0"/>
            </a:endParaRPr>
          </a:p>
          <a:p>
            <a:pPr eaLnBrk="1" hangingPunct="1">
              <a:lnSpc>
                <a:spcPct val="90000"/>
              </a:lnSpc>
              <a:defRPr/>
            </a:pPr>
            <a:r>
              <a:rPr lang="en-US" sz="2000" dirty="0">
                <a:latin typeface="+mj-lt"/>
                <a:cs typeface="Times New Roman" pitchFamily="18" charset="0"/>
              </a:rPr>
              <a:t>Time between arrivals has a mean of </a:t>
            </a:r>
            <a:r>
              <a:rPr lang="en-US" sz="2000" i="1" dirty="0">
                <a:solidFill>
                  <a:srgbClr val="FF0000"/>
                </a:solidFill>
                <a:effectLst>
                  <a:outerShdw blurRad="38100" dist="38100" dir="2700000" algn="tl">
                    <a:srgbClr val="000000">
                      <a:alpha val="43137"/>
                    </a:srgbClr>
                  </a:outerShdw>
                </a:effectLst>
                <a:latin typeface="+mj-lt"/>
                <a:cs typeface="Times New Roman" pitchFamily="18" charset="0"/>
              </a:rPr>
              <a:t>1/</a:t>
            </a:r>
            <a:r>
              <a:rPr lang="en-US" sz="2000" i="1" dirty="0">
                <a:solidFill>
                  <a:srgbClr val="FF0000"/>
                </a:solidFill>
                <a:effectLst>
                  <a:outerShdw blurRad="38100" dist="38100" dir="2700000" algn="tl">
                    <a:srgbClr val="000000">
                      <a:alpha val="43137"/>
                    </a:srgbClr>
                  </a:outerShdw>
                </a:effectLst>
                <a:latin typeface="+mj-lt"/>
                <a:cs typeface="Times New Roman" pitchFamily="18" charset="0"/>
                <a:sym typeface="Symbol" pitchFamily="18" charset="2"/>
              </a:rPr>
              <a:t></a:t>
            </a:r>
          </a:p>
          <a:p>
            <a:pPr eaLnBrk="1" hangingPunct="1">
              <a:lnSpc>
                <a:spcPct val="90000"/>
              </a:lnSpc>
              <a:defRPr/>
            </a:pPr>
            <a:r>
              <a:rPr lang="en-US" sz="2000" dirty="0">
                <a:latin typeface="+mj-lt"/>
                <a:cs typeface="Times New Roman" pitchFamily="18" charset="0"/>
                <a:sym typeface="Symbol" pitchFamily="18" charset="2"/>
              </a:rPr>
              <a:t>Examples</a:t>
            </a:r>
          </a:p>
          <a:p>
            <a:pPr lvl="1" eaLnBrk="1" hangingPunct="1">
              <a:lnSpc>
                <a:spcPct val="90000"/>
              </a:lnSpc>
              <a:defRPr/>
            </a:pPr>
            <a:r>
              <a:rPr lang="en-US" sz="1800" dirty="0">
                <a:latin typeface="+mj-lt"/>
                <a:cs typeface="Times New Roman" pitchFamily="18" charset="0"/>
                <a:sym typeface="Symbol" pitchFamily="18" charset="2"/>
              </a:rPr>
              <a:t>The average arrival rate to a grocery store between 10 am and 12 pm is: </a:t>
            </a:r>
            <a:r>
              <a:rPr lang="en-US" sz="1800" i="1" dirty="0">
                <a:cs typeface="Times New Roman" pitchFamily="18" charset="0"/>
                <a:sym typeface="Symbol" pitchFamily="18" charset="2"/>
              </a:rPr>
              <a:t> = 20 customers/hour. </a:t>
            </a:r>
            <a:r>
              <a:rPr lang="en-US" sz="1800" dirty="0">
                <a:cs typeface="Times New Roman" pitchFamily="18" charset="0"/>
                <a:sym typeface="Symbol" pitchFamily="18" charset="2"/>
              </a:rPr>
              <a:t>Then,</a:t>
            </a:r>
            <a:r>
              <a:rPr lang="en-US" sz="1800" i="1" dirty="0">
                <a:cs typeface="Times New Roman" pitchFamily="18" charset="0"/>
                <a:sym typeface="Symbol" pitchFamily="18" charset="2"/>
              </a:rPr>
              <a:t> </a:t>
            </a:r>
            <a:r>
              <a:rPr lang="en-US" sz="1800" dirty="0">
                <a:latin typeface="+mj-lt"/>
                <a:cs typeface="Times New Roman" pitchFamily="18" charset="0"/>
                <a:sym typeface="Symbol" pitchFamily="18" charset="2"/>
              </a:rPr>
              <a:t>average time between two consecutive arrivals:</a:t>
            </a:r>
            <a:r>
              <a:rPr lang="en-US" sz="1800" i="1" dirty="0">
                <a:latin typeface="+mj-lt"/>
                <a:cs typeface="Times New Roman" pitchFamily="18" charset="0"/>
                <a:sym typeface="Symbol" pitchFamily="18" charset="2"/>
              </a:rPr>
              <a:t> t = 1/</a:t>
            </a:r>
            <a:r>
              <a:rPr lang="en-US" sz="1800" i="1" dirty="0">
                <a:cs typeface="Times New Roman" pitchFamily="18" charset="0"/>
                <a:sym typeface="Symbol" pitchFamily="18" charset="2"/>
              </a:rPr>
              <a:t>  = 1/20=0.05 hour = 0.05*60 min. = 3 min.</a:t>
            </a:r>
          </a:p>
          <a:p>
            <a:pPr lvl="1" eaLnBrk="1" hangingPunct="1">
              <a:lnSpc>
                <a:spcPct val="90000"/>
              </a:lnSpc>
              <a:defRPr/>
            </a:pPr>
            <a:r>
              <a:rPr lang="en-US" sz="1800" dirty="0">
                <a:latin typeface="+mj-lt"/>
                <a:cs typeface="Times New Roman" pitchFamily="18" charset="0"/>
                <a:sym typeface="Symbol" pitchFamily="18" charset="2"/>
              </a:rPr>
              <a:t>The average time between customer arrivals at a gas station  during morning hours is  </a:t>
            </a:r>
            <a:r>
              <a:rPr lang="en-US" sz="1800" i="1" dirty="0">
                <a:latin typeface="+mj-lt"/>
                <a:cs typeface="Times New Roman" pitchFamily="18" charset="0"/>
                <a:sym typeface="Symbol" pitchFamily="18" charset="2"/>
              </a:rPr>
              <a:t>t = 4.8 min</a:t>
            </a:r>
            <a:r>
              <a:rPr lang="en-US" sz="1800" dirty="0">
                <a:latin typeface="+mj-lt"/>
                <a:cs typeface="Times New Roman" pitchFamily="18" charset="0"/>
                <a:sym typeface="Symbol" pitchFamily="18" charset="2"/>
              </a:rPr>
              <a:t>. Then, the average arrival rate per hour: </a:t>
            </a:r>
            <a:r>
              <a:rPr lang="en-US" sz="1800" i="1" dirty="0">
                <a:cs typeface="Times New Roman" pitchFamily="18" charset="0"/>
                <a:sym typeface="Symbol" pitchFamily="18" charset="2"/>
              </a:rPr>
              <a:t> = 1/t = 1/4.8 min = 60 min/4.8 min = 12.5 customers/hour</a:t>
            </a:r>
            <a:r>
              <a:rPr lang="en-US" sz="1800" dirty="0">
                <a:latin typeface="+mj-lt"/>
                <a:cs typeface="Times New Roman" pitchFamily="18" charset="0"/>
                <a:sym typeface="Symbol" pitchFamily="18" charset="2"/>
              </a:rPr>
              <a:t> </a:t>
            </a:r>
            <a:endParaRPr lang="en-US" sz="1800" dirty="0">
              <a:latin typeface="+mj-lt"/>
              <a:cs typeface="Times New Roman" pitchFamily="18" charset="0"/>
            </a:endParaRPr>
          </a:p>
          <a:p>
            <a:pPr algn="just" eaLnBrk="1" hangingPunct="1">
              <a:lnSpc>
                <a:spcPct val="90000"/>
              </a:lnSpc>
              <a:buFont typeface="Wingdings" pitchFamily="2" charset="2"/>
              <a:buNone/>
              <a:defRPr/>
            </a:pPr>
            <a:r>
              <a:rPr lang="en-US" sz="1800" dirty="0">
                <a:latin typeface="+mj-lt"/>
                <a:cs typeface="Times New Roman" pitchFamily="18" charset="0"/>
              </a:rPr>
              <a:t> </a:t>
            </a:r>
          </a:p>
          <a:p>
            <a:pPr eaLnBrk="1" hangingPunct="1">
              <a:lnSpc>
                <a:spcPct val="90000"/>
              </a:lnSpc>
              <a:defRPr/>
            </a:pPr>
            <a:endParaRPr lang="en-US" sz="1800" dirty="0"/>
          </a:p>
        </p:txBody>
      </p:sp>
    </p:spTree>
    <p:extLst>
      <p:ext uri="{BB962C8B-B14F-4D97-AF65-F5344CB8AC3E}">
        <p14:creationId xmlns:p14="http://schemas.microsoft.com/office/powerpoint/2010/main" val="365891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Queue Configurations </a:t>
            </a:r>
          </a:p>
        </p:txBody>
      </p:sp>
      <p:pic>
        <p:nvPicPr>
          <p:cNvPr id="91139" name="Picture 2"/>
          <p:cNvPicPr>
            <a:picLocks noChangeAspect="1" noChangeArrowheads="1"/>
          </p:cNvPicPr>
          <p:nvPr/>
        </p:nvPicPr>
        <p:blipFill>
          <a:blip r:embed="rId3"/>
          <a:srcRect/>
          <a:stretch>
            <a:fillRect/>
          </a:stretch>
        </p:blipFill>
        <p:spPr bwMode="auto">
          <a:xfrm>
            <a:off x="156734" y="2247900"/>
            <a:ext cx="8205584" cy="4610100"/>
          </a:xfrm>
          <a:prstGeom prst="rect">
            <a:avLst/>
          </a:prstGeom>
          <a:noFill/>
          <a:ln w="9525">
            <a:noFill/>
            <a:miter lim="800000"/>
            <a:headEnd/>
            <a:tailEnd/>
          </a:ln>
        </p:spPr>
      </p:pic>
    </p:spTree>
    <p:extLst>
      <p:ext uri="{BB962C8B-B14F-4D97-AF65-F5344CB8AC3E}">
        <p14:creationId xmlns:p14="http://schemas.microsoft.com/office/powerpoint/2010/main" val="26574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Queue Configurations (Continued) </a:t>
            </a:r>
          </a:p>
        </p:txBody>
      </p:sp>
      <p:sp>
        <p:nvSpPr>
          <p:cNvPr id="17411" name="Rectangle 3"/>
          <p:cNvSpPr>
            <a:spLocks noChangeArrowheads="1"/>
          </p:cNvSpPr>
          <p:nvPr/>
        </p:nvSpPr>
        <p:spPr bwMode="auto">
          <a:xfrm>
            <a:off x="0" y="2189163"/>
            <a:ext cx="91440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tabLst>
                <a:tab pos="2971800" algn="ctr"/>
              </a:tabLst>
              <a:defRPr sz="2400" b="1">
                <a:solidFill>
                  <a:schemeClr val="tx1"/>
                </a:solidFill>
                <a:latin typeface="Times New Roman" pitchFamily="18" charset="0"/>
              </a:defRPr>
            </a:lvl1pPr>
            <a:lvl2pPr marL="742950" indent="-285750" eaLnBrk="0" hangingPunct="0">
              <a:tabLst>
                <a:tab pos="2971800" algn="ctr"/>
              </a:tabLst>
              <a:defRPr sz="2400" b="1">
                <a:solidFill>
                  <a:schemeClr val="tx1"/>
                </a:solidFill>
                <a:latin typeface="Times New Roman" pitchFamily="18" charset="0"/>
              </a:defRPr>
            </a:lvl2pPr>
            <a:lvl3pPr marL="1143000" indent="-228600" eaLnBrk="0" hangingPunct="0">
              <a:tabLst>
                <a:tab pos="2971800" algn="ctr"/>
              </a:tabLst>
              <a:defRPr sz="2400" b="1">
                <a:solidFill>
                  <a:schemeClr val="tx1"/>
                </a:solidFill>
                <a:latin typeface="Times New Roman" pitchFamily="18" charset="0"/>
              </a:defRPr>
            </a:lvl3pPr>
            <a:lvl4pPr marL="1600200" indent="-228600" eaLnBrk="0" hangingPunct="0">
              <a:tabLst>
                <a:tab pos="2971800" algn="ctr"/>
              </a:tabLst>
              <a:defRPr sz="2400" b="1">
                <a:solidFill>
                  <a:schemeClr val="tx1"/>
                </a:solidFill>
                <a:latin typeface="Times New Roman" pitchFamily="18" charset="0"/>
              </a:defRPr>
            </a:lvl4pPr>
            <a:lvl5pPr marL="2057400" indent="-228600" eaLnBrk="0" hangingPunct="0">
              <a:tabLst>
                <a:tab pos="2971800" algn="ctr"/>
              </a:tabLst>
              <a:defRPr sz="2400" b="1">
                <a:solidFill>
                  <a:schemeClr val="tx1"/>
                </a:solidFill>
                <a:latin typeface="Times New Roman" pitchFamily="18" charset="0"/>
              </a:defRPr>
            </a:lvl5pPr>
            <a:lvl6pPr marL="2514600" indent="-228600" eaLnBrk="0" fontAlgn="base" hangingPunct="0">
              <a:spcBef>
                <a:spcPct val="0"/>
              </a:spcBef>
              <a:spcAft>
                <a:spcPct val="0"/>
              </a:spcAft>
              <a:tabLst>
                <a:tab pos="2971800" algn="ctr"/>
              </a:tabLst>
              <a:defRPr sz="2400" b="1">
                <a:solidFill>
                  <a:schemeClr val="tx1"/>
                </a:solidFill>
                <a:latin typeface="Times New Roman" pitchFamily="18" charset="0"/>
              </a:defRPr>
            </a:lvl6pPr>
            <a:lvl7pPr marL="2971800" indent="-228600" eaLnBrk="0" fontAlgn="base" hangingPunct="0">
              <a:spcBef>
                <a:spcPct val="0"/>
              </a:spcBef>
              <a:spcAft>
                <a:spcPct val="0"/>
              </a:spcAft>
              <a:tabLst>
                <a:tab pos="2971800" algn="ctr"/>
              </a:tabLst>
              <a:defRPr sz="2400" b="1">
                <a:solidFill>
                  <a:schemeClr val="tx1"/>
                </a:solidFill>
                <a:latin typeface="Times New Roman" pitchFamily="18" charset="0"/>
              </a:defRPr>
            </a:lvl7pPr>
            <a:lvl8pPr marL="3429000" indent="-228600" eaLnBrk="0" fontAlgn="base" hangingPunct="0">
              <a:spcBef>
                <a:spcPct val="0"/>
              </a:spcBef>
              <a:spcAft>
                <a:spcPct val="0"/>
              </a:spcAft>
              <a:tabLst>
                <a:tab pos="2971800" algn="ctr"/>
              </a:tabLst>
              <a:defRPr sz="2400" b="1">
                <a:solidFill>
                  <a:schemeClr val="tx1"/>
                </a:solidFill>
                <a:latin typeface="Times New Roman" pitchFamily="18" charset="0"/>
              </a:defRPr>
            </a:lvl8pPr>
            <a:lvl9pPr marL="3886200" indent="-228600" eaLnBrk="0" fontAlgn="base" hangingPunct="0">
              <a:spcBef>
                <a:spcPct val="0"/>
              </a:spcBef>
              <a:spcAft>
                <a:spcPct val="0"/>
              </a:spcAft>
              <a:tabLst>
                <a:tab pos="2971800" algn="ctr"/>
              </a:tabLst>
              <a:defRPr sz="2400" b="1">
                <a:solidFill>
                  <a:schemeClr val="tx1"/>
                </a:solidFill>
                <a:latin typeface="Times New Roman" pitchFamily="18" charset="0"/>
              </a:defRPr>
            </a:lvl9pPr>
          </a:lstStyle>
          <a:p>
            <a:pPr algn="just" eaLnBrk="1" hangingPunct="1"/>
            <a:r>
              <a:rPr lang="en-US" altLang="en-US" sz="1400">
                <a:cs typeface="Times New Roman" pitchFamily="18" charset="0"/>
              </a:rPr>
              <a:t> </a:t>
            </a:r>
            <a:endParaRPr lang="en-US" altLang="en-US" sz="1000">
              <a:cs typeface="Times New Roman" pitchFamily="18" charset="0"/>
            </a:endParaRPr>
          </a:p>
          <a:p>
            <a:pPr algn="just"/>
            <a:r>
              <a:rPr lang="en-US" altLang="en-US" sz="1400">
                <a:cs typeface="Times New Roman" pitchFamily="18" charset="0"/>
              </a:rPr>
              <a:t>     </a:t>
            </a:r>
            <a:endParaRPr lang="en-US" altLang="en-US" sz="1000">
              <a:cs typeface="Times New Roman" pitchFamily="18" charset="0"/>
            </a:endParaRPr>
          </a:p>
          <a:p>
            <a:pPr algn="just"/>
            <a:r>
              <a:rPr lang="en-US" altLang="en-US" sz="1400">
                <a:cs typeface="Times New Roman" pitchFamily="18" charset="0"/>
              </a:rPr>
              <a:t> </a:t>
            </a:r>
            <a:endParaRPr lang="en-US" altLang="en-US" sz="1000">
              <a:cs typeface="Times New Roman" pitchFamily="18" charset="0"/>
            </a:endParaRPr>
          </a:p>
          <a:p>
            <a:pPr algn="just"/>
            <a:r>
              <a:rPr lang="en-US" altLang="en-US" sz="1400">
                <a:cs typeface="Times New Roman" pitchFamily="18" charset="0"/>
              </a:rPr>
              <a:t> </a:t>
            </a:r>
            <a:endParaRPr lang="en-US" altLang="en-US" sz="1000">
              <a:cs typeface="Times New Roman" pitchFamily="18" charset="0"/>
            </a:endParaRPr>
          </a:p>
          <a:p>
            <a:pPr algn="just"/>
            <a:r>
              <a:rPr lang="en-US" altLang="en-US" sz="1400">
                <a:cs typeface="Times New Roman" pitchFamily="18" charset="0"/>
              </a:rPr>
              <a:t> </a:t>
            </a:r>
            <a:endParaRPr lang="en-US" altLang="en-US" sz="1000">
              <a:cs typeface="Times New Roman" pitchFamily="18" charset="0"/>
            </a:endParaRPr>
          </a:p>
          <a:p>
            <a:br>
              <a:rPr lang="en-US" altLang="en-US" sz="1100"/>
            </a:br>
            <a:endParaRPr lang="en-US" altLang="en-US"/>
          </a:p>
        </p:txBody>
      </p:sp>
      <p:sp>
        <p:nvSpPr>
          <p:cNvPr id="17412" name="Oval 4"/>
          <p:cNvSpPr>
            <a:spLocks noChangeArrowheads="1"/>
          </p:cNvSpPr>
          <p:nvPr/>
        </p:nvSpPr>
        <p:spPr bwMode="auto">
          <a:xfrm>
            <a:off x="1905000" y="19812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13" name="Oval 5"/>
          <p:cNvSpPr>
            <a:spLocks noChangeArrowheads="1"/>
          </p:cNvSpPr>
          <p:nvPr/>
        </p:nvSpPr>
        <p:spPr bwMode="auto">
          <a:xfrm>
            <a:off x="2362200" y="19812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14" name="Oval 6"/>
          <p:cNvSpPr>
            <a:spLocks noChangeArrowheads="1"/>
          </p:cNvSpPr>
          <p:nvPr/>
        </p:nvSpPr>
        <p:spPr bwMode="auto">
          <a:xfrm>
            <a:off x="2819400" y="19812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15" name="Line 7"/>
          <p:cNvSpPr>
            <a:spLocks noChangeShapeType="1"/>
          </p:cNvSpPr>
          <p:nvPr/>
        </p:nvSpPr>
        <p:spPr bwMode="auto">
          <a:xfrm>
            <a:off x="990600" y="2133600"/>
            <a:ext cx="9144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Rectangle 8"/>
          <p:cNvSpPr>
            <a:spLocks noChangeArrowheads="1"/>
          </p:cNvSpPr>
          <p:nvPr/>
        </p:nvSpPr>
        <p:spPr bwMode="auto">
          <a:xfrm>
            <a:off x="3657600" y="1905000"/>
            <a:ext cx="1066800" cy="457200"/>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400"/>
          </a:p>
        </p:txBody>
      </p:sp>
      <p:sp>
        <p:nvSpPr>
          <p:cNvPr id="17417" name="Line 9"/>
          <p:cNvSpPr>
            <a:spLocks noChangeShapeType="1"/>
          </p:cNvSpPr>
          <p:nvPr/>
        </p:nvSpPr>
        <p:spPr bwMode="auto">
          <a:xfrm>
            <a:off x="3200400" y="2133600"/>
            <a:ext cx="4572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Oval 10"/>
          <p:cNvSpPr>
            <a:spLocks noChangeArrowheads="1"/>
          </p:cNvSpPr>
          <p:nvPr/>
        </p:nvSpPr>
        <p:spPr bwMode="auto">
          <a:xfrm>
            <a:off x="3962400" y="19812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19" name="Line 11"/>
          <p:cNvSpPr>
            <a:spLocks noChangeShapeType="1"/>
          </p:cNvSpPr>
          <p:nvPr/>
        </p:nvSpPr>
        <p:spPr bwMode="auto">
          <a:xfrm>
            <a:off x="4724400" y="2133600"/>
            <a:ext cx="8382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Text Box 12"/>
          <p:cNvSpPr txBox="1">
            <a:spLocks noChangeArrowheads="1"/>
          </p:cNvSpPr>
          <p:nvPr/>
        </p:nvSpPr>
        <p:spPr bwMode="auto">
          <a:xfrm>
            <a:off x="1066800" y="1752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Arrival</a:t>
            </a:r>
          </a:p>
        </p:txBody>
      </p:sp>
      <p:sp>
        <p:nvSpPr>
          <p:cNvPr id="17421" name="Rectangle 13"/>
          <p:cNvSpPr>
            <a:spLocks noChangeArrowheads="1"/>
          </p:cNvSpPr>
          <p:nvPr/>
        </p:nvSpPr>
        <p:spPr bwMode="auto">
          <a:xfrm>
            <a:off x="2105025" y="160020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Queue</a:t>
            </a:r>
          </a:p>
        </p:txBody>
      </p:sp>
      <p:sp>
        <p:nvSpPr>
          <p:cNvPr id="17422" name="Rectangle 14"/>
          <p:cNvSpPr>
            <a:spLocks noChangeArrowheads="1"/>
          </p:cNvSpPr>
          <p:nvPr/>
        </p:nvSpPr>
        <p:spPr bwMode="auto">
          <a:xfrm>
            <a:off x="3776663" y="1524000"/>
            <a:ext cx="795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Service</a:t>
            </a:r>
          </a:p>
        </p:txBody>
      </p:sp>
      <p:sp>
        <p:nvSpPr>
          <p:cNvPr id="17423" name="Rectangle 15"/>
          <p:cNvSpPr>
            <a:spLocks noChangeArrowheads="1"/>
          </p:cNvSpPr>
          <p:nvPr/>
        </p:nvSpPr>
        <p:spPr bwMode="auto">
          <a:xfrm>
            <a:off x="4648200" y="1797050"/>
            <a:ext cx="161131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Departure </a:t>
            </a:r>
          </a:p>
          <a:p>
            <a:pPr eaLnBrk="1" hangingPunct="1">
              <a:spcBef>
                <a:spcPct val="50000"/>
              </a:spcBef>
            </a:pPr>
            <a:r>
              <a:rPr lang="en-US" altLang="en-US" sz="1600"/>
              <a:t>from System</a:t>
            </a:r>
          </a:p>
        </p:txBody>
      </p:sp>
      <p:sp>
        <p:nvSpPr>
          <p:cNvPr id="17424" name="Oval 16"/>
          <p:cNvSpPr>
            <a:spLocks noChangeArrowheads="1"/>
          </p:cNvSpPr>
          <p:nvPr/>
        </p:nvSpPr>
        <p:spPr bwMode="auto">
          <a:xfrm>
            <a:off x="12192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25" name="Oval 17"/>
          <p:cNvSpPr>
            <a:spLocks noChangeArrowheads="1"/>
          </p:cNvSpPr>
          <p:nvPr/>
        </p:nvSpPr>
        <p:spPr bwMode="auto">
          <a:xfrm>
            <a:off x="16764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26" name="Oval 18"/>
          <p:cNvSpPr>
            <a:spLocks noChangeArrowheads="1"/>
          </p:cNvSpPr>
          <p:nvPr/>
        </p:nvSpPr>
        <p:spPr bwMode="auto">
          <a:xfrm>
            <a:off x="21336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27" name="Line 19"/>
          <p:cNvSpPr>
            <a:spLocks noChangeShapeType="1"/>
          </p:cNvSpPr>
          <p:nvPr/>
        </p:nvSpPr>
        <p:spPr bwMode="auto">
          <a:xfrm>
            <a:off x="304800" y="3505200"/>
            <a:ext cx="9144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8" name="Rectangle 20"/>
          <p:cNvSpPr>
            <a:spLocks noChangeArrowheads="1"/>
          </p:cNvSpPr>
          <p:nvPr/>
        </p:nvSpPr>
        <p:spPr bwMode="auto">
          <a:xfrm>
            <a:off x="2819400" y="3276600"/>
            <a:ext cx="1066800" cy="457200"/>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400"/>
          </a:p>
        </p:txBody>
      </p:sp>
      <p:sp>
        <p:nvSpPr>
          <p:cNvPr id="17429" name="Line 21"/>
          <p:cNvSpPr>
            <a:spLocks noChangeShapeType="1"/>
          </p:cNvSpPr>
          <p:nvPr/>
        </p:nvSpPr>
        <p:spPr bwMode="auto">
          <a:xfrm>
            <a:off x="2514600" y="3505200"/>
            <a:ext cx="3048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0" name="Oval 22"/>
          <p:cNvSpPr>
            <a:spLocks noChangeArrowheads="1"/>
          </p:cNvSpPr>
          <p:nvPr/>
        </p:nvSpPr>
        <p:spPr bwMode="auto">
          <a:xfrm>
            <a:off x="31242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31" name="Line 23"/>
          <p:cNvSpPr>
            <a:spLocks noChangeShapeType="1"/>
          </p:cNvSpPr>
          <p:nvPr/>
        </p:nvSpPr>
        <p:spPr bwMode="auto">
          <a:xfrm>
            <a:off x="3886200" y="3505200"/>
            <a:ext cx="9144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2" name="Text Box 24"/>
          <p:cNvSpPr txBox="1">
            <a:spLocks noChangeArrowheads="1"/>
          </p:cNvSpPr>
          <p:nvPr/>
        </p:nvSpPr>
        <p:spPr bwMode="auto">
          <a:xfrm>
            <a:off x="381000" y="3124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Arrival</a:t>
            </a:r>
          </a:p>
        </p:txBody>
      </p:sp>
      <p:sp>
        <p:nvSpPr>
          <p:cNvPr id="17433" name="Rectangle 25"/>
          <p:cNvSpPr>
            <a:spLocks noChangeArrowheads="1"/>
          </p:cNvSpPr>
          <p:nvPr/>
        </p:nvSpPr>
        <p:spPr bwMode="auto">
          <a:xfrm>
            <a:off x="1419225" y="297180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Queue</a:t>
            </a:r>
          </a:p>
        </p:txBody>
      </p:sp>
      <p:sp>
        <p:nvSpPr>
          <p:cNvPr id="17434" name="Rectangle 26"/>
          <p:cNvSpPr>
            <a:spLocks noChangeArrowheads="1"/>
          </p:cNvSpPr>
          <p:nvPr/>
        </p:nvSpPr>
        <p:spPr bwMode="auto">
          <a:xfrm>
            <a:off x="2938463" y="2895600"/>
            <a:ext cx="947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Service 1</a:t>
            </a:r>
          </a:p>
        </p:txBody>
      </p:sp>
      <p:sp>
        <p:nvSpPr>
          <p:cNvPr id="17435" name="Rectangle 27"/>
          <p:cNvSpPr>
            <a:spLocks noChangeArrowheads="1"/>
          </p:cNvSpPr>
          <p:nvPr/>
        </p:nvSpPr>
        <p:spPr bwMode="auto">
          <a:xfrm>
            <a:off x="3875088" y="3168650"/>
            <a:ext cx="998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Departure</a:t>
            </a:r>
          </a:p>
        </p:txBody>
      </p:sp>
      <p:sp>
        <p:nvSpPr>
          <p:cNvPr id="17436" name="Oval 28"/>
          <p:cNvSpPr>
            <a:spLocks noChangeArrowheads="1"/>
          </p:cNvSpPr>
          <p:nvPr/>
        </p:nvSpPr>
        <p:spPr bwMode="auto">
          <a:xfrm>
            <a:off x="48006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37" name="Oval 29"/>
          <p:cNvSpPr>
            <a:spLocks noChangeArrowheads="1"/>
          </p:cNvSpPr>
          <p:nvPr/>
        </p:nvSpPr>
        <p:spPr bwMode="auto">
          <a:xfrm>
            <a:off x="52578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38" name="Oval 30"/>
          <p:cNvSpPr>
            <a:spLocks noChangeArrowheads="1"/>
          </p:cNvSpPr>
          <p:nvPr/>
        </p:nvSpPr>
        <p:spPr bwMode="auto">
          <a:xfrm>
            <a:off x="5715000"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39" name="Rectangle 31"/>
          <p:cNvSpPr>
            <a:spLocks noChangeArrowheads="1"/>
          </p:cNvSpPr>
          <p:nvPr/>
        </p:nvSpPr>
        <p:spPr bwMode="auto">
          <a:xfrm>
            <a:off x="6281738" y="3276600"/>
            <a:ext cx="1066800" cy="457200"/>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400"/>
          </a:p>
        </p:txBody>
      </p:sp>
      <p:sp>
        <p:nvSpPr>
          <p:cNvPr id="17440" name="Oval 32"/>
          <p:cNvSpPr>
            <a:spLocks noChangeArrowheads="1"/>
          </p:cNvSpPr>
          <p:nvPr/>
        </p:nvSpPr>
        <p:spPr bwMode="auto">
          <a:xfrm>
            <a:off x="6586538" y="3352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41" name="Rectangle 33"/>
          <p:cNvSpPr>
            <a:spLocks noChangeArrowheads="1"/>
          </p:cNvSpPr>
          <p:nvPr/>
        </p:nvSpPr>
        <p:spPr bwMode="auto">
          <a:xfrm>
            <a:off x="6324600" y="2895600"/>
            <a:ext cx="947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Service 2</a:t>
            </a:r>
          </a:p>
        </p:txBody>
      </p:sp>
      <p:sp>
        <p:nvSpPr>
          <p:cNvPr id="17442" name="Line 34"/>
          <p:cNvSpPr>
            <a:spLocks noChangeShapeType="1"/>
          </p:cNvSpPr>
          <p:nvPr/>
        </p:nvSpPr>
        <p:spPr bwMode="auto">
          <a:xfrm>
            <a:off x="6096000" y="3505200"/>
            <a:ext cx="2286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3" name="Line 35"/>
          <p:cNvSpPr>
            <a:spLocks noChangeShapeType="1"/>
          </p:cNvSpPr>
          <p:nvPr/>
        </p:nvSpPr>
        <p:spPr bwMode="auto">
          <a:xfrm>
            <a:off x="7391400" y="3505200"/>
            <a:ext cx="7620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4" name="Rectangle 36"/>
          <p:cNvSpPr>
            <a:spLocks noChangeArrowheads="1"/>
          </p:cNvSpPr>
          <p:nvPr/>
        </p:nvSpPr>
        <p:spPr bwMode="auto">
          <a:xfrm>
            <a:off x="7315200" y="31242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Departure </a:t>
            </a:r>
          </a:p>
          <a:p>
            <a:pPr eaLnBrk="1" hangingPunct="1">
              <a:spcBef>
                <a:spcPct val="50000"/>
              </a:spcBef>
            </a:pPr>
            <a:r>
              <a:rPr lang="en-US" altLang="en-US" sz="1600"/>
              <a:t>from System</a:t>
            </a:r>
          </a:p>
        </p:txBody>
      </p:sp>
      <p:sp>
        <p:nvSpPr>
          <p:cNvPr id="17445" name="Oval 37"/>
          <p:cNvSpPr>
            <a:spLocks noChangeArrowheads="1"/>
          </p:cNvSpPr>
          <p:nvPr/>
        </p:nvSpPr>
        <p:spPr bwMode="auto">
          <a:xfrm>
            <a:off x="1219200" y="5257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46" name="Oval 38"/>
          <p:cNvSpPr>
            <a:spLocks noChangeArrowheads="1"/>
          </p:cNvSpPr>
          <p:nvPr/>
        </p:nvSpPr>
        <p:spPr bwMode="auto">
          <a:xfrm>
            <a:off x="1676400" y="5257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47" name="Oval 39"/>
          <p:cNvSpPr>
            <a:spLocks noChangeArrowheads="1"/>
          </p:cNvSpPr>
          <p:nvPr/>
        </p:nvSpPr>
        <p:spPr bwMode="auto">
          <a:xfrm>
            <a:off x="2133600" y="5257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48" name="Line 40"/>
          <p:cNvSpPr>
            <a:spLocks noChangeShapeType="1"/>
          </p:cNvSpPr>
          <p:nvPr/>
        </p:nvSpPr>
        <p:spPr bwMode="auto">
          <a:xfrm>
            <a:off x="304800" y="5410200"/>
            <a:ext cx="9144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9" name="Rectangle 41"/>
          <p:cNvSpPr>
            <a:spLocks noChangeArrowheads="1"/>
          </p:cNvSpPr>
          <p:nvPr/>
        </p:nvSpPr>
        <p:spPr bwMode="auto">
          <a:xfrm>
            <a:off x="2971800" y="5181600"/>
            <a:ext cx="1066800" cy="457200"/>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400"/>
          </a:p>
        </p:txBody>
      </p:sp>
      <p:sp>
        <p:nvSpPr>
          <p:cNvPr id="17450" name="Line 42"/>
          <p:cNvSpPr>
            <a:spLocks noChangeShapeType="1"/>
          </p:cNvSpPr>
          <p:nvPr/>
        </p:nvSpPr>
        <p:spPr bwMode="auto">
          <a:xfrm>
            <a:off x="2514600" y="5410200"/>
            <a:ext cx="4572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51" name="Oval 43"/>
          <p:cNvSpPr>
            <a:spLocks noChangeArrowheads="1"/>
          </p:cNvSpPr>
          <p:nvPr/>
        </p:nvSpPr>
        <p:spPr bwMode="auto">
          <a:xfrm>
            <a:off x="3276600" y="52578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52" name="Line 44"/>
          <p:cNvSpPr>
            <a:spLocks noChangeShapeType="1"/>
          </p:cNvSpPr>
          <p:nvPr/>
        </p:nvSpPr>
        <p:spPr bwMode="auto">
          <a:xfrm>
            <a:off x="4038600" y="5410200"/>
            <a:ext cx="8382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53" name="Text Box 45"/>
          <p:cNvSpPr txBox="1">
            <a:spLocks noChangeArrowheads="1"/>
          </p:cNvSpPr>
          <p:nvPr/>
        </p:nvSpPr>
        <p:spPr bwMode="auto">
          <a:xfrm>
            <a:off x="381000" y="5029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Arrival</a:t>
            </a:r>
          </a:p>
        </p:txBody>
      </p:sp>
      <p:sp>
        <p:nvSpPr>
          <p:cNvPr id="17454" name="Rectangle 46"/>
          <p:cNvSpPr>
            <a:spLocks noChangeArrowheads="1"/>
          </p:cNvSpPr>
          <p:nvPr/>
        </p:nvSpPr>
        <p:spPr bwMode="auto">
          <a:xfrm>
            <a:off x="1419225" y="487680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Queue</a:t>
            </a:r>
          </a:p>
        </p:txBody>
      </p:sp>
      <p:sp>
        <p:nvSpPr>
          <p:cNvPr id="17455" name="Rectangle 47"/>
          <p:cNvSpPr>
            <a:spLocks noChangeArrowheads="1"/>
          </p:cNvSpPr>
          <p:nvPr/>
        </p:nvSpPr>
        <p:spPr bwMode="auto">
          <a:xfrm>
            <a:off x="2971800" y="4572000"/>
            <a:ext cx="1066800" cy="457200"/>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400"/>
          </a:p>
        </p:txBody>
      </p:sp>
      <p:sp>
        <p:nvSpPr>
          <p:cNvPr id="17456" name="Oval 48"/>
          <p:cNvSpPr>
            <a:spLocks noChangeArrowheads="1"/>
          </p:cNvSpPr>
          <p:nvPr/>
        </p:nvSpPr>
        <p:spPr bwMode="auto">
          <a:xfrm>
            <a:off x="3276600" y="46482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57" name="Rectangle 49"/>
          <p:cNvSpPr>
            <a:spLocks noChangeArrowheads="1"/>
          </p:cNvSpPr>
          <p:nvPr/>
        </p:nvSpPr>
        <p:spPr bwMode="auto">
          <a:xfrm>
            <a:off x="2971800" y="5791200"/>
            <a:ext cx="1066800" cy="457200"/>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400"/>
          </a:p>
        </p:txBody>
      </p:sp>
      <p:sp>
        <p:nvSpPr>
          <p:cNvPr id="17458" name="Oval 50"/>
          <p:cNvSpPr>
            <a:spLocks noChangeArrowheads="1"/>
          </p:cNvSpPr>
          <p:nvPr/>
        </p:nvSpPr>
        <p:spPr bwMode="auto">
          <a:xfrm>
            <a:off x="3276600" y="5867400"/>
            <a:ext cx="381000" cy="304800"/>
          </a:xfrm>
          <a:prstGeom prst="ellipse">
            <a:avLst/>
          </a:prstGeom>
          <a:solidFill>
            <a:srgbClr val="A6F695"/>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7459" name="Line 51"/>
          <p:cNvSpPr>
            <a:spLocks noChangeShapeType="1"/>
          </p:cNvSpPr>
          <p:nvPr/>
        </p:nvSpPr>
        <p:spPr bwMode="auto">
          <a:xfrm flipV="1">
            <a:off x="2438400" y="4800600"/>
            <a:ext cx="533400" cy="53340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0" name="Line 52"/>
          <p:cNvSpPr>
            <a:spLocks noChangeShapeType="1"/>
          </p:cNvSpPr>
          <p:nvPr/>
        </p:nvSpPr>
        <p:spPr bwMode="auto">
          <a:xfrm>
            <a:off x="2362200" y="5562600"/>
            <a:ext cx="609600" cy="45720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1" name="Line 53"/>
          <p:cNvSpPr>
            <a:spLocks noChangeShapeType="1"/>
          </p:cNvSpPr>
          <p:nvPr/>
        </p:nvSpPr>
        <p:spPr bwMode="auto">
          <a:xfrm>
            <a:off x="4038600" y="4876800"/>
            <a:ext cx="8382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2" name="Line 54"/>
          <p:cNvSpPr>
            <a:spLocks noChangeShapeType="1"/>
          </p:cNvSpPr>
          <p:nvPr/>
        </p:nvSpPr>
        <p:spPr bwMode="auto">
          <a:xfrm>
            <a:off x="4038600" y="6019800"/>
            <a:ext cx="838200"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3" name="Rectangle 55"/>
          <p:cNvSpPr>
            <a:spLocks noChangeArrowheads="1"/>
          </p:cNvSpPr>
          <p:nvPr/>
        </p:nvSpPr>
        <p:spPr bwMode="auto">
          <a:xfrm>
            <a:off x="4114800" y="50292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t>Departure </a:t>
            </a:r>
          </a:p>
          <a:p>
            <a:pPr eaLnBrk="1" hangingPunct="1">
              <a:spcBef>
                <a:spcPct val="50000"/>
              </a:spcBef>
            </a:pPr>
            <a:r>
              <a:rPr lang="en-US" altLang="en-US" sz="1600"/>
              <a:t>from System</a:t>
            </a:r>
          </a:p>
        </p:txBody>
      </p:sp>
      <p:sp>
        <p:nvSpPr>
          <p:cNvPr id="17464" name="Text Box 56"/>
          <p:cNvSpPr txBox="1">
            <a:spLocks noChangeArrowheads="1"/>
          </p:cNvSpPr>
          <p:nvPr/>
        </p:nvSpPr>
        <p:spPr bwMode="auto">
          <a:xfrm>
            <a:off x="6096000" y="1828800"/>
            <a:ext cx="2667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solidFill>
                  <a:schemeClr val="accent1"/>
                </a:solidFill>
              </a:rPr>
              <a:t>Single-Server, Single-Phase System</a:t>
            </a:r>
          </a:p>
        </p:txBody>
      </p:sp>
      <p:sp>
        <p:nvSpPr>
          <p:cNvPr id="17465" name="Rectangle 57"/>
          <p:cNvSpPr>
            <a:spLocks noChangeArrowheads="1"/>
          </p:cNvSpPr>
          <p:nvPr/>
        </p:nvSpPr>
        <p:spPr bwMode="auto">
          <a:xfrm>
            <a:off x="2133600" y="3810000"/>
            <a:ext cx="345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solidFill>
                  <a:schemeClr val="accent1"/>
                </a:solidFill>
              </a:rPr>
              <a:t>Single-Server, Multiple-Phase System</a:t>
            </a:r>
          </a:p>
        </p:txBody>
      </p:sp>
      <p:sp>
        <p:nvSpPr>
          <p:cNvPr id="17466" name="Rectangle 58"/>
          <p:cNvSpPr>
            <a:spLocks noChangeArrowheads="1"/>
          </p:cNvSpPr>
          <p:nvPr/>
        </p:nvSpPr>
        <p:spPr bwMode="auto">
          <a:xfrm>
            <a:off x="5943600" y="5105400"/>
            <a:ext cx="2971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600">
                <a:solidFill>
                  <a:schemeClr val="accent1"/>
                </a:solidFill>
              </a:rPr>
              <a:t>Multiple-Server, Single-Phase  Systems</a:t>
            </a:r>
          </a:p>
        </p:txBody>
      </p:sp>
    </p:spTree>
    <p:extLst>
      <p:ext uri="{BB962C8B-B14F-4D97-AF65-F5344CB8AC3E}">
        <p14:creationId xmlns:p14="http://schemas.microsoft.com/office/powerpoint/2010/main" val="345327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2075" tIns="46038" rIns="92075" bIns="46038"/>
          <a:lstStyle/>
          <a:p>
            <a:pPr fontAlgn="auto">
              <a:spcAft>
                <a:spcPts val="0"/>
              </a:spcAft>
              <a:defRPr/>
            </a:pPr>
            <a:r>
              <a:rPr lang="en-US" dirty="0"/>
              <a:t>Queue Discipline</a:t>
            </a:r>
          </a:p>
        </p:txBody>
      </p:sp>
      <p:sp>
        <p:nvSpPr>
          <p:cNvPr id="92162" name="Rectangle 3"/>
          <p:cNvSpPr>
            <a:spLocks noGrp="1" noChangeArrowheads="1"/>
          </p:cNvSpPr>
          <p:nvPr>
            <p:ph idx="1"/>
          </p:nvPr>
        </p:nvSpPr>
        <p:spPr>
          <a:xfrm>
            <a:off x="457200" y="1295400"/>
            <a:ext cx="8229600" cy="4876800"/>
          </a:xfrm>
        </p:spPr>
        <p:txBody>
          <a:bodyPr lIns="92075" tIns="46038" rIns="92075" bIns="46038"/>
          <a:lstStyle/>
          <a:p>
            <a:pPr>
              <a:buFont typeface="Wingdings" pitchFamily="2" charset="2"/>
              <a:buNone/>
            </a:pPr>
            <a:r>
              <a:rPr lang="en-US" dirty="0"/>
              <a:t> </a:t>
            </a:r>
          </a:p>
        </p:txBody>
      </p:sp>
      <p:sp>
        <p:nvSpPr>
          <p:cNvPr id="92163" name="Oval 4"/>
          <p:cNvSpPr>
            <a:spLocks noChangeArrowheads="1"/>
          </p:cNvSpPr>
          <p:nvPr/>
        </p:nvSpPr>
        <p:spPr bwMode="auto">
          <a:xfrm>
            <a:off x="3505200" y="1447800"/>
            <a:ext cx="1130300" cy="977900"/>
          </a:xfrm>
          <a:prstGeom prst="ellipse">
            <a:avLst/>
          </a:prstGeom>
          <a:noFill/>
          <a:ln w="12700">
            <a:solidFill>
              <a:schemeClr val="tx1"/>
            </a:solidFill>
            <a:round/>
            <a:headEnd/>
            <a:tailEnd/>
          </a:ln>
        </p:spPr>
        <p:txBody>
          <a:bodyPr wrap="none" lIns="92075" tIns="46038" rIns="92075" bIns="46038" anchor="ctr"/>
          <a:lstStyle/>
          <a:p>
            <a:pPr algn="ctr" eaLnBrk="0" hangingPunct="0"/>
            <a:r>
              <a:rPr lang="en-US" sz="1800" b="1" i="1" dirty="0">
                <a:solidFill>
                  <a:srgbClr val="FF0000"/>
                </a:solidFill>
                <a:effectLst>
                  <a:outerShdw blurRad="38100" dist="38100" dir="2700000" algn="tl">
                    <a:srgbClr val="000000">
                      <a:alpha val="43137"/>
                    </a:srgbClr>
                  </a:outerShdw>
                </a:effectLst>
                <a:latin typeface="+mn-lt"/>
              </a:rPr>
              <a:t>Queue</a:t>
            </a:r>
          </a:p>
          <a:p>
            <a:pPr algn="ctr" eaLnBrk="0" hangingPunct="0"/>
            <a:r>
              <a:rPr lang="en-US" sz="1800" b="1" i="1" dirty="0">
                <a:solidFill>
                  <a:srgbClr val="FF0000"/>
                </a:solidFill>
                <a:effectLst>
                  <a:outerShdw blurRad="38100" dist="38100" dir="2700000" algn="tl">
                    <a:srgbClr val="000000">
                      <a:alpha val="43137"/>
                    </a:srgbClr>
                  </a:outerShdw>
                </a:effectLst>
                <a:latin typeface="+mn-lt"/>
              </a:rPr>
              <a:t>Discipline</a:t>
            </a:r>
          </a:p>
        </p:txBody>
      </p:sp>
      <p:sp>
        <p:nvSpPr>
          <p:cNvPr id="92164" name="Rectangle 5"/>
          <p:cNvSpPr>
            <a:spLocks noChangeArrowheads="1"/>
          </p:cNvSpPr>
          <p:nvPr/>
        </p:nvSpPr>
        <p:spPr bwMode="auto">
          <a:xfrm>
            <a:off x="241300" y="2819400"/>
            <a:ext cx="3035300" cy="673095"/>
          </a:xfrm>
          <a:prstGeom prst="rect">
            <a:avLst/>
          </a:prstGeom>
          <a:noFill/>
          <a:ln w="12700">
            <a:solidFill>
              <a:schemeClr val="tx1"/>
            </a:solidFill>
            <a:miter lim="800000"/>
            <a:headEnd/>
            <a:tailEnd/>
          </a:ln>
        </p:spPr>
        <p:txBody>
          <a:bodyPr wrap="none" lIns="92075" tIns="46038" rIns="92075" bIns="46038" anchor="ctr"/>
          <a:lstStyle/>
          <a:p>
            <a:pPr algn="ctr" eaLnBrk="0" hangingPunct="0"/>
            <a:endParaRPr lang="en-US" sz="1800" b="1" i="1" dirty="0">
              <a:solidFill>
                <a:srgbClr val="0000FF"/>
              </a:solidFill>
              <a:effectLst>
                <a:outerShdw blurRad="38100" dist="38100" dir="2700000" algn="tl">
                  <a:srgbClr val="000000">
                    <a:alpha val="43137"/>
                  </a:srgbClr>
                </a:outerShdw>
              </a:effectLst>
              <a:latin typeface="+mn-lt"/>
            </a:endParaRPr>
          </a:p>
          <a:p>
            <a:pPr algn="ctr" eaLnBrk="0" hangingPunct="0"/>
            <a:r>
              <a:rPr lang="en-US" sz="1800" b="1" i="1" dirty="0">
                <a:solidFill>
                  <a:srgbClr val="0000FF"/>
                </a:solidFill>
                <a:effectLst>
                  <a:outerShdw blurRad="38100" dist="38100" dir="2700000" algn="tl">
                    <a:srgbClr val="000000">
                      <a:alpha val="43137"/>
                    </a:srgbClr>
                  </a:outerShdw>
                </a:effectLst>
                <a:latin typeface="+mn-lt"/>
              </a:rPr>
              <a:t>Static</a:t>
            </a:r>
          </a:p>
          <a:p>
            <a:pPr algn="ctr" eaLnBrk="0" hangingPunct="0"/>
            <a:r>
              <a:rPr lang="en-US" sz="1800" b="1" i="1" dirty="0">
                <a:solidFill>
                  <a:srgbClr val="0000FF"/>
                </a:solidFill>
                <a:effectLst>
                  <a:outerShdw blurRad="38100" dist="38100" dir="2700000" algn="tl">
                    <a:srgbClr val="000000">
                      <a:alpha val="43137"/>
                    </a:srgbClr>
                  </a:outerShdw>
                </a:effectLst>
                <a:latin typeface="+mn-lt"/>
              </a:rPr>
              <a:t>FCFS (first come,  first served)</a:t>
            </a:r>
          </a:p>
          <a:p>
            <a:pPr algn="ctr" eaLnBrk="0" hangingPunct="0"/>
            <a:endParaRPr lang="en-US" sz="1800" b="1" i="1" dirty="0">
              <a:solidFill>
                <a:srgbClr val="0000FF"/>
              </a:solidFill>
              <a:effectLst>
                <a:outerShdw blurRad="38100" dist="38100" dir="2700000" algn="tl">
                  <a:srgbClr val="000000">
                    <a:alpha val="43137"/>
                  </a:srgbClr>
                </a:outerShdw>
              </a:effectLst>
              <a:latin typeface="+mn-lt"/>
            </a:endParaRPr>
          </a:p>
        </p:txBody>
      </p:sp>
      <p:sp>
        <p:nvSpPr>
          <p:cNvPr id="92165" name="Rectangle 6"/>
          <p:cNvSpPr>
            <a:spLocks noChangeArrowheads="1"/>
          </p:cNvSpPr>
          <p:nvPr/>
        </p:nvSpPr>
        <p:spPr bwMode="auto">
          <a:xfrm>
            <a:off x="4883150" y="2819400"/>
            <a:ext cx="3270250" cy="6731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i="1" dirty="0">
                <a:solidFill>
                  <a:srgbClr val="0000FF"/>
                </a:solidFill>
                <a:effectLst>
                  <a:outerShdw blurRad="38100" dist="38100" dir="2700000" algn="tl">
                    <a:srgbClr val="000000">
                      <a:alpha val="43137"/>
                    </a:srgbClr>
                  </a:outerShdw>
                </a:effectLst>
                <a:latin typeface="+mn-lt"/>
              </a:rPr>
              <a:t>Dynamic</a:t>
            </a:r>
          </a:p>
        </p:txBody>
      </p:sp>
      <p:sp>
        <p:nvSpPr>
          <p:cNvPr id="92166" name="Rectangle 7"/>
          <p:cNvSpPr>
            <a:spLocks noChangeArrowheads="1"/>
          </p:cNvSpPr>
          <p:nvPr/>
        </p:nvSpPr>
        <p:spPr bwMode="auto">
          <a:xfrm>
            <a:off x="1066800" y="3810000"/>
            <a:ext cx="1739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solidFill>
                  <a:srgbClr val="CC3300"/>
                </a:solidFill>
                <a:latin typeface="+mn-lt"/>
              </a:rPr>
              <a:t>Selection</a:t>
            </a:r>
          </a:p>
          <a:p>
            <a:pPr algn="ctr" eaLnBrk="0" hangingPunct="0"/>
            <a:r>
              <a:rPr lang="en-US" sz="1800" b="1" dirty="0">
                <a:solidFill>
                  <a:srgbClr val="CC3300"/>
                </a:solidFill>
                <a:latin typeface="+mn-lt"/>
              </a:rPr>
              <a:t>based on status</a:t>
            </a:r>
          </a:p>
          <a:p>
            <a:pPr algn="ctr" eaLnBrk="0" hangingPunct="0"/>
            <a:r>
              <a:rPr lang="en-US" sz="1800" b="1" dirty="0">
                <a:solidFill>
                  <a:srgbClr val="CC3300"/>
                </a:solidFill>
                <a:latin typeface="+mn-lt"/>
              </a:rPr>
              <a:t>of queue</a:t>
            </a:r>
          </a:p>
        </p:txBody>
      </p:sp>
      <p:sp>
        <p:nvSpPr>
          <p:cNvPr id="92167" name="Rectangle 8"/>
          <p:cNvSpPr>
            <a:spLocks noChangeArrowheads="1"/>
          </p:cNvSpPr>
          <p:nvPr/>
        </p:nvSpPr>
        <p:spPr bwMode="auto">
          <a:xfrm>
            <a:off x="5562600" y="3810000"/>
            <a:ext cx="1663700" cy="11303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solidFill>
                  <a:srgbClr val="CC3300"/>
                </a:solidFill>
                <a:latin typeface="+mn-lt"/>
              </a:rPr>
              <a:t>Selection based</a:t>
            </a:r>
          </a:p>
          <a:p>
            <a:pPr algn="ctr" eaLnBrk="0" hangingPunct="0"/>
            <a:r>
              <a:rPr lang="en-US" sz="1800" b="1" dirty="0">
                <a:solidFill>
                  <a:srgbClr val="CC3300"/>
                </a:solidFill>
                <a:latin typeface="+mn-lt"/>
              </a:rPr>
              <a:t>on individual</a:t>
            </a:r>
          </a:p>
          <a:p>
            <a:pPr algn="ctr" eaLnBrk="0" hangingPunct="0"/>
            <a:r>
              <a:rPr lang="en-US" sz="1800" b="1" dirty="0">
                <a:solidFill>
                  <a:srgbClr val="CC3300"/>
                </a:solidFill>
                <a:latin typeface="+mn-lt"/>
              </a:rPr>
              <a:t>customer</a:t>
            </a:r>
          </a:p>
          <a:p>
            <a:pPr algn="ctr" eaLnBrk="0" hangingPunct="0"/>
            <a:r>
              <a:rPr lang="en-US" sz="1800" b="1" dirty="0">
                <a:solidFill>
                  <a:srgbClr val="CC3300"/>
                </a:solidFill>
                <a:latin typeface="+mn-lt"/>
              </a:rPr>
              <a:t>attributes</a:t>
            </a:r>
          </a:p>
        </p:txBody>
      </p:sp>
      <p:sp>
        <p:nvSpPr>
          <p:cNvPr id="92168" name="Rectangle 9"/>
          <p:cNvSpPr>
            <a:spLocks noChangeArrowheads="1"/>
          </p:cNvSpPr>
          <p:nvPr/>
        </p:nvSpPr>
        <p:spPr bwMode="auto">
          <a:xfrm>
            <a:off x="381000" y="533400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a:latin typeface="+mn-lt"/>
              </a:rPr>
              <a:t> Number of </a:t>
            </a:r>
          </a:p>
          <a:p>
            <a:pPr algn="ctr" eaLnBrk="0" hangingPunct="0"/>
            <a:r>
              <a:rPr lang="en-US" sz="1800" b="1">
                <a:latin typeface="+mn-lt"/>
              </a:rPr>
              <a:t>customers</a:t>
            </a:r>
          </a:p>
          <a:p>
            <a:pPr algn="ctr" eaLnBrk="0" hangingPunct="0"/>
            <a:r>
              <a:rPr lang="en-US" sz="1800" b="1">
                <a:latin typeface="+mn-lt"/>
              </a:rPr>
              <a:t>waiting</a:t>
            </a:r>
          </a:p>
        </p:txBody>
      </p:sp>
      <p:sp>
        <p:nvSpPr>
          <p:cNvPr id="92169" name="Rectangle 10"/>
          <p:cNvSpPr>
            <a:spLocks noChangeArrowheads="1"/>
          </p:cNvSpPr>
          <p:nvPr/>
        </p:nvSpPr>
        <p:spPr bwMode="auto">
          <a:xfrm>
            <a:off x="2133600" y="533400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a:latin typeface="+mn-lt"/>
              </a:rPr>
              <a:t>Round robin</a:t>
            </a:r>
          </a:p>
        </p:txBody>
      </p:sp>
      <p:sp>
        <p:nvSpPr>
          <p:cNvPr id="92170" name="Rectangle 11"/>
          <p:cNvSpPr>
            <a:spLocks noChangeArrowheads="1"/>
          </p:cNvSpPr>
          <p:nvPr/>
        </p:nvSpPr>
        <p:spPr bwMode="auto">
          <a:xfrm>
            <a:off x="3886200" y="533400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a:latin typeface="+mn-lt"/>
              </a:rPr>
              <a:t>Priority</a:t>
            </a:r>
          </a:p>
        </p:txBody>
      </p:sp>
      <p:sp>
        <p:nvSpPr>
          <p:cNvPr id="92171" name="Rectangle 12"/>
          <p:cNvSpPr>
            <a:spLocks noChangeArrowheads="1"/>
          </p:cNvSpPr>
          <p:nvPr/>
        </p:nvSpPr>
        <p:spPr bwMode="auto">
          <a:xfrm>
            <a:off x="5715000" y="533400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a:latin typeface="+mn-lt"/>
              </a:rPr>
              <a:t>Preemptive</a:t>
            </a:r>
          </a:p>
        </p:txBody>
      </p:sp>
      <p:sp>
        <p:nvSpPr>
          <p:cNvPr id="92172" name="Rectangle 13"/>
          <p:cNvSpPr>
            <a:spLocks noChangeArrowheads="1"/>
          </p:cNvSpPr>
          <p:nvPr/>
        </p:nvSpPr>
        <p:spPr bwMode="auto">
          <a:xfrm>
            <a:off x="7239000" y="5334000"/>
            <a:ext cx="16637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latin typeface="+mn-lt"/>
              </a:rPr>
              <a:t>Processing time</a:t>
            </a:r>
          </a:p>
          <a:p>
            <a:pPr algn="ctr" eaLnBrk="0" hangingPunct="0"/>
            <a:r>
              <a:rPr lang="en-US" sz="1800" b="1" dirty="0">
                <a:latin typeface="+mn-lt"/>
              </a:rPr>
              <a:t>of customers</a:t>
            </a:r>
          </a:p>
        </p:txBody>
      </p:sp>
      <p:sp>
        <p:nvSpPr>
          <p:cNvPr id="92173" name="Line 14"/>
          <p:cNvSpPr>
            <a:spLocks noChangeShapeType="1"/>
          </p:cNvSpPr>
          <p:nvPr/>
        </p:nvSpPr>
        <p:spPr bwMode="auto">
          <a:xfrm>
            <a:off x="4108450" y="2432050"/>
            <a:ext cx="0" cy="1524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4" name="Line 15"/>
          <p:cNvSpPr>
            <a:spLocks noChangeShapeType="1"/>
          </p:cNvSpPr>
          <p:nvPr/>
        </p:nvSpPr>
        <p:spPr bwMode="auto">
          <a:xfrm>
            <a:off x="1822450" y="2584450"/>
            <a:ext cx="4648200"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5" name="Line 16"/>
          <p:cNvSpPr>
            <a:spLocks noChangeShapeType="1"/>
          </p:cNvSpPr>
          <p:nvPr/>
        </p:nvSpPr>
        <p:spPr bwMode="auto">
          <a:xfrm>
            <a:off x="1822450" y="2584450"/>
            <a:ext cx="0" cy="2286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6" name="Line 17"/>
          <p:cNvSpPr>
            <a:spLocks noChangeShapeType="1"/>
          </p:cNvSpPr>
          <p:nvPr/>
        </p:nvSpPr>
        <p:spPr bwMode="auto">
          <a:xfrm>
            <a:off x="6470650" y="2584450"/>
            <a:ext cx="0" cy="2286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7" name="Line 18"/>
          <p:cNvSpPr>
            <a:spLocks noChangeShapeType="1"/>
          </p:cNvSpPr>
          <p:nvPr/>
        </p:nvSpPr>
        <p:spPr bwMode="auto">
          <a:xfrm>
            <a:off x="6470650" y="349885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8" name="Line 19"/>
          <p:cNvSpPr>
            <a:spLocks noChangeShapeType="1"/>
          </p:cNvSpPr>
          <p:nvPr/>
        </p:nvSpPr>
        <p:spPr bwMode="auto">
          <a:xfrm>
            <a:off x="1822450" y="3651250"/>
            <a:ext cx="4648200"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9" name="Line 20"/>
          <p:cNvSpPr>
            <a:spLocks noChangeShapeType="1"/>
          </p:cNvSpPr>
          <p:nvPr/>
        </p:nvSpPr>
        <p:spPr bwMode="auto">
          <a:xfrm>
            <a:off x="1822450" y="3651250"/>
            <a:ext cx="0" cy="1524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0" name="Line 21"/>
          <p:cNvSpPr>
            <a:spLocks noChangeShapeType="1"/>
          </p:cNvSpPr>
          <p:nvPr/>
        </p:nvSpPr>
        <p:spPr bwMode="auto">
          <a:xfrm>
            <a:off x="1822450" y="471805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1" name="Line 22"/>
          <p:cNvSpPr>
            <a:spLocks noChangeShapeType="1"/>
          </p:cNvSpPr>
          <p:nvPr/>
        </p:nvSpPr>
        <p:spPr bwMode="auto">
          <a:xfrm>
            <a:off x="984250" y="5022850"/>
            <a:ext cx="1752600"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2" name="Line 23"/>
          <p:cNvSpPr>
            <a:spLocks noChangeShapeType="1"/>
          </p:cNvSpPr>
          <p:nvPr/>
        </p:nvSpPr>
        <p:spPr bwMode="auto">
          <a:xfrm>
            <a:off x="984250" y="502285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3" name="Line 24"/>
          <p:cNvSpPr>
            <a:spLocks noChangeShapeType="1"/>
          </p:cNvSpPr>
          <p:nvPr/>
        </p:nvSpPr>
        <p:spPr bwMode="auto">
          <a:xfrm>
            <a:off x="2736850" y="502285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4" name="Line 25"/>
          <p:cNvSpPr>
            <a:spLocks noChangeShapeType="1"/>
          </p:cNvSpPr>
          <p:nvPr/>
        </p:nvSpPr>
        <p:spPr bwMode="auto">
          <a:xfrm>
            <a:off x="6470650" y="4946650"/>
            <a:ext cx="0" cy="3810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5" name="Line 26"/>
          <p:cNvSpPr>
            <a:spLocks noChangeShapeType="1"/>
          </p:cNvSpPr>
          <p:nvPr/>
        </p:nvSpPr>
        <p:spPr bwMode="auto">
          <a:xfrm flipV="1">
            <a:off x="4489450" y="5099050"/>
            <a:ext cx="0" cy="2286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6" name="Line 27"/>
          <p:cNvSpPr>
            <a:spLocks noChangeShapeType="1"/>
          </p:cNvSpPr>
          <p:nvPr/>
        </p:nvSpPr>
        <p:spPr bwMode="auto">
          <a:xfrm>
            <a:off x="4491038" y="5099050"/>
            <a:ext cx="3808412"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7" name="Line 28"/>
          <p:cNvSpPr>
            <a:spLocks noChangeShapeType="1"/>
          </p:cNvSpPr>
          <p:nvPr/>
        </p:nvSpPr>
        <p:spPr bwMode="auto">
          <a:xfrm>
            <a:off x="8299450" y="5099050"/>
            <a:ext cx="0" cy="2286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90" name="Slide Number Placeholder 5"/>
          <p:cNvSpPr>
            <a:spLocks/>
          </p:cNvSpPr>
          <p:nvPr/>
        </p:nvSpPr>
        <p:spPr bwMode="auto">
          <a:xfrm>
            <a:off x="8299450" y="6318250"/>
            <a:ext cx="685800" cy="228600"/>
          </a:xfrm>
          <a:prstGeom prst="rect">
            <a:avLst/>
          </a:prstGeom>
          <a:noFill/>
          <a:ln w="9525">
            <a:noFill/>
            <a:miter lim="800000"/>
            <a:headEnd/>
            <a:tailEnd/>
          </a:ln>
        </p:spPr>
        <p:txBody>
          <a:bodyPr anchor="ctr"/>
          <a:lstStyle/>
          <a:p>
            <a:pPr algn="r" eaLnBrk="0" hangingPunct="0"/>
            <a:endParaRPr lang="en-US" sz="1800" b="1" dirty="0">
              <a:latin typeface="+mn-lt"/>
            </a:endParaRPr>
          </a:p>
        </p:txBody>
      </p:sp>
    </p:spTree>
    <p:extLst>
      <p:ext uri="{BB962C8B-B14F-4D97-AF65-F5344CB8AC3E}">
        <p14:creationId xmlns:p14="http://schemas.microsoft.com/office/powerpoint/2010/main" val="34809463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en-US"/>
              <a:t>Service Pattern</a:t>
            </a:r>
          </a:p>
        </p:txBody>
      </p:sp>
      <p:sp>
        <p:nvSpPr>
          <p:cNvPr id="333827" name="Rectangle 3"/>
          <p:cNvSpPr>
            <a:spLocks noGrp="1" noChangeArrowheads="1"/>
          </p:cNvSpPr>
          <p:nvPr>
            <p:ph type="body" idx="1"/>
          </p:nvPr>
        </p:nvSpPr>
        <p:spPr>
          <a:xfrm>
            <a:off x="152399" y="1371600"/>
            <a:ext cx="8812214" cy="5334000"/>
          </a:xfrm>
          <a:ln/>
        </p:spPr>
        <p:txBody>
          <a:bodyPr/>
          <a:lstStyle/>
          <a:p>
            <a:pPr algn="just">
              <a:lnSpc>
                <a:spcPct val="90000"/>
              </a:lnSpc>
            </a:pPr>
            <a:r>
              <a:rPr lang="en-US" altLang="en-US" sz="1800" dirty="0">
                <a:cs typeface="Times New Roman" panose="02020603050405020304" pitchFamily="18" charset="0"/>
              </a:rPr>
              <a:t>Service time could be either constant or random. The latter is the most common thing in reality. In many cases, it can be assumed that random service times are described by </a:t>
            </a:r>
            <a:r>
              <a:rPr lang="en-US" altLang="en-US" sz="1800" i="1" dirty="0">
                <a:cs typeface="Times New Roman" panose="02020603050405020304" pitchFamily="18" charset="0"/>
              </a:rPr>
              <a:t>the </a:t>
            </a:r>
            <a:r>
              <a:rPr lang="en-US" altLang="en-US" sz="1800" i="1" dirty="0">
                <a:solidFill>
                  <a:schemeClr val="accent1"/>
                </a:solidFill>
                <a:effectLst>
                  <a:outerShdw blurRad="38100" dist="38100" dir="2700000" algn="tl">
                    <a:srgbClr val="C0C0C0"/>
                  </a:outerShdw>
                </a:effectLst>
                <a:cs typeface="Times New Roman" panose="02020603050405020304" pitchFamily="18" charset="0"/>
              </a:rPr>
              <a:t>negative exponential distribution</a:t>
            </a:r>
            <a:r>
              <a:rPr lang="en-US" altLang="en-US" sz="1800" i="1" dirty="0">
                <a:cs typeface="Times New Roman" panose="02020603050405020304" pitchFamily="18" charset="0"/>
              </a:rPr>
              <a:t>:</a:t>
            </a:r>
            <a:endParaRPr lang="en-US" altLang="en-US" sz="1800" dirty="0">
              <a:cs typeface="Times New Roman" panose="02020603050405020304" pitchFamily="18" charset="0"/>
            </a:endParaRPr>
          </a:p>
          <a:p>
            <a:pPr>
              <a:lnSpc>
                <a:spcPct val="90000"/>
              </a:lnSpc>
              <a:buFont typeface="Wingdings" panose="05000000000000000000" pitchFamily="2" charset="2"/>
              <a:buNone/>
            </a:pPr>
            <a:br>
              <a:rPr lang="en-US" altLang="en-US" sz="1600" dirty="0">
                <a:latin typeface="Courier New" panose="02070309020205020404" pitchFamily="49" charset="0"/>
                <a:cs typeface="Courier New" panose="02070309020205020404" pitchFamily="49" charset="0"/>
              </a:rPr>
            </a:br>
            <a:r>
              <a:rPr lang="en-US" altLang="en-US" sz="1600" dirty="0">
                <a:cs typeface="Times New Roman" panose="02020603050405020304" pitchFamily="18" charset="0"/>
              </a:rPr>
              <a:t>where</a:t>
            </a:r>
          </a:p>
          <a:p>
            <a:pPr lvl="2" algn="just">
              <a:lnSpc>
                <a:spcPct val="90000"/>
              </a:lnSpc>
              <a:buFontTx/>
              <a:buNone/>
            </a:pPr>
            <a:r>
              <a:rPr lang="en-US" altLang="en-US" sz="1200" dirty="0">
                <a:cs typeface="Times New Roman" panose="02020603050405020304" pitchFamily="18" charset="0"/>
              </a:rPr>
              <a:t>	</a:t>
            </a:r>
            <a:r>
              <a:rPr lang="en-US" altLang="en-US" sz="1400" dirty="0">
                <a:cs typeface="Times New Roman" panose="02020603050405020304" pitchFamily="18" charset="0"/>
              </a:rPr>
              <a:t>f(t)=probability density function</a:t>
            </a:r>
          </a:p>
          <a:p>
            <a:pPr lvl="2" algn="just">
              <a:lnSpc>
                <a:spcPct val="90000"/>
              </a:lnSpc>
              <a:buFontTx/>
              <a:buNone/>
            </a:pPr>
            <a:r>
              <a:rPr lang="en-US" altLang="en-US" sz="1400" dirty="0">
                <a:cs typeface="Times New Roman" panose="02020603050405020304" pitchFamily="18" charset="0"/>
              </a:rPr>
              <a:t>	t  = service time</a:t>
            </a:r>
          </a:p>
          <a:p>
            <a:pPr lvl="2" algn="just">
              <a:lnSpc>
                <a:spcPct val="90000"/>
              </a:lnSpc>
              <a:buFontTx/>
              <a:buNone/>
            </a:pPr>
            <a:r>
              <a:rPr lang="en-US" altLang="en-US" sz="1400" dirty="0">
                <a:cs typeface="Times New Roman" panose="02020603050405020304" pitchFamily="18" charset="0"/>
              </a:rPr>
              <a:t>	 </a:t>
            </a:r>
            <a:r>
              <a:rPr lang="en-US" altLang="en-US" sz="1400" i="1" dirty="0">
                <a:cs typeface="Times New Roman" panose="02020603050405020304" pitchFamily="18" charset="0"/>
                <a:sym typeface="Symbol" panose="05050102010706020507" pitchFamily="18" charset="2"/>
              </a:rPr>
              <a:t></a:t>
            </a:r>
            <a:r>
              <a:rPr lang="en-US" altLang="en-US" sz="1400" dirty="0">
                <a:cs typeface="Times New Roman" panose="02020603050405020304" pitchFamily="18" charset="0"/>
              </a:rPr>
              <a:t> = average service rate</a:t>
            </a:r>
          </a:p>
          <a:p>
            <a:pPr lvl="2" algn="just">
              <a:lnSpc>
                <a:spcPct val="90000"/>
              </a:lnSpc>
              <a:buFontTx/>
              <a:buNone/>
            </a:pPr>
            <a:r>
              <a:rPr lang="en-US" altLang="en-US" sz="1400" dirty="0">
                <a:cs typeface="Times New Roman" panose="02020603050405020304" pitchFamily="18" charset="0"/>
              </a:rPr>
              <a:t>	e  = 2.7182...(the basis of natural logarithm)</a:t>
            </a:r>
            <a:endParaRPr lang="en-US" altLang="en-US" sz="1000" dirty="0">
              <a:cs typeface="Times New Roman" panose="02020603050405020304" pitchFamily="18" charset="0"/>
            </a:endParaRPr>
          </a:p>
          <a:p>
            <a:pPr algn="just">
              <a:lnSpc>
                <a:spcPct val="90000"/>
              </a:lnSpc>
            </a:pPr>
            <a:r>
              <a:rPr lang="en-US" altLang="en-US" sz="1600" dirty="0">
                <a:cs typeface="Times New Roman" panose="02020603050405020304" pitchFamily="18" charset="0"/>
              </a:rPr>
              <a:t>The cumulative probability function (probability that time of service will be t or less) is:</a:t>
            </a:r>
            <a:r>
              <a:rPr lang="en-US" altLang="en-US" sz="2000" i="1" dirty="0">
                <a:cs typeface="Times New Roman" panose="02020603050405020304" pitchFamily="18" charset="0"/>
              </a:rPr>
              <a:t>	 </a:t>
            </a:r>
          </a:p>
          <a:p>
            <a:pPr algn="just">
              <a:lnSpc>
                <a:spcPct val="90000"/>
              </a:lnSpc>
            </a:pPr>
            <a:endParaRPr lang="en-US" altLang="en-US" sz="1800" i="1" dirty="0">
              <a:solidFill>
                <a:schemeClr val="accent1"/>
              </a:solidFill>
              <a:effectLst>
                <a:outerShdw blurRad="38100" dist="38100" dir="2700000" algn="tl">
                  <a:srgbClr val="C0C0C0"/>
                </a:outerShdw>
              </a:effectLst>
              <a:cs typeface="Times New Roman" panose="02020603050405020304" pitchFamily="18" charset="0"/>
            </a:endParaRPr>
          </a:p>
          <a:p>
            <a:pPr algn="just">
              <a:lnSpc>
                <a:spcPct val="90000"/>
              </a:lnSpc>
            </a:pPr>
            <a:r>
              <a:rPr lang="en-US" altLang="en-US" sz="1600" i="1" dirty="0">
                <a:solidFill>
                  <a:schemeClr val="accent1"/>
                </a:solidFill>
                <a:effectLst>
                  <a:outerShdw blurRad="38100" dist="38100" dir="2700000" algn="tl">
                    <a:srgbClr val="C0C0C0"/>
                  </a:outerShdw>
                </a:effectLst>
                <a:cs typeface="Times New Roman" panose="02020603050405020304" pitchFamily="18" charset="0"/>
              </a:rPr>
              <a:t>Properties of Negative Exponential Distribution</a:t>
            </a:r>
          </a:p>
          <a:p>
            <a:pPr lvl="1" algn="just">
              <a:lnSpc>
                <a:spcPct val="90000"/>
              </a:lnSpc>
            </a:pPr>
            <a:r>
              <a:rPr lang="en-US" altLang="en-US" sz="1600" dirty="0">
                <a:cs typeface="Times New Roman" panose="02020603050405020304" pitchFamily="18" charset="0"/>
              </a:rPr>
              <a:t>Distribution is a continuous distribution with a mean of </a:t>
            </a:r>
            <a:r>
              <a:rPr lang="en-US" altLang="en-US" sz="1600" i="1" dirty="0">
                <a:solidFill>
                  <a:srgbClr val="FF0000"/>
                </a:solidFill>
                <a:cs typeface="Times New Roman" panose="02020603050405020304" pitchFamily="18" charset="0"/>
                <a:sym typeface="Symbol" panose="05050102010706020507" pitchFamily="18" charset="2"/>
              </a:rPr>
              <a:t></a:t>
            </a:r>
            <a:endParaRPr lang="en-US" altLang="en-US" sz="1600" dirty="0">
              <a:solidFill>
                <a:srgbClr val="FF0000"/>
              </a:solidFill>
              <a:cs typeface="Times New Roman" panose="02020603050405020304" pitchFamily="18" charset="0"/>
            </a:endParaRPr>
          </a:p>
          <a:p>
            <a:pPr lvl="1" algn="just">
              <a:lnSpc>
                <a:spcPct val="90000"/>
              </a:lnSpc>
            </a:pPr>
            <a:r>
              <a:rPr lang="en-US" altLang="en-US" sz="1600" dirty="0">
                <a:cs typeface="Times New Roman" panose="02020603050405020304" pitchFamily="18" charset="0"/>
              </a:rPr>
              <a:t>Service time is a pure random variable</a:t>
            </a:r>
          </a:p>
          <a:p>
            <a:pPr lvl="1" algn="just">
              <a:lnSpc>
                <a:spcPct val="90000"/>
              </a:lnSpc>
            </a:pPr>
            <a:r>
              <a:rPr lang="en-US" altLang="en-US" sz="1600" dirty="0">
                <a:cs typeface="Times New Roman" panose="02020603050405020304" pitchFamily="18" charset="0"/>
              </a:rPr>
              <a:t>Duration of services is an independent value. This means that if a server is busy when a customer arrives, the amount of time that elapses until the completion of service is still exponential with the rate of </a:t>
            </a:r>
            <a:r>
              <a:rPr lang="en-US" altLang="en-US" sz="1600" i="1" dirty="0">
                <a:cs typeface="Times New Roman" panose="02020603050405020304" pitchFamily="18" charset="0"/>
              </a:rPr>
              <a:t>1/</a:t>
            </a:r>
            <a:r>
              <a:rPr lang="en-US" altLang="en-US" sz="1600" i="1" dirty="0">
                <a:cs typeface="Times New Roman" panose="02020603050405020304" pitchFamily="18" charset="0"/>
                <a:sym typeface="Symbol" panose="05050102010706020507" pitchFamily="18" charset="2"/>
              </a:rPr>
              <a:t></a:t>
            </a:r>
            <a:endParaRPr lang="en-US" altLang="en-US" sz="1600" dirty="0">
              <a:cs typeface="Times New Roman" panose="02020603050405020304" pitchFamily="18" charset="0"/>
            </a:endParaRPr>
          </a:p>
          <a:p>
            <a:pPr lvl="1" algn="just">
              <a:lnSpc>
                <a:spcPct val="90000"/>
              </a:lnSpc>
            </a:pPr>
            <a:r>
              <a:rPr lang="en-US" altLang="en-US" sz="1600" dirty="0">
                <a:cs typeface="Times New Roman" panose="02020603050405020304" pitchFamily="18" charset="0"/>
              </a:rPr>
              <a:t>Probability of serving is independent of the number of customers in the system</a:t>
            </a:r>
          </a:p>
          <a:p>
            <a:pPr eaLnBrk="1" hangingPunct="1">
              <a:lnSpc>
                <a:spcPct val="90000"/>
              </a:lnSpc>
              <a:defRPr/>
            </a:pPr>
            <a:r>
              <a:rPr lang="en-US" sz="1600" i="1" dirty="0">
                <a:cs typeface="Times New Roman" pitchFamily="18" charset="0"/>
              </a:rPr>
              <a:t>Example</a:t>
            </a:r>
          </a:p>
          <a:p>
            <a:pPr lvl="1" eaLnBrk="1" hangingPunct="1">
              <a:lnSpc>
                <a:spcPct val="90000"/>
              </a:lnSpc>
              <a:defRPr/>
            </a:pPr>
            <a:r>
              <a:rPr lang="en-US" sz="1400" dirty="0">
                <a:cs typeface="Times New Roman" pitchFamily="18" charset="0"/>
              </a:rPr>
              <a:t>The average service time per customer at a bank counter is: </a:t>
            </a:r>
            <a:r>
              <a:rPr lang="en-US" sz="1400" i="1" dirty="0">
                <a:cs typeface="Times New Roman" pitchFamily="18" charset="0"/>
              </a:rPr>
              <a:t>t = 5 min</a:t>
            </a:r>
            <a:r>
              <a:rPr lang="en-US" sz="1400" dirty="0">
                <a:cs typeface="Times New Roman" pitchFamily="18" charset="0"/>
              </a:rPr>
              <a:t>. The average service rate per hour is: </a:t>
            </a:r>
            <a:r>
              <a:rPr lang="en-US" sz="1400" i="1" dirty="0">
                <a:cs typeface="Times New Roman" pitchFamily="18" charset="0"/>
                <a:sym typeface="Symbol" pitchFamily="18" charset="2"/>
              </a:rPr>
              <a:t> =  1/t  = 1 hour/5 min = 60 min/5 min = 12 customers/hour</a:t>
            </a:r>
            <a:endParaRPr lang="en-US" sz="1400" dirty="0">
              <a:cs typeface="Times New Roman" pitchFamily="18" charset="0"/>
            </a:endParaRPr>
          </a:p>
          <a:p>
            <a:pPr algn="just">
              <a:lnSpc>
                <a:spcPct val="90000"/>
              </a:lnSpc>
            </a:pPr>
            <a:endParaRPr lang="en-US" altLang="en-US" sz="2000" dirty="0">
              <a:cs typeface="Times New Roman" panose="02020603050405020304" pitchFamily="18" charset="0"/>
            </a:endParaRPr>
          </a:p>
        </p:txBody>
      </p:sp>
      <p:graphicFrame>
        <p:nvGraphicFramePr>
          <p:cNvPr id="333828" name="Object 4"/>
          <p:cNvGraphicFramePr>
            <a:graphicFrameLocks noChangeAspect="1"/>
          </p:cNvGraphicFramePr>
          <p:nvPr>
            <p:extLst>
              <p:ext uri="{D42A27DB-BD31-4B8C-83A1-F6EECF244321}">
                <p14:modId xmlns:p14="http://schemas.microsoft.com/office/powerpoint/2010/main" val="2348963460"/>
              </p:ext>
            </p:extLst>
          </p:nvPr>
        </p:nvGraphicFramePr>
        <p:xfrm>
          <a:off x="3124200" y="2168446"/>
          <a:ext cx="1295400" cy="422354"/>
        </p:xfrm>
        <a:graphic>
          <a:graphicData uri="http://schemas.openxmlformats.org/presentationml/2006/ole">
            <mc:AlternateContent xmlns:mc="http://schemas.openxmlformats.org/markup-compatibility/2006">
              <mc:Choice xmlns:v="urn:schemas-microsoft-com:vml" Requires="v">
                <p:oleObj spid="_x0000_s8232" name="Equation" r:id="rId3" imgW="698400" imgH="228600" progId="Equation.3">
                  <p:embed/>
                </p:oleObj>
              </mc:Choice>
              <mc:Fallback>
                <p:oleObj name="Equation" r:id="rId3" imgW="698400" imgH="228600" progId="Equation.3">
                  <p:embed/>
                  <p:pic>
                    <p:nvPicPr>
                      <p:cNvPr id="3338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168446"/>
                        <a:ext cx="1295400" cy="422354"/>
                      </a:xfrm>
                      <a:prstGeom prst="rect">
                        <a:avLst/>
                      </a:prstGeom>
                      <a:noFill/>
                      <a:ln>
                        <a:noFill/>
                      </a:ln>
                      <a:extLst/>
                    </p:spPr>
                  </p:pic>
                </p:oleObj>
              </mc:Fallback>
            </mc:AlternateContent>
          </a:graphicData>
        </a:graphic>
      </p:graphicFrame>
      <p:graphicFrame>
        <p:nvGraphicFramePr>
          <p:cNvPr id="333829" name="Object 5"/>
          <p:cNvGraphicFramePr>
            <a:graphicFrameLocks noChangeAspect="1"/>
          </p:cNvGraphicFramePr>
          <p:nvPr>
            <p:extLst>
              <p:ext uri="{D42A27DB-BD31-4B8C-83A1-F6EECF244321}">
                <p14:modId xmlns:p14="http://schemas.microsoft.com/office/powerpoint/2010/main" val="1043859286"/>
              </p:ext>
            </p:extLst>
          </p:nvPr>
        </p:nvGraphicFramePr>
        <p:xfrm>
          <a:off x="3048000" y="3886200"/>
          <a:ext cx="1575931" cy="387350"/>
        </p:xfrm>
        <a:graphic>
          <a:graphicData uri="http://schemas.openxmlformats.org/presentationml/2006/ole">
            <mc:AlternateContent xmlns:mc="http://schemas.openxmlformats.org/markup-compatibility/2006">
              <mc:Choice xmlns:v="urn:schemas-microsoft-com:vml" Requires="v">
                <p:oleObj spid="_x0000_s8233" name="Equation" r:id="rId5" imgW="927000" imgH="228600" progId="Equation.3">
                  <p:embed/>
                </p:oleObj>
              </mc:Choice>
              <mc:Fallback>
                <p:oleObj name="Equation" r:id="rId5" imgW="927000" imgH="228600" progId="Equation.3">
                  <p:embed/>
                  <p:pic>
                    <p:nvPicPr>
                      <p:cNvPr id="3338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886200"/>
                        <a:ext cx="1575931" cy="3873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83143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2075" tIns="46038" rIns="92075" bIns="46038"/>
          <a:lstStyle/>
          <a:p>
            <a:pPr fontAlgn="auto">
              <a:spcAft>
                <a:spcPts val="0"/>
              </a:spcAft>
              <a:defRPr/>
            </a:pPr>
            <a:r>
              <a:rPr lang="en-US" dirty="0"/>
              <a:t>Distribution of Service Times at ATM</a:t>
            </a:r>
          </a:p>
        </p:txBody>
      </p:sp>
      <p:sp>
        <p:nvSpPr>
          <p:cNvPr id="82952" name="Rectangle 3"/>
          <p:cNvSpPr>
            <a:spLocks noGrp="1" noChangeArrowheads="1"/>
          </p:cNvSpPr>
          <p:nvPr>
            <p:ph idx="1"/>
          </p:nvPr>
        </p:nvSpPr>
        <p:spPr/>
        <p:txBody>
          <a:bodyPr lIns="92075" tIns="46038" rIns="92075" bIns="46038"/>
          <a:lstStyle/>
          <a:p>
            <a:pPr>
              <a:buFont typeface="Wingdings" pitchFamily="2" charset="2"/>
              <a:buNone/>
            </a:pPr>
            <a:r>
              <a:rPr lang="en-US"/>
              <a:t> </a:t>
            </a:r>
          </a:p>
        </p:txBody>
      </p:sp>
      <p:graphicFrame>
        <p:nvGraphicFramePr>
          <p:cNvPr id="82950" name="Object 1030"/>
          <p:cNvGraphicFramePr>
            <a:graphicFrameLocks/>
          </p:cNvGraphicFramePr>
          <p:nvPr>
            <p:extLst/>
          </p:nvPr>
        </p:nvGraphicFramePr>
        <p:xfrm>
          <a:off x="855662" y="1676400"/>
          <a:ext cx="7602538" cy="4700588"/>
        </p:xfrm>
        <a:graphic>
          <a:graphicData uri="http://schemas.openxmlformats.org/presentationml/2006/ole">
            <mc:AlternateContent xmlns:mc="http://schemas.openxmlformats.org/markup-compatibility/2006">
              <mc:Choice xmlns:v="urn:schemas-microsoft-com:vml" Requires="v">
                <p:oleObj spid="_x0000_s3095" name="Worksheet" r:id="rId4" imgW="3362383" imgH="3752887" progId="Excel.Sheet.8">
                  <p:embed followColorScheme="full"/>
                </p:oleObj>
              </mc:Choice>
              <mc:Fallback>
                <p:oleObj name="Worksheet" r:id="rId4" imgW="3362383" imgH="3752887" progId="Excel.Sheet.8">
                  <p:embed followColorScheme="full"/>
                  <p:pic>
                    <p:nvPicPr>
                      <p:cNvPr id="82950" name="Object 1030"/>
                      <p:cNvPicPr>
                        <a:picLocks noChangeArrowheads="1"/>
                      </p:cNvPicPr>
                      <p:nvPr/>
                    </p:nvPicPr>
                    <p:blipFill>
                      <a:blip r:embed="rId5"/>
                      <a:srcRect/>
                      <a:stretch>
                        <a:fillRect/>
                      </a:stretch>
                    </p:blipFill>
                    <p:spPr bwMode="auto">
                      <a:xfrm>
                        <a:off x="855662" y="1676400"/>
                        <a:ext cx="7602538" cy="4700588"/>
                      </a:xfrm>
                      <a:prstGeom prst="rect">
                        <a:avLst/>
                      </a:prstGeom>
                      <a:noFill/>
                      <a:ln>
                        <a:noFill/>
                      </a:ln>
                      <a:effectLst/>
                    </p:spPr>
                  </p:pic>
                </p:oleObj>
              </mc:Fallback>
            </mc:AlternateContent>
          </a:graphicData>
        </a:graphic>
      </p:graphicFrame>
      <p:sp>
        <p:nvSpPr>
          <p:cNvPr id="82953" name="Arc 5"/>
          <p:cNvSpPr>
            <a:spLocks/>
          </p:cNvSpPr>
          <p:nvPr/>
        </p:nvSpPr>
        <p:spPr bwMode="auto">
          <a:xfrm rot="10320000">
            <a:off x="2390442" y="1988692"/>
            <a:ext cx="3524916" cy="2842426"/>
          </a:xfrm>
          <a:custGeom>
            <a:avLst/>
            <a:gdLst>
              <a:gd name="T0" fmla="*/ 187289 w 21595"/>
              <a:gd name="T1" fmla="*/ 0 h 21576"/>
              <a:gd name="T2" fmla="*/ 4000500 w 21595"/>
              <a:gd name="T3" fmla="*/ 3195641 h 21576"/>
              <a:gd name="T4" fmla="*/ 0 w 21595"/>
              <a:gd name="T5" fmla="*/ 3268662 h 21576"/>
              <a:gd name="T6" fmla="*/ 0 60000 65536"/>
              <a:gd name="T7" fmla="*/ 0 60000 65536"/>
              <a:gd name="T8" fmla="*/ 0 60000 65536"/>
              <a:gd name="T9" fmla="*/ 0 w 21595"/>
              <a:gd name="T10" fmla="*/ 0 h 21576"/>
              <a:gd name="T11" fmla="*/ 21595 w 21595"/>
              <a:gd name="T12" fmla="*/ 21576 h 21576"/>
            </a:gdLst>
            <a:ahLst/>
            <a:cxnLst>
              <a:cxn ang="T6">
                <a:pos x="T0" y="T1"/>
              </a:cxn>
              <a:cxn ang="T7">
                <a:pos x="T2" y="T3"/>
              </a:cxn>
              <a:cxn ang="T8">
                <a:pos x="T4" y="T5"/>
              </a:cxn>
            </a:cxnLst>
            <a:rect l="T9" t="T10" r="T11" b="T12"/>
            <a:pathLst>
              <a:path w="21595" h="21576" fill="none" extrusionOk="0">
                <a:moveTo>
                  <a:pt x="1011" y="-1"/>
                </a:moveTo>
                <a:cubicBezTo>
                  <a:pt x="12348" y="530"/>
                  <a:pt x="21341" y="9746"/>
                  <a:pt x="21594" y="21094"/>
                </a:cubicBezTo>
              </a:path>
              <a:path w="21595" h="21576" stroke="0" extrusionOk="0">
                <a:moveTo>
                  <a:pt x="1011" y="-1"/>
                </a:moveTo>
                <a:cubicBezTo>
                  <a:pt x="12348" y="530"/>
                  <a:pt x="21341" y="9746"/>
                  <a:pt x="21594" y="21094"/>
                </a:cubicBezTo>
                <a:lnTo>
                  <a:pt x="0" y="21576"/>
                </a:lnTo>
                <a:close/>
              </a:path>
            </a:pathLst>
          </a:custGeom>
          <a:noFill/>
          <a:ln w="12700" cap="rnd">
            <a:solidFill>
              <a:schemeClr val="bg2"/>
            </a:solidFill>
            <a:round/>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57151510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990600"/>
          </a:xfrm>
        </p:spPr>
        <p:txBody>
          <a:bodyPr>
            <a:normAutofit/>
          </a:bodyPr>
          <a:lstStyle/>
          <a:p>
            <a:pPr fontAlgn="auto">
              <a:spcAft>
                <a:spcPts val="0"/>
              </a:spcAft>
              <a:defRPr/>
            </a:pPr>
            <a:r>
              <a:rPr lang="en-US" dirty="0"/>
              <a:t>Outpatient Service Process Distributions</a:t>
            </a:r>
          </a:p>
        </p:txBody>
      </p:sp>
      <p:pic>
        <p:nvPicPr>
          <p:cNvPr id="94211" name="Picture 2"/>
          <p:cNvPicPr>
            <a:picLocks noChangeAspect="1" noChangeArrowheads="1"/>
          </p:cNvPicPr>
          <p:nvPr/>
        </p:nvPicPr>
        <p:blipFill>
          <a:blip r:embed="rId3"/>
          <a:srcRect/>
          <a:stretch>
            <a:fillRect/>
          </a:stretch>
        </p:blipFill>
        <p:spPr bwMode="auto">
          <a:xfrm>
            <a:off x="923925" y="1543050"/>
            <a:ext cx="7077075" cy="4851361"/>
          </a:xfrm>
          <a:prstGeom prst="rect">
            <a:avLst/>
          </a:prstGeom>
          <a:noFill/>
          <a:ln w="9525">
            <a:noFill/>
            <a:miter lim="800000"/>
            <a:headEnd/>
            <a:tailEnd/>
          </a:ln>
        </p:spPr>
      </p:pic>
    </p:spTree>
    <p:extLst>
      <p:ext uri="{BB962C8B-B14F-4D97-AF65-F5344CB8AC3E}">
        <p14:creationId xmlns:p14="http://schemas.microsoft.com/office/powerpoint/2010/main" val="107984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2075" tIns="46038" rIns="92075" bIns="46038"/>
          <a:lstStyle/>
          <a:p>
            <a:pPr fontAlgn="auto">
              <a:spcAft>
                <a:spcPts val="0"/>
              </a:spcAft>
              <a:defRPr/>
            </a:pPr>
            <a:r>
              <a:rPr lang="en-US" dirty="0"/>
              <a:t>Service Process Classification</a:t>
            </a:r>
          </a:p>
        </p:txBody>
      </p:sp>
      <p:sp>
        <p:nvSpPr>
          <p:cNvPr id="92162" name="Rectangle 3"/>
          <p:cNvSpPr>
            <a:spLocks noGrp="1" noChangeArrowheads="1"/>
          </p:cNvSpPr>
          <p:nvPr>
            <p:ph idx="1"/>
          </p:nvPr>
        </p:nvSpPr>
        <p:spPr>
          <a:xfrm>
            <a:off x="228600" y="1295400"/>
            <a:ext cx="8458200" cy="4800600"/>
          </a:xfrm>
        </p:spPr>
        <p:txBody>
          <a:bodyPr lIns="92075" tIns="46038" rIns="92075" bIns="46038"/>
          <a:lstStyle/>
          <a:p>
            <a:pPr>
              <a:buFont typeface="Wingdings" pitchFamily="2" charset="2"/>
              <a:buNone/>
            </a:pPr>
            <a:r>
              <a:rPr lang="en-US" dirty="0"/>
              <a:t> </a:t>
            </a:r>
          </a:p>
        </p:txBody>
      </p:sp>
      <p:sp>
        <p:nvSpPr>
          <p:cNvPr id="92163" name="Oval 4"/>
          <p:cNvSpPr>
            <a:spLocks noChangeArrowheads="1"/>
          </p:cNvSpPr>
          <p:nvPr/>
        </p:nvSpPr>
        <p:spPr bwMode="auto">
          <a:xfrm>
            <a:off x="3505200" y="1447800"/>
            <a:ext cx="1130300" cy="977900"/>
          </a:xfrm>
          <a:prstGeom prst="ellipse">
            <a:avLst/>
          </a:prstGeom>
          <a:noFill/>
          <a:ln w="12700">
            <a:solidFill>
              <a:schemeClr val="tx1"/>
            </a:solidFill>
            <a:round/>
            <a:headEnd/>
            <a:tailEnd/>
          </a:ln>
        </p:spPr>
        <p:txBody>
          <a:bodyPr wrap="none" lIns="92075" tIns="46038" rIns="92075" bIns="46038" anchor="ctr"/>
          <a:lstStyle/>
          <a:p>
            <a:pPr algn="ctr" eaLnBrk="0" hangingPunct="0"/>
            <a:r>
              <a:rPr lang="en-US" sz="2000" b="1" i="1" dirty="0">
                <a:solidFill>
                  <a:srgbClr val="FF0000"/>
                </a:solidFill>
                <a:effectLst>
                  <a:outerShdw blurRad="38100" dist="38100" dir="2700000" algn="tl">
                    <a:srgbClr val="000000">
                      <a:alpha val="43137"/>
                    </a:srgbClr>
                  </a:outerShdw>
                </a:effectLst>
                <a:latin typeface="+mn-lt"/>
              </a:rPr>
              <a:t>Service</a:t>
            </a:r>
          </a:p>
          <a:p>
            <a:pPr algn="ctr" eaLnBrk="0" hangingPunct="0"/>
            <a:r>
              <a:rPr lang="en-US" sz="2000" b="1" i="1" dirty="0">
                <a:solidFill>
                  <a:srgbClr val="FF0000"/>
                </a:solidFill>
                <a:effectLst>
                  <a:outerShdw blurRad="38100" dist="38100" dir="2700000" algn="tl">
                    <a:srgbClr val="000000">
                      <a:alpha val="43137"/>
                    </a:srgbClr>
                  </a:outerShdw>
                </a:effectLst>
                <a:latin typeface="+mn-lt"/>
              </a:rPr>
              <a:t>Process</a:t>
            </a:r>
          </a:p>
        </p:txBody>
      </p:sp>
      <p:sp>
        <p:nvSpPr>
          <p:cNvPr id="92164" name="Rectangle 5"/>
          <p:cNvSpPr>
            <a:spLocks noChangeArrowheads="1"/>
          </p:cNvSpPr>
          <p:nvPr/>
        </p:nvSpPr>
        <p:spPr bwMode="auto">
          <a:xfrm>
            <a:off x="996950" y="2819400"/>
            <a:ext cx="1752600" cy="673100"/>
          </a:xfrm>
          <a:prstGeom prst="rect">
            <a:avLst/>
          </a:prstGeom>
          <a:noFill/>
          <a:ln w="12700">
            <a:solidFill>
              <a:schemeClr val="tx1"/>
            </a:solidFill>
            <a:miter lim="800000"/>
            <a:headEnd/>
            <a:tailEnd/>
          </a:ln>
        </p:spPr>
        <p:txBody>
          <a:bodyPr wrap="none" lIns="92075" tIns="46038" rIns="92075" bIns="46038" anchor="ctr"/>
          <a:lstStyle/>
          <a:p>
            <a:pPr algn="ctr" eaLnBrk="0" hangingPunct="0"/>
            <a:endParaRPr lang="en-US" sz="1800" b="1" i="1" dirty="0">
              <a:solidFill>
                <a:srgbClr val="0000FF"/>
              </a:solidFill>
              <a:effectLst>
                <a:outerShdw blurRad="38100" dist="38100" dir="2700000" algn="tl">
                  <a:srgbClr val="000000">
                    <a:alpha val="43137"/>
                  </a:srgbClr>
                </a:outerShdw>
              </a:effectLst>
              <a:latin typeface="+mn-lt"/>
            </a:endParaRPr>
          </a:p>
          <a:p>
            <a:pPr algn="ctr" eaLnBrk="0" hangingPunct="0"/>
            <a:r>
              <a:rPr lang="en-US" sz="1800" b="1" i="1" dirty="0">
                <a:solidFill>
                  <a:srgbClr val="0000FF"/>
                </a:solidFill>
                <a:effectLst>
                  <a:outerShdw blurRad="38100" dist="38100" dir="2700000" algn="tl">
                    <a:srgbClr val="000000">
                      <a:alpha val="43137"/>
                    </a:srgbClr>
                  </a:outerShdw>
                </a:effectLst>
                <a:latin typeface="+mn-lt"/>
              </a:rPr>
              <a:t>Static</a:t>
            </a:r>
          </a:p>
          <a:p>
            <a:pPr algn="ctr" eaLnBrk="0" hangingPunct="0"/>
            <a:endParaRPr lang="en-US" sz="1800" b="1" i="1" dirty="0">
              <a:solidFill>
                <a:srgbClr val="0000FF"/>
              </a:solidFill>
              <a:effectLst>
                <a:outerShdw blurRad="38100" dist="38100" dir="2700000" algn="tl">
                  <a:srgbClr val="000000">
                    <a:alpha val="43137"/>
                  </a:srgbClr>
                </a:outerShdw>
              </a:effectLst>
              <a:latin typeface="+mn-lt"/>
            </a:endParaRPr>
          </a:p>
        </p:txBody>
      </p:sp>
      <p:sp>
        <p:nvSpPr>
          <p:cNvPr id="92165" name="Rectangle 6"/>
          <p:cNvSpPr>
            <a:spLocks noChangeArrowheads="1"/>
          </p:cNvSpPr>
          <p:nvPr/>
        </p:nvSpPr>
        <p:spPr bwMode="auto">
          <a:xfrm>
            <a:off x="5645150" y="2819400"/>
            <a:ext cx="1752600" cy="6731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i="1" dirty="0">
                <a:solidFill>
                  <a:srgbClr val="0000FF"/>
                </a:solidFill>
                <a:effectLst>
                  <a:outerShdw blurRad="38100" dist="38100" dir="2700000" algn="tl">
                    <a:srgbClr val="000000">
                      <a:alpha val="43137"/>
                    </a:srgbClr>
                  </a:outerShdw>
                </a:effectLst>
                <a:latin typeface="+mn-lt"/>
              </a:rPr>
              <a:t>Dynamic</a:t>
            </a:r>
          </a:p>
        </p:txBody>
      </p:sp>
      <p:sp>
        <p:nvSpPr>
          <p:cNvPr id="92168" name="Rectangle 9"/>
          <p:cNvSpPr>
            <a:spLocks noChangeArrowheads="1"/>
          </p:cNvSpPr>
          <p:nvPr/>
        </p:nvSpPr>
        <p:spPr bwMode="auto">
          <a:xfrm>
            <a:off x="393700" y="412115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latin typeface="+mn-lt"/>
              </a:rPr>
              <a:t>Self –</a:t>
            </a:r>
          </a:p>
          <a:p>
            <a:pPr algn="ctr" eaLnBrk="0" hangingPunct="0"/>
            <a:r>
              <a:rPr lang="en-US" sz="1800" b="1" dirty="0">
                <a:latin typeface="+mn-lt"/>
              </a:rPr>
              <a:t>service</a:t>
            </a:r>
          </a:p>
        </p:txBody>
      </p:sp>
      <p:sp>
        <p:nvSpPr>
          <p:cNvPr id="92169" name="Rectangle 10"/>
          <p:cNvSpPr>
            <a:spLocks noChangeArrowheads="1"/>
          </p:cNvSpPr>
          <p:nvPr/>
        </p:nvSpPr>
        <p:spPr bwMode="auto">
          <a:xfrm>
            <a:off x="2146300" y="412115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latin typeface="+mn-lt"/>
              </a:rPr>
              <a:t>Machine-</a:t>
            </a:r>
          </a:p>
          <a:p>
            <a:pPr algn="ctr" eaLnBrk="0" hangingPunct="0"/>
            <a:r>
              <a:rPr lang="en-US" sz="1800" b="1" dirty="0">
                <a:latin typeface="+mn-lt"/>
              </a:rPr>
              <a:t>paced</a:t>
            </a:r>
          </a:p>
        </p:txBody>
      </p:sp>
      <p:sp>
        <p:nvSpPr>
          <p:cNvPr id="92173" name="Line 14"/>
          <p:cNvSpPr>
            <a:spLocks noChangeShapeType="1"/>
          </p:cNvSpPr>
          <p:nvPr/>
        </p:nvSpPr>
        <p:spPr bwMode="auto">
          <a:xfrm>
            <a:off x="4108450" y="2432050"/>
            <a:ext cx="0" cy="1524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4" name="Line 15"/>
          <p:cNvSpPr>
            <a:spLocks noChangeShapeType="1"/>
          </p:cNvSpPr>
          <p:nvPr/>
        </p:nvSpPr>
        <p:spPr bwMode="auto">
          <a:xfrm>
            <a:off x="1822450" y="2584450"/>
            <a:ext cx="4648200"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5" name="Line 16"/>
          <p:cNvSpPr>
            <a:spLocks noChangeShapeType="1"/>
          </p:cNvSpPr>
          <p:nvPr/>
        </p:nvSpPr>
        <p:spPr bwMode="auto">
          <a:xfrm>
            <a:off x="1822450" y="2584450"/>
            <a:ext cx="0" cy="2286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76" name="Line 17"/>
          <p:cNvSpPr>
            <a:spLocks noChangeShapeType="1"/>
          </p:cNvSpPr>
          <p:nvPr/>
        </p:nvSpPr>
        <p:spPr bwMode="auto">
          <a:xfrm>
            <a:off x="6470650" y="2584450"/>
            <a:ext cx="0" cy="2286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0" name="Line 21"/>
          <p:cNvSpPr>
            <a:spLocks noChangeShapeType="1"/>
          </p:cNvSpPr>
          <p:nvPr/>
        </p:nvSpPr>
        <p:spPr bwMode="auto">
          <a:xfrm>
            <a:off x="1835150" y="350520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1" name="Line 22"/>
          <p:cNvSpPr>
            <a:spLocks noChangeShapeType="1"/>
          </p:cNvSpPr>
          <p:nvPr/>
        </p:nvSpPr>
        <p:spPr bwMode="auto">
          <a:xfrm>
            <a:off x="996950" y="3810000"/>
            <a:ext cx="1752600"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2" name="Line 23"/>
          <p:cNvSpPr>
            <a:spLocks noChangeShapeType="1"/>
          </p:cNvSpPr>
          <p:nvPr/>
        </p:nvSpPr>
        <p:spPr bwMode="auto">
          <a:xfrm>
            <a:off x="996950" y="381000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83" name="Line 24"/>
          <p:cNvSpPr>
            <a:spLocks noChangeShapeType="1"/>
          </p:cNvSpPr>
          <p:nvPr/>
        </p:nvSpPr>
        <p:spPr bwMode="auto">
          <a:xfrm>
            <a:off x="2749550" y="381000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92190" name="Slide Number Placeholder 5"/>
          <p:cNvSpPr>
            <a:spLocks/>
          </p:cNvSpPr>
          <p:nvPr/>
        </p:nvSpPr>
        <p:spPr bwMode="auto">
          <a:xfrm>
            <a:off x="8299450" y="6318250"/>
            <a:ext cx="685800" cy="228600"/>
          </a:xfrm>
          <a:prstGeom prst="rect">
            <a:avLst/>
          </a:prstGeom>
          <a:noFill/>
          <a:ln w="9525">
            <a:noFill/>
            <a:miter lim="800000"/>
            <a:headEnd/>
            <a:tailEnd/>
          </a:ln>
        </p:spPr>
        <p:txBody>
          <a:bodyPr anchor="ctr"/>
          <a:lstStyle/>
          <a:p>
            <a:pPr algn="r" eaLnBrk="0" hangingPunct="0"/>
            <a:endParaRPr lang="en-US" sz="1800" dirty="0">
              <a:latin typeface="+mn-lt"/>
            </a:endParaRPr>
          </a:p>
        </p:txBody>
      </p:sp>
      <p:sp>
        <p:nvSpPr>
          <p:cNvPr id="30" name="Rectangle 9"/>
          <p:cNvSpPr>
            <a:spLocks noChangeArrowheads="1"/>
          </p:cNvSpPr>
          <p:nvPr/>
        </p:nvSpPr>
        <p:spPr bwMode="auto">
          <a:xfrm>
            <a:off x="5041900" y="412115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latin typeface="+mn-lt"/>
              </a:rPr>
              <a:t>Varying </a:t>
            </a:r>
          </a:p>
          <a:p>
            <a:pPr algn="ctr" eaLnBrk="0" hangingPunct="0"/>
            <a:r>
              <a:rPr lang="en-US" sz="1800" b="1" dirty="0">
                <a:latin typeface="+mn-lt"/>
              </a:rPr>
              <a:t>service rate</a:t>
            </a:r>
          </a:p>
        </p:txBody>
      </p:sp>
      <p:sp>
        <p:nvSpPr>
          <p:cNvPr id="31" name="Rectangle 10"/>
          <p:cNvSpPr>
            <a:spLocks noChangeArrowheads="1"/>
          </p:cNvSpPr>
          <p:nvPr/>
        </p:nvSpPr>
        <p:spPr bwMode="auto">
          <a:xfrm>
            <a:off x="6794500" y="412115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800" b="1" dirty="0">
                <a:latin typeface="+mn-lt"/>
              </a:rPr>
              <a:t>Closing and</a:t>
            </a:r>
          </a:p>
          <a:p>
            <a:pPr algn="ctr" eaLnBrk="0" hangingPunct="0"/>
            <a:r>
              <a:rPr lang="en-US" sz="1800" b="1" dirty="0">
                <a:latin typeface="+mn-lt"/>
              </a:rPr>
              <a:t>opening </a:t>
            </a:r>
          </a:p>
          <a:p>
            <a:pPr algn="ctr" eaLnBrk="0" hangingPunct="0"/>
            <a:r>
              <a:rPr lang="en-US" sz="1800" b="1" dirty="0">
                <a:latin typeface="+mn-lt"/>
              </a:rPr>
              <a:t>service lines</a:t>
            </a:r>
          </a:p>
        </p:txBody>
      </p:sp>
      <p:sp>
        <p:nvSpPr>
          <p:cNvPr id="32" name="Line 21"/>
          <p:cNvSpPr>
            <a:spLocks noChangeShapeType="1"/>
          </p:cNvSpPr>
          <p:nvPr/>
        </p:nvSpPr>
        <p:spPr bwMode="auto">
          <a:xfrm>
            <a:off x="6483350" y="350520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33" name="Line 22"/>
          <p:cNvSpPr>
            <a:spLocks noChangeShapeType="1"/>
          </p:cNvSpPr>
          <p:nvPr/>
        </p:nvSpPr>
        <p:spPr bwMode="auto">
          <a:xfrm>
            <a:off x="5645150" y="3810000"/>
            <a:ext cx="1752600" cy="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34" name="Line 23"/>
          <p:cNvSpPr>
            <a:spLocks noChangeShapeType="1"/>
          </p:cNvSpPr>
          <p:nvPr/>
        </p:nvSpPr>
        <p:spPr bwMode="auto">
          <a:xfrm>
            <a:off x="5645150" y="381000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
        <p:nvSpPr>
          <p:cNvPr id="35" name="Line 24"/>
          <p:cNvSpPr>
            <a:spLocks noChangeShapeType="1"/>
          </p:cNvSpPr>
          <p:nvPr/>
        </p:nvSpPr>
        <p:spPr bwMode="auto">
          <a:xfrm>
            <a:off x="7397750" y="3810000"/>
            <a:ext cx="0" cy="304800"/>
          </a:xfrm>
          <a:prstGeom prst="line">
            <a:avLst/>
          </a:prstGeom>
          <a:noFill/>
          <a:ln w="12700">
            <a:solidFill>
              <a:schemeClr val="tx1"/>
            </a:solidFill>
            <a:round/>
            <a:headEnd type="none" w="sm" len="sm"/>
            <a:tailEnd type="none" w="sm" len="sm"/>
          </a:ln>
        </p:spPr>
        <p:txBody>
          <a:bodyPr wrap="none" anchor="ctr"/>
          <a:lstStyle/>
          <a:p>
            <a:endParaRPr lang="en-US" sz="1800" b="1">
              <a:latin typeface="+mn-lt"/>
            </a:endParaRPr>
          </a:p>
        </p:txBody>
      </p:sp>
    </p:spTree>
    <p:extLst>
      <p:ext uri="{BB962C8B-B14F-4D97-AF65-F5344CB8AC3E}">
        <p14:creationId xmlns:p14="http://schemas.microsoft.com/office/powerpoint/2010/main" val="21435588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2"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3" name="Rectangle 5"/>
          <p:cNvSpPr>
            <a:spLocks noChangeArrowheads="1"/>
          </p:cNvSpPr>
          <p:nvPr/>
        </p:nvSpPr>
        <p:spPr bwMode="auto">
          <a:xfrm>
            <a:off x="7237413"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eaLnBrk="0" hangingPunct="0"/>
            <a:endParaRPr lang="en-US" altLang="en-US" sz="1000"/>
          </a:p>
        </p:txBody>
      </p:sp>
      <p:sp>
        <p:nvSpPr>
          <p:cNvPr id="268294"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5" name="Rectangle 7"/>
          <p:cNvSpPr>
            <a:spLocks noGrp="1" noChangeArrowheads="1"/>
          </p:cNvSpPr>
          <p:nvPr>
            <p:ph type="title"/>
          </p:nvPr>
        </p:nvSpPr>
        <p:spPr>
          <a:xfrm>
            <a:off x="179388" y="227013"/>
            <a:ext cx="8785225" cy="1131887"/>
          </a:xfrm>
          <a:noFill/>
          <a:ln/>
        </p:spPr>
        <p:txBody>
          <a:bodyPr/>
          <a:lstStyle/>
          <a:p>
            <a:pPr eaLnBrk="0" hangingPunct="0"/>
            <a:r>
              <a:rPr lang="en-US" altLang="en-US" i="1" dirty="0">
                <a:solidFill>
                  <a:schemeClr val="accent1"/>
                </a:solidFill>
              </a:rPr>
              <a:t>Learning Objectives</a:t>
            </a:r>
            <a:endParaRPr lang="en-US" altLang="en-US" dirty="0">
              <a:solidFill>
                <a:schemeClr val="accent1"/>
              </a:solidFill>
            </a:endParaRPr>
          </a:p>
        </p:txBody>
      </p:sp>
      <p:sp>
        <p:nvSpPr>
          <p:cNvPr id="268296" name="Rectangle 8"/>
          <p:cNvSpPr>
            <a:spLocks noGrp="1" noChangeArrowheads="1"/>
          </p:cNvSpPr>
          <p:nvPr>
            <p:ph type="body" idx="1"/>
          </p:nvPr>
        </p:nvSpPr>
        <p:spPr>
          <a:xfrm>
            <a:off x="228600" y="1447800"/>
            <a:ext cx="8610600" cy="4800600"/>
          </a:xfrm>
          <a:noFill/>
          <a:ln/>
        </p:spPr>
        <p:txBody>
          <a:bodyPr/>
          <a:lstStyle/>
          <a:p>
            <a:pPr>
              <a:lnSpc>
                <a:spcPct val="90000"/>
              </a:lnSpc>
            </a:pPr>
            <a:r>
              <a:rPr lang="en-US" dirty="0"/>
              <a:t>Describe the waiting lines and how queues form</a:t>
            </a:r>
          </a:p>
          <a:p>
            <a:pPr>
              <a:lnSpc>
                <a:spcPct val="90000"/>
              </a:lnSpc>
            </a:pPr>
            <a:r>
              <a:rPr lang="en-US" dirty="0"/>
              <a:t>Address attributes of waiting</a:t>
            </a:r>
          </a:p>
          <a:p>
            <a:pPr>
              <a:lnSpc>
                <a:spcPct val="90000"/>
              </a:lnSpc>
            </a:pPr>
            <a:r>
              <a:rPr lang="en-US" dirty="0"/>
              <a:t>Describe essential features of a queuing system</a:t>
            </a:r>
          </a:p>
          <a:p>
            <a:pPr>
              <a:lnSpc>
                <a:spcPct val="90000"/>
              </a:lnSpc>
            </a:pPr>
            <a:r>
              <a:rPr lang="en-US" dirty="0"/>
              <a:t>Analyze arrival process and service process in waiting lines</a:t>
            </a:r>
          </a:p>
          <a:p>
            <a:pPr eaLnBrk="1" hangingPunct="1"/>
            <a:r>
              <a:rPr lang="en-US" dirty="0"/>
              <a:t>Describe a queuing model using Kendall notation</a:t>
            </a:r>
          </a:p>
          <a:p>
            <a:pPr eaLnBrk="1" hangingPunct="1"/>
            <a:r>
              <a:rPr lang="en-US" dirty="0"/>
              <a:t>Apply queuing models to calculate system performance measures</a:t>
            </a:r>
          </a:p>
          <a:p>
            <a:pPr eaLnBrk="1" hangingPunct="1"/>
            <a:r>
              <a:rPr lang="en-US" dirty="0"/>
              <a:t>Describe the relationships between queuing system characteristics</a:t>
            </a:r>
          </a:p>
          <a:p>
            <a:pPr eaLnBrk="1" hangingPunct="1"/>
            <a:r>
              <a:rPr lang="en-US" dirty="0"/>
              <a:t>Apply queuing models to optimize queuing capacity</a:t>
            </a:r>
          </a:p>
          <a:p>
            <a:pPr algn="just"/>
            <a:endParaRPr lang="en-US" altLang="en-US" dirty="0"/>
          </a:p>
          <a:p>
            <a:pPr>
              <a:buFont typeface="Wingdings" panose="05000000000000000000" pitchFamily="2" charset="2"/>
              <a:buNone/>
            </a:pPr>
            <a:endParaRPr lang="en-US" altLang="en-US" dirty="0"/>
          </a:p>
          <a:p>
            <a:endParaRPr lang="en-US" altLang="en-US" dirty="0"/>
          </a:p>
          <a:p>
            <a:pPr lvl="1"/>
            <a:endParaRPr lang="en-US" altLang="en-US" dirty="0"/>
          </a:p>
          <a:p>
            <a:endParaRPr lang="en-US" altLang="en-US" dirty="0"/>
          </a:p>
          <a:p>
            <a:endParaRPr lang="en-US" altLang="en-US" dirty="0"/>
          </a:p>
          <a:p>
            <a:endParaRPr lang="en-US" altLang="en-US" dirty="0"/>
          </a:p>
          <a:p>
            <a:pPr eaLnBrk="0" hangingPunct="0">
              <a:spcAft>
                <a:spcPct val="90000"/>
              </a:spcAft>
              <a:buFont typeface="Wingdings" panose="05000000000000000000" pitchFamily="2" charset="2"/>
              <a:buNone/>
            </a:pPr>
            <a:endParaRPr lang="en-US" altLang="en-US" dirty="0"/>
          </a:p>
        </p:txBody>
      </p:sp>
      <p:pic>
        <p:nvPicPr>
          <p:cNvPr id="268297" name="Picture 9" descr="AG00059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15213" y="4918617"/>
            <a:ext cx="1727200" cy="169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21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en-US"/>
              <a:t>Kendall Notation </a:t>
            </a:r>
          </a:p>
        </p:txBody>
      </p:sp>
      <p:sp>
        <p:nvSpPr>
          <p:cNvPr id="336899" name="Rectangle 3"/>
          <p:cNvSpPr>
            <a:spLocks noGrp="1" noChangeArrowheads="1"/>
          </p:cNvSpPr>
          <p:nvPr>
            <p:ph type="body" sz="half" idx="1"/>
          </p:nvPr>
        </p:nvSpPr>
        <p:spPr>
          <a:xfrm>
            <a:off x="228600" y="1600200"/>
            <a:ext cx="4267200" cy="4191000"/>
          </a:xfrm>
          <a:noFill/>
          <a:ln/>
        </p:spPr>
        <p:txBody>
          <a:bodyPr/>
          <a:lstStyle/>
          <a:p>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Arrival Distribution</a:t>
            </a:r>
            <a:endParaRPr lang="en-US" altLang="en-US" sz="2000" dirty="0">
              <a:cs typeface="Times New Roman" panose="02020603050405020304" pitchFamily="18" charset="0"/>
            </a:endParaRPr>
          </a:p>
          <a:p>
            <a:pPr lvl="1"/>
            <a:r>
              <a:rPr lang="en-US" altLang="en-US" sz="1800" dirty="0">
                <a:cs typeface="Times New Roman" panose="02020603050405020304" pitchFamily="18" charset="0"/>
              </a:rPr>
              <a:t>M=Poisson</a:t>
            </a:r>
          </a:p>
          <a:p>
            <a:pPr lvl="1"/>
            <a:r>
              <a:rPr lang="en-US" altLang="en-US" sz="1800" dirty="0">
                <a:cs typeface="Times New Roman" panose="02020603050405020304" pitchFamily="18" charset="0"/>
              </a:rPr>
              <a:t>D	=Constant (Deterministic)</a:t>
            </a:r>
          </a:p>
          <a:p>
            <a:pPr lvl="1"/>
            <a:r>
              <a:rPr lang="en-US" altLang="en-US" sz="1800" dirty="0">
                <a:cs typeface="Times New Roman" panose="02020603050405020304" pitchFamily="18" charset="0"/>
              </a:rPr>
              <a:t>G=General Distribution</a:t>
            </a:r>
          </a:p>
          <a:p>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Service Distribution</a:t>
            </a:r>
          </a:p>
          <a:p>
            <a:pPr lvl="1"/>
            <a:r>
              <a:rPr lang="en-US" altLang="en-US" sz="1800" dirty="0">
                <a:cs typeface="Times New Roman" panose="02020603050405020304" pitchFamily="18" charset="0"/>
              </a:rPr>
              <a:t>M=Negative Exponential Distribution</a:t>
            </a:r>
          </a:p>
          <a:p>
            <a:pPr lvl="1"/>
            <a:r>
              <a:rPr lang="en-US" altLang="en-US" sz="1800" dirty="0">
                <a:cs typeface="Times New Roman" panose="02020603050405020304" pitchFamily="18" charset="0"/>
              </a:rPr>
              <a:t>D	=Constant (Deterministic)</a:t>
            </a:r>
          </a:p>
          <a:p>
            <a:pPr lvl="1"/>
            <a:r>
              <a:rPr lang="en-US" altLang="en-US" sz="1800" dirty="0">
                <a:cs typeface="Times New Roman" panose="02020603050405020304" pitchFamily="18" charset="0"/>
              </a:rPr>
              <a:t>G=General Distribution</a:t>
            </a:r>
          </a:p>
          <a:p>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Number of Servers</a:t>
            </a:r>
          </a:p>
          <a:p>
            <a:pPr lvl="1"/>
            <a:r>
              <a:rPr lang="en-US" altLang="en-US" sz="1800" dirty="0">
                <a:cs typeface="Times New Roman" panose="02020603050405020304" pitchFamily="18" charset="0"/>
              </a:rPr>
              <a:t>1=Single‑Channel System</a:t>
            </a:r>
          </a:p>
          <a:p>
            <a:pPr lvl="1"/>
            <a:r>
              <a:rPr lang="en-US" altLang="en-US" sz="1800" dirty="0">
                <a:cs typeface="Times New Roman" panose="02020603050405020304" pitchFamily="18" charset="0"/>
              </a:rPr>
              <a:t>s =Multi‑Channel System</a:t>
            </a:r>
          </a:p>
          <a:p>
            <a:pPr>
              <a:buFont typeface="Wingdings" panose="05000000000000000000" pitchFamily="2" charset="2"/>
              <a:buNone/>
            </a:pPr>
            <a:endParaRPr lang="en-US" altLang="en-US" sz="2000" dirty="0"/>
          </a:p>
        </p:txBody>
      </p:sp>
      <p:sp>
        <p:nvSpPr>
          <p:cNvPr id="336900" name="Rectangle 4"/>
          <p:cNvSpPr>
            <a:spLocks noGrp="1" noChangeArrowheads="1"/>
          </p:cNvSpPr>
          <p:nvPr>
            <p:ph type="body" sz="half" idx="2"/>
          </p:nvPr>
        </p:nvSpPr>
        <p:spPr>
          <a:xfrm>
            <a:off x="4648200" y="1600200"/>
            <a:ext cx="4343400" cy="4038600"/>
          </a:xfrm>
          <a:noFill/>
          <a:ln/>
        </p:spPr>
        <p:txBody>
          <a:bodyPr/>
          <a:lstStyle/>
          <a:p>
            <a:pPr algn="just"/>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Queue Discipline</a:t>
            </a:r>
          </a:p>
          <a:p>
            <a:pPr lvl="1" algn="just"/>
            <a:r>
              <a:rPr lang="en-US" altLang="en-US" sz="1800" dirty="0">
                <a:cs typeface="Times New Roman" panose="02020603050405020304" pitchFamily="18" charset="0"/>
              </a:rPr>
              <a:t>FCFS=First Come, First Served</a:t>
            </a:r>
          </a:p>
          <a:p>
            <a:pPr lvl="1" algn="just"/>
            <a:r>
              <a:rPr lang="en-US" altLang="en-US" sz="1800" dirty="0">
                <a:cs typeface="Times New Roman" panose="02020603050405020304" pitchFamily="18" charset="0"/>
              </a:rPr>
              <a:t>LCFS=Last Come, First Served</a:t>
            </a:r>
          </a:p>
          <a:p>
            <a:pPr lvl="1" algn="just"/>
            <a:r>
              <a:rPr lang="en-US" altLang="en-US" sz="1800" dirty="0">
                <a:cs typeface="Times New Roman" panose="02020603050405020304" pitchFamily="18" charset="0"/>
              </a:rPr>
              <a:t>SIRO=Service in Random Order</a:t>
            </a:r>
          </a:p>
          <a:p>
            <a:pPr lvl="1" algn="just"/>
            <a:r>
              <a:rPr lang="en-US" altLang="en-US" sz="1800" dirty="0">
                <a:cs typeface="Times New Roman" panose="02020603050405020304" pitchFamily="18" charset="0"/>
              </a:rPr>
              <a:t>GD=General Service</a:t>
            </a:r>
          </a:p>
          <a:p>
            <a:pPr algn="just"/>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Size of Queue</a:t>
            </a:r>
          </a:p>
          <a:p>
            <a:pPr lvl="1" algn="just"/>
            <a:r>
              <a:rPr lang="en-US" altLang="en-US" sz="1800" dirty="0">
                <a:cs typeface="Times New Roman" panose="02020603050405020304" pitchFamily="18" charset="0"/>
                <a:sym typeface="Symbol" panose="05050102010706020507" pitchFamily="18" charset="2"/>
              </a:rPr>
              <a:t>=Unlimited</a:t>
            </a:r>
            <a:endParaRPr lang="en-US" altLang="en-US" sz="1800" dirty="0">
              <a:cs typeface="Times New Roman" panose="02020603050405020304" pitchFamily="18" charset="0"/>
            </a:endParaRPr>
          </a:p>
          <a:p>
            <a:pPr lvl="1" algn="just"/>
            <a:r>
              <a:rPr lang="en-US" altLang="en-US" sz="1800" dirty="0">
                <a:cs typeface="Times New Roman" panose="02020603050405020304" pitchFamily="18" charset="0"/>
              </a:rPr>
              <a:t>K=Finite (Maximum Size of K)</a:t>
            </a:r>
          </a:p>
          <a:p>
            <a:pPr algn="just"/>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Size of Calling Population</a:t>
            </a:r>
          </a:p>
          <a:p>
            <a:pPr lvl="1" algn="just"/>
            <a:r>
              <a:rPr lang="en-US" altLang="en-US" sz="1800" dirty="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rPr>
              <a:t>	=Unlimited</a:t>
            </a:r>
          </a:p>
          <a:p>
            <a:pPr lvl="1" algn="just"/>
            <a:r>
              <a:rPr lang="en-US" altLang="en-US" sz="1800" dirty="0">
                <a:cs typeface="Times New Roman" panose="02020603050405020304" pitchFamily="18" charset="0"/>
              </a:rPr>
              <a:t>M=Finite (Maximum Size of M)</a:t>
            </a:r>
          </a:p>
          <a:p>
            <a:endParaRPr lang="en-US" altLang="en-US" sz="2000" dirty="0"/>
          </a:p>
        </p:txBody>
      </p:sp>
      <p:sp>
        <p:nvSpPr>
          <p:cNvPr id="336901" name="Text Box 5"/>
          <p:cNvSpPr txBox="1">
            <a:spLocks noChangeArrowheads="1"/>
          </p:cNvSpPr>
          <p:nvPr/>
        </p:nvSpPr>
        <p:spPr bwMode="auto">
          <a:xfrm>
            <a:off x="152400" y="5791200"/>
            <a:ext cx="8839200" cy="36512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chemeClr val="accent1"/>
                </a:solidFill>
              </a:rPr>
              <a:t>Arrival Dist./Service Dist./Number of Servers/Queue Disc./Size of Queue/Size of Calling Population</a:t>
            </a:r>
          </a:p>
        </p:txBody>
      </p:sp>
      <p:sp>
        <p:nvSpPr>
          <p:cNvPr id="336902" name="Text Box 6"/>
          <p:cNvSpPr txBox="1">
            <a:spLocks noChangeArrowheads="1"/>
          </p:cNvSpPr>
          <p:nvPr/>
        </p:nvSpPr>
        <p:spPr bwMode="auto">
          <a:xfrm>
            <a:off x="2438400" y="62484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Example:</a:t>
            </a:r>
            <a:r>
              <a:rPr lang="en-US" altLang="en-US" sz="1800" b="1">
                <a:solidFill>
                  <a:schemeClr val="accent1"/>
                </a:solidFill>
              </a:rPr>
              <a:t> </a:t>
            </a:r>
            <a:r>
              <a:rPr lang="en-US" altLang="en-US" sz="1800" b="1">
                <a:solidFill>
                  <a:schemeClr val="accent2"/>
                </a:solidFill>
              </a:rPr>
              <a:t>M/M/1/FCFS/ </a:t>
            </a:r>
            <a:r>
              <a:rPr lang="en-US" altLang="en-US" sz="2000" b="1">
                <a:solidFill>
                  <a:schemeClr val="accent2"/>
                </a:solidFill>
                <a:cs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283451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Cost of Waiting</a:t>
            </a:r>
          </a:p>
        </p:txBody>
      </p:sp>
      <p:sp>
        <p:nvSpPr>
          <p:cNvPr id="319491" name="Rectangle 3"/>
          <p:cNvSpPr>
            <a:spLocks noGrp="1" noChangeArrowheads="1"/>
          </p:cNvSpPr>
          <p:nvPr>
            <p:ph type="body" sz="half" idx="1"/>
          </p:nvPr>
        </p:nvSpPr>
        <p:spPr>
          <a:xfrm>
            <a:off x="228600" y="1371600"/>
            <a:ext cx="8686800" cy="5181600"/>
          </a:xfrm>
        </p:spPr>
        <p:txBody>
          <a:bodyPr/>
          <a:lstStyle/>
          <a:p>
            <a:pPr eaLnBrk="1" hangingPunct="1">
              <a:lnSpc>
                <a:spcPct val="90000"/>
              </a:lnSpc>
              <a:defRPr/>
            </a:pPr>
            <a:r>
              <a:rPr lang="en-US" sz="1800" dirty="0">
                <a:cs typeface="Times New Roman" pitchFamily="18" charset="0"/>
              </a:rPr>
              <a:t>There are </a:t>
            </a:r>
            <a:r>
              <a:rPr lang="en-US" sz="2000" i="1" dirty="0">
                <a:solidFill>
                  <a:srgbClr val="FF0000"/>
                </a:solidFill>
                <a:effectLst>
                  <a:outerShdw blurRad="38100" dist="38100" dir="2700000" algn="tl">
                    <a:srgbClr val="000000">
                      <a:alpha val="43137"/>
                    </a:srgbClr>
                  </a:outerShdw>
                </a:effectLst>
                <a:cs typeface="Times New Roman" pitchFamily="18" charset="0"/>
              </a:rPr>
              <a:t>two basic categories</a:t>
            </a:r>
            <a:r>
              <a:rPr lang="en-US" sz="1800" i="1" dirty="0">
                <a:solidFill>
                  <a:srgbClr val="FF0000"/>
                </a:solidFill>
                <a:effectLst>
                  <a:outerShdw blurRad="38100" dist="38100" dir="2700000" algn="tl">
                    <a:srgbClr val="000000">
                      <a:alpha val="43137"/>
                    </a:srgbClr>
                  </a:outerShdw>
                </a:effectLst>
                <a:cs typeface="Times New Roman" pitchFamily="18" charset="0"/>
              </a:rPr>
              <a:t> </a:t>
            </a:r>
            <a:r>
              <a:rPr lang="en-US" sz="1800" dirty="0">
                <a:cs typeface="Times New Roman" pitchFamily="18" charset="0"/>
              </a:rPr>
              <a:t>of costs in a queuing system:</a:t>
            </a:r>
          </a:p>
          <a:p>
            <a:pPr lvl="1" eaLnBrk="1" hangingPunct="1">
              <a:lnSpc>
                <a:spcPct val="90000"/>
              </a:lnSpc>
              <a:defRPr/>
            </a:pPr>
            <a:r>
              <a:rPr lang="en-US" sz="1800" dirty="0">
                <a:cs typeface="Times New Roman" pitchFamily="18" charset="0"/>
              </a:rPr>
              <a:t>waiting for service -waiting (customer) costs </a:t>
            </a:r>
          </a:p>
          <a:p>
            <a:pPr lvl="1" eaLnBrk="1" hangingPunct="1">
              <a:lnSpc>
                <a:spcPct val="90000"/>
              </a:lnSpc>
              <a:defRPr/>
            </a:pPr>
            <a:r>
              <a:rPr lang="en-US" sz="1800" dirty="0">
                <a:cs typeface="Times New Roman" pitchFamily="18" charset="0"/>
              </a:rPr>
              <a:t>capacity of service--service costs</a:t>
            </a:r>
          </a:p>
          <a:p>
            <a:pPr eaLnBrk="1" hangingPunct="1">
              <a:lnSpc>
                <a:spcPct val="90000"/>
              </a:lnSpc>
              <a:defRPr/>
            </a:pPr>
            <a:r>
              <a:rPr lang="en-US" sz="2000" i="1" dirty="0">
                <a:solidFill>
                  <a:srgbClr val="FF0000"/>
                </a:solidFill>
                <a:effectLst>
                  <a:outerShdw blurRad="38100" dist="38100" dir="2700000" algn="tl">
                    <a:srgbClr val="000000">
                      <a:alpha val="43137"/>
                    </a:srgbClr>
                  </a:outerShdw>
                </a:effectLst>
                <a:cs typeface="Times New Roman" pitchFamily="18" charset="0"/>
              </a:rPr>
              <a:t>Service costs</a:t>
            </a:r>
            <a:r>
              <a:rPr lang="en-US" sz="1800" i="1" dirty="0">
                <a:solidFill>
                  <a:srgbClr val="FF0000"/>
                </a:solidFill>
                <a:effectLst>
                  <a:outerShdw blurRad="38100" dist="38100" dir="2700000" algn="tl">
                    <a:srgbClr val="000000">
                      <a:alpha val="43137"/>
                    </a:srgbClr>
                  </a:outerShdw>
                </a:effectLst>
                <a:cs typeface="Times New Roman" pitchFamily="18" charset="0"/>
              </a:rPr>
              <a:t> </a:t>
            </a:r>
            <a:r>
              <a:rPr lang="en-US" sz="1800" dirty="0">
                <a:cs typeface="Times New Roman" pitchFamily="18" charset="0"/>
              </a:rPr>
              <a:t>may include:</a:t>
            </a:r>
          </a:p>
          <a:p>
            <a:pPr lvl="1" eaLnBrk="1" hangingPunct="1">
              <a:lnSpc>
                <a:spcPct val="90000"/>
              </a:lnSpc>
              <a:defRPr/>
            </a:pPr>
            <a:r>
              <a:rPr lang="en-US" sz="1800" dirty="0">
                <a:cs typeface="Times New Roman" pitchFamily="18" charset="0"/>
              </a:rPr>
              <a:t>Cost of construction (capital investment) as expressed by interest and amortization</a:t>
            </a:r>
          </a:p>
          <a:p>
            <a:pPr lvl="1" eaLnBrk="1" hangingPunct="1">
              <a:lnSpc>
                <a:spcPct val="90000"/>
              </a:lnSpc>
              <a:defRPr/>
            </a:pPr>
            <a:r>
              <a:rPr lang="en-US" sz="1800" dirty="0">
                <a:cs typeface="Times New Roman" pitchFamily="18" charset="0"/>
              </a:rPr>
              <a:t>Cost of operations: labor, energy, and materials required for operations</a:t>
            </a:r>
          </a:p>
          <a:p>
            <a:pPr lvl="1" eaLnBrk="1" hangingPunct="1">
              <a:lnSpc>
                <a:spcPct val="90000"/>
              </a:lnSpc>
              <a:defRPr/>
            </a:pPr>
            <a:r>
              <a:rPr lang="en-US" sz="1800" dirty="0">
                <a:cs typeface="Times New Roman" pitchFamily="18" charset="0"/>
              </a:rPr>
              <a:t>Cost of maintenance</a:t>
            </a:r>
          </a:p>
          <a:p>
            <a:pPr lvl="1" eaLnBrk="1" hangingPunct="1">
              <a:lnSpc>
                <a:spcPct val="90000"/>
              </a:lnSpc>
              <a:defRPr/>
            </a:pPr>
            <a:r>
              <a:rPr lang="en-US" sz="1800" dirty="0">
                <a:cs typeface="Times New Roman" pitchFamily="18" charset="0"/>
              </a:rPr>
              <a:t>Other costs: insurance, taxes, rental space, other fixed costs</a:t>
            </a:r>
          </a:p>
          <a:p>
            <a:pPr eaLnBrk="1" hangingPunct="1">
              <a:lnSpc>
                <a:spcPct val="90000"/>
              </a:lnSpc>
              <a:defRPr/>
            </a:pPr>
            <a:r>
              <a:rPr lang="en-US" sz="2000" i="1" dirty="0">
                <a:solidFill>
                  <a:srgbClr val="FF0000"/>
                </a:solidFill>
                <a:effectLst>
                  <a:outerShdw blurRad="38100" dist="38100" dir="2700000" algn="tl">
                    <a:srgbClr val="000000">
                      <a:alpha val="43137"/>
                    </a:srgbClr>
                  </a:outerShdw>
                </a:effectLst>
                <a:cs typeface="Times New Roman" pitchFamily="18" charset="0"/>
              </a:rPr>
              <a:t>Waiting (customer) costs</a:t>
            </a:r>
            <a:r>
              <a:rPr lang="en-US" sz="1800" i="1" dirty="0">
                <a:solidFill>
                  <a:srgbClr val="FF0000"/>
                </a:solidFill>
                <a:effectLst>
                  <a:outerShdw blurRad="38100" dist="38100" dir="2700000" algn="tl">
                    <a:srgbClr val="000000">
                      <a:alpha val="43137"/>
                    </a:srgbClr>
                  </a:outerShdw>
                </a:effectLst>
                <a:cs typeface="Times New Roman" pitchFamily="18" charset="0"/>
              </a:rPr>
              <a:t> </a:t>
            </a:r>
            <a:r>
              <a:rPr lang="en-US" sz="1800" dirty="0">
                <a:cs typeface="Times New Roman" pitchFamily="18" charset="0"/>
              </a:rPr>
              <a:t>may include:</a:t>
            </a:r>
          </a:p>
          <a:p>
            <a:pPr lvl="1" eaLnBrk="1" hangingPunct="1">
              <a:lnSpc>
                <a:spcPct val="90000"/>
              </a:lnSpc>
              <a:defRPr/>
            </a:pPr>
            <a:r>
              <a:rPr lang="en-US" sz="1800" dirty="0">
                <a:cs typeface="Times New Roman" pitchFamily="18" charset="0"/>
              </a:rPr>
              <a:t>Loss of revenue because of waiting and leaving the line</a:t>
            </a:r>
          </a:p>
          <a:p>
            <a:pPr lvl="1" eaLnBrk="1" hangingPunct="1">
              <a:lnSpc>
                <a:spcPct val="90000"/>
              </a:lnSpc>
              <a:defRPr/>
            </a:pPr>
            <a:r>
              <a:rPr lang="en-US" sz="1800" dirty="0">
                <a:cs typeface="Times New Roman" pitchFamily="18" charset="0"/>
              </a:rPr>
              <a:t>Loss of not coming back after waiting for a long time</a:t>
            </a:r>
          </a:p>
          <a:p>
            <a:pPr lvl="1" eaLnBrk="1" hangingPunct="1">
              <a:lnSpc>
                <a:spcPct val="90000"/>
              </a:lnSpc>
              <a:defRPr/>
            </a:pPr>
            <a:r>
              <a:rPr lang="en-US" sz="1800" dirty="0">
                <a:cs typeface="Times New Roman" pitchFamily="18" charset="0"/>
              </a:rPr>
              <a:t>Ill‑will cost incurred by the poor maintained facility</a:t>
            </a:r>
          </a:p>
          <a:p>
            <a:pPr lvl="1" eaLnBrk="1" hangingPunct="1">
              <a:lnSpc>
                <a:spcPct val="90000"/>
              </a:lnSpc>
              <a:defRPr/>
            </a:pPr>
            <a:r>
              <a:rPr lang="en-US" sz="1800" dirty="0">
                <a:cs typeface="Times New Roman" pitchFamily="18" charset="0"/>
              </a:rPr>
              <a:t>Extra cost of the extreme situations associated with waiting in the line</a:t>
            </a:r>
            <a:endParaRPr lang="en-US" sz="1600" dirty="0">
              <a:latin typeface="Courier" charset="0"/>
              <a:cs typeface="Times New Roman" pitchFamily="18" charset="0"/>
            </a:endParaRPr>
          </a:p>
        </p:txBody>
      </p:sp>
    </p:spTree>
    <p:extLst>
      <p:ext uri="{BB962C8B-B14F-4D97-AF65-F5344CB8AC3E}">
        <p14:creationId xmlns:p14="http://schemas.microsoft.com/office/powerpoint/2010/main" val="2006894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txBox="1">
            <a:spLocks noChangeArrowheads="1"/>
          </p:cNvSpPr>
          <p:nvPr/>
        </p:nvSpPr>
        <p:spPr bwMode="auto">
          <a:xfrm>
            <a:off x="41275" y="457200"/>
            <a:ext cx="8264525" cy="928688"/>
          </a:xfrm>
          <a:prstGeom prst="rect">
            <a:avLst/>
          </a:prstGeom>
          <a:noFill/>
          <a:ln w="9525">
            <a:noFill/>
            <a:miter lim="800000"/>
            <a:headEnd/>
            <a:tailEnd/>
          </a:ln>
        </p:spPr>
        <p:txBody>
          <a:bodyPr lIns="92075" tIns="46038" rIns="92075" bIns="46038" anchor="b"/>
          <a:lstStyle/>
          <a:p>
            <a:pPr eaLnBrk="0" hangingPunct="0"/>
            <a:r>
              <a:rPr lang="en-US" sz="3200" dirty="0">
                <a:solidFill>
                  <a:schemeClr val="tx2"/>
                </a:solidFill>
                <a:latin typeface="+mn-lt"/>
              </a:rPr>
              <a:t>Queuing System Cost Tradeoff</a:t>
            </a:r>
          </a:p>
        </p:txBody>
      </p:sp>
      <p:pic>
        <p:nvPicPr>
          <p:cNvPr id="25602" name="Picture 2"/>
          <p:cNvPicPr>
            <a:picLocks noChangeAspect="1" noChangeArrowheads="1"/>
          </p:cNvPicPr>
          <p:nvPr/>
        </p:nvPicPr>
        <p:blipFill>
          <a:blip r:embed="rId2"/>
          <a:srcRect/>
          <a:stretch>
            <a:fillRect/>
          </a:stretch>
        </p:blipFill>
        <p:spPr bwMode="auto">
          <a:xfrm>
            <a:off x="228600" y="1828800"/>
            <a:ext cx="8755063" cy="4267200"/>
          </a:xfrm>
          <a:prstGeom prst="rect">
            <a:avLst/>
          </a:prstGeom>
          <a:noFill/>
          <a:ln w="9525">
            <a:noFill/>
            <a:miter lim="800000"/>
            <a:headEnd/>
            <a:tailEnd/>
          </a:ln>
        </p:spPr>
      </p:pic>
    </p:spTree>
    <p:extLst>
      <p:ext uri="{BB962C8B-B14F-4D97-AF65-F5344CB8AC3E}">
        <p14:creationId xmlns:p14="http://schemas.microsoft.com/office/powerpoint/2010/main" val="244004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304800"/>
            <a:ext cx="8229600" cy="990600"/>
          </a:xfrm>
          <a:ln>
            <a:miter lim="800000"/>
            <a:headEnd/>
            <a:tailEnd/>
          </a:ln>
        </p:spPr>
        <p:txBody>
          <a:bodyPr wrap="square" lIns="92075" tIns="46038" rIns="92075" bIns="46038" numCol="1" anchor="b" anchorCtr="0" compatLnSpc="1">
            <a:prstTxWarp prst="textNoShape">
              <a:avLst/>
            </a:prstTxWarp>
          </a:bodyPr>
          <a:lstStyle/>
          <a:p>
            <a:pPr eaLnBrk="1" fontAlgn="auto" hangingPunct="1">
              <a:spcAft>
                <a:spcPts val="0"/>
              </a:spcAft>
              <a:defRPr/>
            </a:pPr>
            <a:r>
              <a:rPr lang="en-US" dirty="0"/>
              <a:t>Queuing System Cost Tradeoff</a:t>
            </a:r>
          </a:p>
        </p:txBody>
      </p:sp>
      <p:sp>
        <p:nvSpPr>
          <p:cNvPr id="8195" name="Rectangle 3"/>
          <p:cNvSpPr>
            <a:spLocks noGrp="1" noChangeArrowheads="1"/>
          </p:cNvSpPr>
          <p:nvPr>
            <p:ph idx="1"/>
          </p:nvPr>
        </p:nvSpPr>
        <p:spPr>
          <a:xfrm>
            <a:off x="228600" y="1676400"/>
            <a:ext cx="8839200" cy="4687887"/>
          </a:xfrm>
        </p:spPr>
        <p:txBody>
          <a:bodyPr lIns="92075" tIns="46038" rIns="92075" bIns="46038" rtlCol="0">
            <a:normAutofit/>
          </a:bodyPr>
          <a:lstStyle/>
          <a:p>
            <a:pPr eaLnBrk="1" fontAlgn="auto" hangingPunct="1">
              <a:lnSpc>
                <a:spcPct val="80000"/>
              </a:lnSpc>
              <a:spcAft>
                <a:spcPts val="0"/>
              </a:spcAft>
              <a:defRPr/>
            </a:pPr>
            <a:r>
              <a:rPr lang="en-US" i="1" dirty="0">
                <a:solidFill>
                  <a:srgbClr val="FF0000"/>
                </a:solidFill>
                <a:effectLst>
                  <a:outerShdw blurRad="38100" dist="38100" dir="2700000" algn="tl">
                    <a:srgbClr val="000000">
                      <a:alpha val="43137"/>
                    </a:srgbClr>
                  </a:outerShdw>
                </a:effectLst>
              </a:rPr>
              <a:t>C</a:t>
            </a:r>
            <a:r>
              <a:rPr lang="en-US" i="1" baseline="-25000" dirty="0">
                <a:solidFill>
                  <a:srgbClr val="FF0000"/>
                </a:solidFill>
                <a:effectLst>
                  <a:outerShdw blurRad="38100" dist="38100" dir="2700000" algn="tl">
                    <a:srgbClr val="000000">
                      <a:alpha val="43137"/>
                    </a:srgbClr>
                  </a:outerShdw>
                </a:effectLst>
              </a:rPr>
              <a:t>s</a:t>
            </a:r>
            <a:r>
              <a:rPr lang="en-US" dirty="0"/>
              <a:t> = Hourly cost per server</a:t>
            </a:r>
          </a:p>
          <a:p>
            <a:pPr eaLnBrk="1" fontAlgn="auto" hangingPunct="1">
              <a:lnSpc>
                <a:spcPct val="80000"/>
              </a:lnSpc>
              <a:spcAft>
                <a:spcPts val="0"/>
              </a:spcAft>
              <a:defRPr/>
            </a:pPr>
            <a:r>
              <a:rPr lang="en-US" i="1" dirty="0">
                <a:solidFill>
                  <a:srgbClr val="FF0000"/>
                </a:solidFill>
                <a:effectLst>
                  <a:outerShdw blurRad="38100" dist="38100" dir="2700000" algn="tl">
                    <a:srgbClr val="000000">
                      <a:alpha val="43137"/>
                    </a:srgbClr>
                  </a:outerShdw>
                </a:effectLst>
              </a:rPr>
              <a:t>s</a:t>
            </a:r>
            <a:r>
              <a:rPr lang="en-US" i="1" dirty="0"/>
              <a:t>  </a:t>
            </a:r>
            <a:r>
              <a:rPr lang="en-US" dirty="0"/>
              <a:t>= Number of servers </a:t>
            </a:r>
          </a:p>
          <a:p>
            <a:pPr eaLnBrk="1" fontAlgn="auto" hangingPunct="1">
              <a:lnSpc>
                <a:spcPct val="80000"/>
              </a:lnSpc>
              <a:spcAft>
                <a:spcPts val="0"/>
              </a:spcAft>
              <a:defRPr/>
            </a:pPr>
            <a:r>
              <a:rPr lang="en-US" i="1" dirty="0" err="1">
                <a:solidFill>
                  <a:srgbClr val="FF0000"/>
                </a:solidFill>
                <a:effectLst>
                  <a:outerShdw blurRad="38100" dist="38100" dir="2700000" algn="tl">
                    <a:srgbClr val="000000">
                      <a:alpha val="43137"/>
                    </a:srgbClr>
                  </a:outerShdw>
                </a:effectLst>
              </a:rPr>
              <a:t>C</a:t>
            </a:r>
            <a:r>
              <a:rPr lang="en-US" i="1" baseline="-25000" dirty="0" err="1">
                <a:solidFill>
                  <a:srgbClr val="FF0000"/>
                </a:solidFill>
                <a:effectLst>
                  <a:outerShdw blurRad="38100" dist="38100" dir="2700000" algn="tl">
                    <a:srgbClr val="000000">
                      <a:alpha val="43137"/>
                    </a:srgbClr>
                  </a:outerShdw>
                </a:effectLst>
              </a:rPr>
              <a:t>w</a:t>
            </a:r>
            <a:r>
              <a:rPr lang="en-US" dirty="0"/>
              <a:t> = Cost of one customer waiting in queue for an hour</a:t>
            </a:r>
          </a:p>
          <a:p>
            <a:pPr eaLnBrk="1" fontAlgn="auto" hangingPunct="1">
              <a:lnSpc>
                <a:spcPct val="80000"/>
              </a:lnSpc>
              <a:spcAft>
                <a:spcPts val="0"/>
              </a:spcAft>
              <a:defRPr/>
            </a:pPr>
            <a:r>
              <a:rPr lang="en-US" i="1" dirty="0" err="1">
                <a:solidFill>
                  <a:srgbClr val="FF0000"/>
                </a:solidFill>
                <a:effectLst>
                  <a:outerShdw blurRad="38100" dist="38100" dir="2700000" algn="tl">
                    <a:srgbClr val="000000">
                      <a:alpha val="43137"/>
                    </a:srgbClr>
                  </a:outerShdw>
                </a:effectLst>
              </a:rPr>
              <a:t>L</a:t>
            </a:r>
            <a:r>
              <a:rPr lang="en-US" i="1" baseline="-25000" dirty="0" err="1">
                <a:solidFill>
                  <a:srgbClr val="FF0000"/>
                </a:solidFill>
                <a:effectLst>
                  <a:outerShdw blurRad="38100" dist="38100" dir="2700000" algn="tl">
                    <a:srgbClr val="000000">
                      <a:alpha val="43137"/>
                    </a:srgbClr>
                  </a:outerShdw>
                </a:effectLst>
              </a:rPr>
              <a:t>q</a:t>
            </a:r>
            <a:r>
              <a:rPr lang="en-US" i="1" baseline="-25000" dirty="0"/>
              <a:t> </a:t>
            </a:r>
            <a:r>
              <a:rPr lang="en-US" dirty="0"/>
              <a:t>= average number of customers waiting in queue</a:t>
            </a:r>
          </a:p>
          <a:p>
            <a:pPr marL="0" indent="0" eaLnBrk="1" fontAlgn="auto" hangingPunct="1">
              <a:lnSpc>
                <a:spcPct val="80000"/>
              </a:lnSpc>
              <a:spcAft>
                <a:spcPts val="0"/>
              </a:spcAft>
              <a:buNone/>
              <a:defRPr/>
            </a:pPr>
            <a:endParaRPr lang="en-US" dirty="0"/>
          </a:p>
          <a:p>
            <a:pPr marL="0" indent="0" eaLnBrk="1" fontAlgn="auto" hangingPunct="1">
              <a:lnSpc>
                <a:spcPct val="80000"/>
              </a:lnSpc>
              <a:spcAft>
                <a:spcPts val="0"/>
              </a:spcAft>
              <a:buNone/>
              <a:defRPr/>
            </a:pPr>
            <a:r>
              <a:rPr lang="en-US" dirty="0"/>
              <a:t>Total Cost/hour = Hourly Service Cost + Hourly Waiting Cost</a:t>
            </a:r>
          </a:p>
          <a:p>
            <a:pPr marL="182880" indent="-182880" eaLnBrk="1" fontAlgn="auto" hangingPunct="1">
              <a:lnSpc>
                <a:spcPct val="80000"/>
              </a:lnSpc>
              <a:spcAft>
                <a:spcPts val="0"/>
              </a:spcAft>
              <a:buFont typeface="Wingdings" pitchFamily="2" charset="2"/>
              <a:buNone/>
              <a:defRPr/>
            </a:pPr>
            <a:endParaRPr lang="en-US" dirty="0"/>
          </a:p>
          <a:p>
            <a:pPr marL="182880" indent="-182880" eaLnBrk="1" fontAlgn="auto" hangingPunct="1">
              <a:lnSpc>
                <a:spcPct val="80000"/>
              </a:lnSpc>
              <a:spcAft>
                <a:spcPts val="0"/>
              </a:spcAft>
              <a:buFont typeface="Wingdings" pitchFamily="2" charset="2"/>
              <a:buNone/>
              <a:defRPr/>
            </a:pPr>
            <a:r>
              <a:rPr lang="en-US" dirty="0"/>
              <a:t>Total Cost/hour = </a:t>
            </a:r>
            <a:r>
              <a:rPr lang="en-US" i="1" dirty="0">
                <a:solidFill>
                  <a:srgbClr val="FF0000"/>
                </a:solidFill>
                <a:effectLst>
                  <a:outerShdw blurRad="38100" dist="38100" dir="2700000" algn="tl">
                    <a:srgbClr val="000000">
                      <a:alpha val="43137"/>
                    </a:srgbClr>
                  </a:outerShdw>
                </a:effectLst>
              </a:rPr>
              <a:t>C</a:t>
            </a:r>
            <a:r>
              <a:rPr lang="en-US" i="1" baseline="-25000" dirty="0">
                <a:solidFill>
                  <a:srgbClr val="FF0000"/>
                </a:solidFill>
                <a:effectLst>
                  <a:outerShdw blurRad="38100" dist="38100" dir="2700000" algn="tl">
                    <a:srgbClr val="000000">
                      <a:alpha val="43137"/>
                    </a:srgbClr>
                  </a:outerShdw>
                </a:effectLst>
              </a:rPr>
              <a:t>s</a:t>
            </a:r>
            <a:r>
              <a:rPr lang="en-US" i="1" dirty="0">
                <a:solidFill>
                  <a:srgbClr val="FF0000"/>
                </a:solidFill>
                <a:effectLst>
                  <a:outerShdw blurRad="38100" dist="38100" dir="2700000" algn="tl">
                    <a:srgbClr val="000000">
                      <a:alpha val="43137"/>
                    </a:srgbClr>
                  </a:outerShdw>
                </a:effectLst>
              </a:rPr>
              <a:t> s + C</a:t>
            </a:r>
            <a:r>
              <a:rPr lang="en-US" i="1" baseline="-25000" dirty="0">
                <a:solidFill>
                  <a:srgbClr val="FF0000"/>
                </a:solidFill>
                <a:effectLst>
                  <a:outerShdw blurRad="38100" dist="38100" dir="2700000" algn="tl">
                    <a:srgbClr val="000000">
                      <a:alpha val="43137"/>
                    </a:srgbClr>
                  </a:outerShdw>
                </a:effectLst>
              </a:rPr>
              <a:t>w</a:t>
            </a:r>
            <a:r>
              <a:rPr lang="en-US" i="1" dirty="0">
                <a:solidFill>
                  <a:srgbClr val="FF0000"/>
                </a:solidFill>
                <a:effectLst>
                  <a:outerShdw blurRad="38100" dist="38100" dir="2700000" algn="tl">
                    <a:srgbClr val="000000">
                      <a:alpha val="43137"/>
                    </a:srgbClr>
                  </a:outerShdw>
                </a:effectLst>
              </a:rPr>
              <a:t> </a:t>
            </a:r>
            <a:r>
              <a:rPr lang="en-US" i="1" dirty="0" err="1">
                <a:solidFill>
                  <a:srgbClr val="FF0000"/>
                </a:solidFill>
                <a:effectLst>
                  <a:outerShdw blurRad="38100" dist="38100" dir="2700000" algn="tl">
                    <a:srgbClr val="000000">
                      <a:alpha val="43137"/>
                    </a:srgbClr>
                  </a:outerShdw>
                </a:effectLst>
              </a:rPr>
              <a:t>L</a:t>
            </a:r>
            <a:r>
              <a:rPr lang="en-US" i="1" baseline="-25000" dirty="0" err="1">
                <a:solidFill>
                  <a:srgbClr val="FF0000"/>
                </a:solidFill>
                <a:effectLst>
                  <a:outerShdw blurRad="38100" dist="38100" dir="2700000" algn="tl">
                    <a:srgbClr val="000000">
                      <a:alpha val="43137"/>
                    </a:srgbClr>
                  </a:outerShdw>
                </a:effectLst>
              </a:rPr>
              <a:t>q</a:t>
            </a:r>
            <a:r>
              <a:rPr lang="en-US" i="1" baseline="-25000" dirty="0">
                <a:solidFill>
                  <a:srgbClr val="FF0000"/>
                </a:solidFill>
                <a:effectLst>
                  <a:outerShdw blurRad="38100" dist="38100" dir="2700000" algn="tl">
                    <a:srgbClr val="000000">
                      <a:alpha val="43137"/>
                    </a:srgbClr>
                  </a:outerShdw>
                </a:effectLst>
              </a:rPr>
              <a:t> </a:t>
            </a:r>
          </a:p>
          <a:p>
            <a:pPr marL="182880" indent="-182880" eaLnBrk="1" fontAlgn="auto" hangingPunct="1">
              <a:lnSpc>
                <a:spcPct val="80000"/>
              </a:lnSpc>
              <a:spcAft>
                <a:spcPts val="0"/>
              </a:spcAft>
              <a:buFont typeface="Wingdings" pitchFamily="2" charset="2"/>
              <a:buNone/>
              <a:defRPr/>
            </a:pPr>
            <a:r>
              <a:rPr lang="en-US" dirty="0"/>
              <a:t>    </a:t>
            </a:r>
          </a:p>
        </p:txBody>
      </p:sp>
    </p:spTree>
    <p:extLst>
      <p:ext uri="{BB962C8B-B14F-4D97-AF65-F5344CB8AC3E}">
        <p14:creationId xmlns:p14="http://schemas.microsoft.com/office/powerpoint/2010/main" val="33535904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Main Objectives of  Managing Waiting Lines </a:t>
            </a:r>
          </a:p>
        </p:txBody>
      </p:sp>
      <p:sp>
        <p:nvSpPr>
          <p:cNvPr id="320515" name="Rectangle 3"/>
          <p:cNvSpPr>
            <a:spLocks noGrp="1" noChangeArrowheads="1"/>
          </p:cNvSpPr>
          <p:nvPr>
            <p:ph type="body" idx="1"/>
          </p:nvPr>
        </p:nvSpPr>
        <p:spPr>
          <a:xfrm>
            <a:off x="179388" y="1524000"/>
            <a:ext cx="8510587" cy="4951413"/>
          </a:xfrm>
        </p:spPr>
        <p:txBody>
          <a:bodyPr/>
          <a:lstStyle/>
          <a:p>
            <a:pPr eaLnBrk="1" hangingPunct="1">
              <a:defRPr/>
            </a:pPr>
            <a:r>
              <a:rPr lang="en-US" dirty="0">
                <a:cs typeface="Times New Roman" pitchFamily="18" charset="0"/>
              </a:rPr>
              <a:t>The managerial problem in a queuing system is essentially to </a:t>
            </a:r>
            <a:r>
              <a:rPr lang="en-US" i="1" dirty="0">
                <a:solidFill>
                  <a:srgbClr val="FF0000"/>
                </a:solidFill>
                <a:effectLst>
                  <a:outerShdw blurRad="38100" dist="38100" dir="2700000" algn="tl">
                    <a:srgbClr val="000000">
                      <a:alpha val="43137"/>
                    </a:srgbClr>
                  </a:outerShdw>
                </a:effectLst>
                <a:cs typeface="Times New Roman" pitchFamily="18" charset="0"/>
              </a:rPr>
              <a:t>minimize total costs</a:t>
            </a:r>
            <a:r>
              <a:rPr lang="en-US" dirty="0">
                <a:cs typeface="Times New Roman" pitchFamily="18" charset="0"/>
              </a:rPr>
              <a:t>—waiting and service--associated with the system</a:t>
            </a:r>
          </a:p>
          <a:p>
            <a:pPr eaLnBrk="1" hangingPunct="1">
              <a:defRPr/>
            </a:pPr>
            <a:r>
              <a:rPr lang="en-US" dirty="0">
                <a:cs typeface="Times New Roman" pitchFamily="18" charset="0"/>
              </a:rPr>
              <a:t>Usually, the queuing model represents an identification of a capacity (number of servers) that minimizes total costs of service and customers' waiting</a:t>
            </a:r>
          </a:p>
          <a:p>
            <a:pPr eaLnBrk="1" hangingPunct="1">
              <a:defRPr/>
            </a:pPr>
            <a:r>
              <a:rPr lang="en-US" i="1" dirty="0">
                <a:solidFill>
                  <a:srgbClr val="FF0000"/>
                </a:solidFill>
                <a:effectLst>
                  <a:outerShdw blurRad="38100" dist="38100" dir="2700000" algn="tl">
                    <a:srgbClr val="000000">
                      <a:alpha val="43137"/>
                    </a:srgbClr>
                  </a:outerShdw>
                </a:effectLst>
                <a:cs typeface="Times New Roman" pitchFamily="18" charset="0"/>
              </a:rPr>
              <a:t>The main objectives</a:t>
            </a:r>
            <a:r>
              <a:rPr lang="en-US" dirty="0">
                <a:cs typeface="Times New Roman" pitchFamily="18" charset="0"/>
              </a:rPr>
              <a:t> of analyzing waiting lines:</a:t>
            </a:r>
          </a:p>
          <a:p>
            <a:pPr lvl="1" eaLnBrk="1" hangingPunct="1">
              <a:defRPr/>
            </a:pPr>
            <a:r>
              <a:rPr lang="en-US" dirty="0">
                <a:cs typeface="Times New Roman" pitchFamily="18" charset="0"/>
              </a:rPr>
              <a:t>Identify waiting line parameters (average time of waiting in the system, average number of customers in the system, etc.)</a:t>
            </a:r>
          </a:p>
          <a:p>
            <a:pPr lvl="1" eaLnBrk="1" hangingPunct="1">
              <a:defRPr/>
            </a:pPr>
            <a:r>
              <a:rPr lang="en-US" dirty="0">
                <a:cs typeface="Times New Roman" pitchFamily="18" charset="0"/>
              </a:rPr>
              <a:t>Identify service capacity that will minimize the total  costs or maximize profits associated with a queuing system.</a:t>
            </a:r>
          </a:p>
        </p:txBody>
      </p:sp>
    </p:spTree>
    <p:extLst>
      <p:ext uri="{BB962C8B-B14F-4D97-AF65-F5344CB8AC3E}">
        <p14:creationId xmlns:p14="http://schemas.microsoft.com/office/powerpoint/2010/main" val="94112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2400" y="152400"/>
            <a:ext cx="8763000" cy="1143000"/>
          </a:xfrm>
        </p:spPr>
        <p:txBody>
          <a:bodyPr/>
          <a:lstStyle/>
          <a:p>
            <a:r>
              <a:rPr lang="en-US" dirty="0"/>
              <a:t>Typical Queues</a:t>
            </a:r>
          </a:p>
        </p:txBody>
      </p:sp>
      <p:sp>
        <p:nvSpPr>
          <p:cNvPr id="3" name="Content Placeholder 2"/>
          <p:cNvSpPr>
            <a:spLocks noGrp="1"/>
          </p:cNvSpPr>
          <p:nvPr>
            <p:ph idx="1"/>
          </p:nvPr>
        </p:nvSpPr>
        <p:spPr>
          <a:xfrm>
            <a:off x="0" y="1371600"/>
            <a:ext cx="9144000" cy="5486400"/>
          </a:xfrm>
        </p:spPr>
        <p:txBody>
          <a:bodyPr/>
          <a:lstStyle/>
          <a:p>
            <a:pPr>
              <a:defRPr/>
            </a:pPr>
            <a:r>
              <a:rPr lang="en-US" sz="2000" i="1" dirty="0">
                <a:solidFill>
                  <a:srgbClr val="FF0000"/>
                </a:solidFill>
                <a:effectLst>
                  <a:outerShdw blurRad="38100" dist="38100" dir="2700000" algn="tl">
                    <a:srgbClr val="000000">
                      <a:alpha val="43137"/>
                    </a:srgbClr>
                  </a:outerShdw>
                </a:effectLst>
              </a:rPr>
              <a:t>M/M/1</a:t>
            </a:r>
          </a:p>
          <a:p>
            <a:pPr lvl="1">
              <a:defRPr/>
            </a:pPr>
            <a:r>
              <a:rPr lang="en-US" sz="1800" dirty="0"/>
              <a:t>The first “</a:t>
            </a:r>
            <a:r>
              <a:rPr lang="en-US" sz="1800" i="1" dirty="0"/>
              <a:t>M</a:t>
            </a:r>
            <a:r>
              <a:rPr lang="en-US" sz="1800" dirty="0"/>
              <a:t>” represents a Poisson (random) arrival of customers to service with an average rate of </a:t>
            </a:r>
            <a:r>
              <a:rPr lang="en-US" sz="1800" i="1" dirty="0">
                <a:cs typeface="Times New Roman" pitchFamily="18" charset="0"/>
                <a:sym typeface="Symbol" pitchFamily="18" charset="2"/>
              </a:rPr>
              <a:t></a:t>
            </a:r>
            <a:endParaRPr lang="en-US" sz="1800" dirty="0"/>
          </a:p>
          <a:p>
            <a:pPr lvl="1">
              <a:defRPr/>
            </a:pPr>
            <a:r>
              <a:rPr lang="en-US" sz="1800" dirty="0"/>
              <a:t>The second “</a:t>
            </a:r>
            <a:r>
              <a:rPr lang="en-US" sz="1800" i="1" dirty="0"/>
              <a:t>M</a:t>
            </a:r>
            <a:r>
              <a:rPr lang="en-US" sz="1800" dirty="0"/>
              <a:t>” stands for an exponential (random) distribution of service time with an average rate of </a:t>
            </a:r>
            <a:r>
              <a:rPr lang="en-US" sz="1800" i="1" dirty="0">
                <a:cs typeface="Times New Roman" pitchFamily="18" charset="0"/>
                <a:sym typeface="Symbol" pitchFamily="18" charset="2"/>
              </a:rPr>
              <a:t> </a:t>
            </a:r>
            <a:endParaRPr lang="en-US" sz="1800" dirty="0"/>
          </a:p>
          <a:p>
            <a:pPr lvl="1">
              <a:defRPr/>
            </a:pPr>
            <a:r>
              <a:rPr lang="en-US" sz="1800" dirty="0"/>
              <a:t>“</a:t>
            </a:r>
            <a:r>
              <a:rPr lang="en-US" sz="1800" i="1" dirty="0"/>
              <a:t>1</a:t>
            </a:r>
            <a:r>
              <a:rPr lang="en-US" sz="1800" dirty="0"/>
              <a:t>” means a single server</a:t>
            </a:r>
          </a:p>
          <a:p>
            <a:pPr lvl="1">
              <a:defRPr/>
            </a:pPr>
            <a:r>
              <a:rPr lang="en-US" sz="1800" dirty="0"/>
              <a:t>This queue assumes a FCFS discipline, unlimited calling population and unlimited size of the queue</a:t>
            </a:r>
          </a:p>
          <a:p>
            <a:pPr>
              <a:defRPr/>
            </a:pPr>
            <a:r>
              <a:rPr lang="en-US" sz="2000" i="1" dirty="0">
                <a:solidFill>
                  <a:srgbClr val="FF0000"/>
                </a:solidFill>
                <a:effectLst>
                  <a:outerShdw blurRad="38100" dist="38100" dir="2700000" algn="tl">
                    <a:srgbClr val="000000">
                      <a:alpha val="43137"/>
                    </a:srgbClr>
                  </a:outerShdw>
                </a:effectLst>
              </a:rPr>
              <a:t>M/M/s </a:t>
            </a:r>
            <a:r>
              <a:rPr lang="en-US" i="1" dirty="0">
                <a:solidFill>
                  <a:srgbClr val="FF0000"/>
                </a:solidFill>
                <a:effectLst>
                  <a:outerShdw blurRad="38100" dist="38100" dir="2700000" algn="tl">
                    <a:srgbClr val="000000">
                      <a:alpha val="43137"/>
                    </a:srgbClr>
                  </a:outerShdw>
                </a:effectLst>
              </a:rPr>
              <a:t>               </a:t>
            </a:r>
          </a:p>
          <a:p>
            <a:pPr marL="0" indent="0">
              <a:buNone/>
              <a:defRPr/>
            </a:pPr>
            <a:endParaRPr lang="en-US" i="1" dirty="0">
              <a:solidFill>
                <a:srgbClr val="FF0000"/>
              </a:solidFill>
              <a:effectLst>
                <a:outerShdw blurRad="38100" dist="38100" dir="2700000" algn="tl">
                  <a:srgbClr val="000000">
                    <a:alpha val="43137"/>
                  </a:srgbClr>
                </a:outerShdw>
              </a:effectLst>
            </a:endParaRPr>
          </a:p>
          <a:p>
            <a:pPr lvl="1">
              <a:defRPr/>
            </a:pPr>
            <a:r>
              <a:rPr lang="en-US" sz="1800" dirty="0"/>
              <a:t>The first “</a:t>
            </a:r>
            <a:r>
              <a:rPr lang="en-US" sz="1800" i="1" dirty="0"/>
              <a:t>M</a:t>
            </a:r>
            <a:r>
              <a:rPr lang="en-US" sz="1800" dirty="0"/>
              <a:t>” represents a Poisson (random) arrival of customers to service with an average rate of </a:t>
            </a:r>
            <a:r>
              <a:rPr lang="en-US" sz="1800" i="1" dirty="0">
                <a:cs typeface="Times New Roman" pitchFamily="18" charset="0"/>
                <a:sym typeface="Symbol" pitchFamily="18" charset="2"/>
              </a:rPr>
              <a:t></a:t>
            </a:r>
            <a:endParaRPr lang="en-US" sz="1800" dirty="0"/>
          </a:p>
          <a:p>
            <a:pPr lvl="1">
              <a:defRPr/>
            </a:pPr>
            <a:r>
              <a:rPr lang="en-US" sz="1800" dirty="0"/>
              <a:t>The second “</a:t>
            </a:r>
            <a:r>
              <a:rPr lang="en-US" sz="1800" i="1" dirty="0"/>
              <a:t>M</a:t>
            </a:r>
            <a:r>
              <a:rPr lang="en-US" sz="1800" dirty="0"/>
              <a:t>” stands for an exponential (random) distribution of service time with an average rate of </a:t>
            </a:r>
            <a:r>
              <a:rPr lang="en-US" sz="1800" i="1" dirty="0">
                <a:cs typeface="Times New Roman" pitchFamily="18" charset="0"/>
                <a:sym typeface="Symbol" pitchFamily="18" charset="2"/>
              </a:rPr>
              <a:t> </a:t>
            </a:r>
            <a:endParaRPr lang="en-US" sz="1800" dirty="0"/>
          </a:p>
          <a:p>
            <a:pPr lvl="1">
              <a:defRPr/>
            </a:pPr>
            <a:r>
              <a:rPr lang="en-US" sz="1800" dirty="0"/>
              <a:t>“</a:t>
            </a:r>
            <a:r>
              <a:rPr lang="en-US" sz="1800" i="1" dirty="0"/>
              <a:t>s</a:t>
            </a:r>
            <a:r>
              <a:rPr lang="en-US" sz="1800" dirty="0"/>
              <a:t>” represents multi-server (2 or more servers)</a:t>
            </a:r>
          </a:p>
          <a:p>
            <a:pPr lvl="1">
              <a:defRPr/>
            </a:pPr>
            <a:r>
              <a:rPr lang="en-US" sz="1800" dirty="0"/>
              <a:t>This queue assumes a </a:t>
            </a:r>
            <a:r>
              <a:rPr lang="en-US" sz="1800" i="1" dirty="0"/>
              <a:t>FCFS</a:t>
            </a:r>
            <a:r>
              <a:rPr lang="en-US" sz="1800" dirty="0"/>
              <a:t> discipline, unlimited calling population and queue size</a:t>
            </a:r>
            <a:endParaRPr lang="en-US" dirty="0"/>
          </a:p>
          <a:p>
            <a:pPr marL="0" indent="0">
              <a:buFont typeface="Wingdings" pitchFamily="2" charset="2"/>
              <a:buNone/>
              <a:defRPr/>
            </a:pPr>
            <a:endParaRPr lang="en-US" dirty="0"/>
          </a:p>
        </p:txBody>
      </p:sp>
      <p:pic>
        <p:nvPicPr>
          <p:cNvPr id="5" name="Picture 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3022" y="1356076"/>
            <a:ext cx="3747778" cy="59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862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21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ATM at Hayward Bank</a:t>
            </a:r>
          </a:p>
        </p:txBody>
      </p:sp>
      <p:sp>
        <p:nvSpPr>
          <p:cNvPr id="20483" name="Rectangle 3"/>
          <p:cNvSpPr>
            <a:spLocks noGrp="1" noChangeArrowheads="1"/>
          </p:cNvSpPr>
          <p:nvPr>
            <p:ph type="body" idx="1"/>
          </p:nvPr>
        </p:nvSpPr>
        <p:spPr>
          <a:xfrm>
            <a:off x="152400" y="1371600"/>
            <a:ext cx="8610600" cy="5334000"/>
          </a:xfrm>
        </p:spPr>
        <p:txBody>
          <a:bodyPr/>
          <a:lstStyle/>
          <a:p>
            <a:pPr algn="just" eaLnBrk="1" hangingPunct="1">
              <a:lnSpc>
                <a:spcPct val="90000"/>
              </a:lnSpc>
            </a:pPr>
            <a:r>
              <a:rPr lang="en-US" altLang="en-US" sz="1500" dirty="0">
                <a:cs typeface="Times New Roman" pitchFamily="18" charset="0"/>
              </a:rPr>
              <a:t>You work as a service manager for Hayward Bank. At the present time, the bank has one ATM machine, which is installed right in front of the bank’s entrance. Although the ATM machine works on a 24-hour basis, it experiences waiting lines only from 12-2 p.m., when most of the customers arrive to the bank. Past study showed that on the average 52 customers arrive to ATM during this two-hour period, and the arrivals constitute a Poisson process.    </a:t>
            </a:r>
          </a:p>
          <a:p>
            <a:pPr algn="just" eaLnBrk="1" hangingPunct="1">
              <a:lnSpc>
                <a:spcPct val="90000"/>
              </a:lnSpc>
            </a:pPr>
            <a:r>
              <a:rPr lang="en-US" altLang="en-US" sz="1500" dirty="0">
                <a:cs typeface="Times New Roman" pitchFamily="18" charset="0"/>
              </a:rPr>
              <a:t>The mean time to complete customer transactions at the ATM machine is 2 minutes, and individual service times are approximated by a negative exponential distribution. Past experience showed that a significant drop-off in clientele soon follows when customers are forced to experience lengthy waits. This drop-off leads to an expected net present value in lost future profits of $15 per hour per customer in the system. The hourly cost of maintaining and operating ATM is $8.</a:t>
            </a:r>
          </a:p>
          <a:p>
            <a:pPr algn="just" eaLnBrk="1" hangingPunct="1">
              <a:lnSpc>
                <a:spcPct val="90000"/>
              </a:lnSpc>
            </a:pPr>
            <a:r>
              <a:rPr lang="en-US" altLang="en-US" sz="1500" dirty="0">
                <a:cs typeface="Times New Roman" pitchFamily="18" charset="0"/>
              </a:rPr>
              <a:t>The management is concerned with a recent flow of complaints about long waiting times at the Hayward Bank’s ATM. You are asked to research a possibility of reducing the waiting time to no more than 5 minutes. If it not possible with the current ATM machine, one or two new ATMs may be installed. </a:t>
            </a:r>
          </a:p>
          <a:p>
            <a:pPr algn="just" eaLnBrk="1" hangingPunct="1">
              <a:lnSpc>
                <a:spcPct val="90000"/>
              </a:lnSpc>
            </a:pPr>
            <a:r>
              <a:rPr lang="en-US" altLang="en-US" sz="1500" dirty="0">
                <a:cs typeface="Times New Roman" pitchFamily="18" charset="0"/>
              </a:rPr>
              <a:t>Initial parameters of the queue:</a:t>
            </a:r>
          </a:p>
          <a:p>
            <a:pPr lvl="1" algn="just" eaLnBrk="1" hangingPunct="1">
              <a:lnSpc>
                <a:spcPct val="90000"/>
              </a:lnSpc>
            </a:pPr>
            <a:r>
              <a:rPr lang="en-US" altLang="en-US" sz="1500" dirty="0">
                <a:cs typeface="Times New Roman" pitchFamily="18" charset="0"/>
              </a:rPr>
              <a:t>Arrival rate: </a:t>
            </a:r>
            <a:r>
              <a:rPr lang="el-GR" altLang="en-US" sz="1500" i="1" dirty="0">
                <a:cs typeface="Times New Roman" pitchFamily="18" charset="0"/>
              </a:rPr>
              <a:t>λ</a:t>
            </a:r>
            <a:r>
              <a:rPr lang="en-US" altLang="en-US" sz="1500" i="1" dirty="0">
                <a:cs typeface="Times New Roman" pitchFamily="18" charset="0"/>
              </a:rPr>
              <a:t> =52/2 = 26 customers/hour</a:t>
            </a:r>
          </a:p>
          <a:p>
            <a:pPr lvl="1" algn="just" eaLnBrk="1" hangingPunct="1">
              <a:lnSpc>
                <a:spcPct val="90000"/>
              </a:lnSpc>
            </a:pPr>
            <a:r>
              <a:rPr lang="en-US" altLang="en-US" sz="1500" dirty="0">
                <a:cs typeface="Times New Roman" pitchFamily="18" charset="0"/>
              </a:rPr>
              <a:t>Service time: </a:t>
            </a:r>
            <a:r>
              <a:rPr lang="en-US" altLang="en-US" sz="1500" i="1" dirty="0">
                <a:cs typeface="Times New Roman" pitchFamily="18" charset="0"/>
              </a:rPr>
              <a:t>t = 2 minutes/customer; </a:t>
            </a:r>
            <a:r>
              <a:rPr lang="en-US" altLang="en-US" sz="1500" dirty="0">
                <a:cs typeface="Times New Roman" pitchFamily="18" charset="0"/>
              </a:rPr>
              <a:t>Service rate: </a:t>
            </a:r>
            <a:r>
              <a:rPr lang="en-US" altLang="en-US" sz="1500" i="1" dirty="0">
                <a:cs typeface="Times New Roman" pitchFamily="18" charset="0"/>
              </a:rPr>
              <a:t>μ = 1/t = 60 min/2min = 30 customers/hour</a:t>
            </a:r>
          </a:p>
          <a:p>
            <a:pPr lvl="1" algn="just" eaLnBrk="1" hangingPunct="1">
              <a:lnSpc>
                <a:spcPct val="90000"/>
              </a:lnSpc>
            </a:pPr>
            <a:r>
              <a:rPr lang="en-US" altLang="en-US" sz="1500" dirty="0">
                <a:cs typeface="Times New Roman" pitchFamily="18" charset="0"/>
              </a:rPr>
              <a:t>Hourly cost per server: </a:t>
            </a:r>
            <a:r>
              <a:rPr lang="en-US" sz="1500" i="1" dirty="0"/>
              <a:t>C</a:t>
            </a:r>
            <a:r>
              <a:rPr lang="en-US" sz="1500" i="1" baseline="-25000" dirty="0"/>
              <a:t>s </a:t>
            </a:r>
            <a:r>
              <a:rPr lang="en-US" sz="1500" i="1" dirty="0">
                <a:cs typeface="Times New Roman" pitchFamily="18" charset="0"/>
              </a:rPr>
              <a:t> </a:t>
            </a:r>
            <a:r>
              <a:rPr lang="en-US" altLang="en-US" sz="1500" i="1" dirty="0">
                <a:cs typeface="Times New Roman" pitchFamily="18" charset="0"/>
              </a:rPr>
              <a:t>= $8/hour; </a:t>
            </a:r>
            <a:r>
              <a:rPr lang="en-US" altLang="en-US" sz="1500" dirty="0">
                <a:cs typeface="Times New Roman" pitchFamily="18" charset="0"/>
              </a:rPr>
              <a:t>Hourly waiting cost/customer: </a:t>
            </a:r>
            <a:r>
              <a:rPr lang="en-US" sz="1500" i="1" dirty="0" err="1"/>
              <a:t>C</a:t>
            </a:r>
            <a:r>
              <a:rPr lang="en-US" sz="1500" i="1" baseline="-25000" dirty="0" err="1"/>
              <a:t>w</a:t>
            </a:r>
            <a:r>
              <a:rPr lang="en-US" sz="1500" i="1" dirty="0">
                <a:cs typeface="Times New Roman" pitchFamily="18" charset="0"/>
              </a:rPr>
              <a:t> </a:t>
            </a:r>
            <a:r>
              <a:rPr lang="en-US" altLang="en-US" sz="1500" i="1" dirty="0"/>
              <a:t>= $15/hour</a:t>
            </a:r>
          </a:p>
          <a:p>
            <a:pPr lvl="1" algn="just" eaLnBrk="1" hangingPunct="1">
              <a:lnSpc>
                <a:spcPct val="90000"/>
              </a:lnSpc>
            </a:pPr>
            <a:r>
              <a:rPr lang="en-US" altLang="en-US" sz="1400" dirty="0"/>
              <a:t>Waiting time no more than 5 min: </a:t>
            </a:r>
            <a:r>
              <a:rPr lang="en-US" altLang="en-US" sz="1400" i="1" dirty="0" err="1"/>
              <a:t>W</a:t>
            </a:r>
            <a:r>
              <a:rPr lang="en-US" sz="1400" i="1" baseline="-25000" dirty="0" err="1"/>
              <a:t>q</a:t>
            </a:r>
            <a:r>
              <a:rPr lang="en-US" altLang="en-US" sz="1400" dirty="0"/>
              <a:t> ≤ 5 min (0.083 hour)</a:t>
            </a:r>
          </a:p>
          <a:p>
            <a:pPr lvl="1" algn="just" eaLnBrk="1" hangingPunct="1">
              <a:lnSpc>
                <a:spcPct val="90000"/>
              </a:lnSpc>
            </a:pPr>
            <a:r>
              <a:rPr lang="en-US" altLang="en-US" sz="1500" dirty="0"/>
              <a:t>Number of servers (ATM machine): </a:t>
            </a:r>
            <a:r>
              <a:rPr lang="en-US" altLang="en-US" sz="1500" i="1" dirty="0"/>
              <a:t>s = 1, or, possibly 2, 3 or more</a:t>
            </a:r>
            <a:endParaRPr lang="en-US" altLang="en-US" sz="1500" dirty="0"/>
          </a:p>
          <a:p>
            <a:pPr lvl="1" algn="just" eaLnBrk="1" hangingPunct="1">
              <a:lnSpc>
                <a:spcPct val="90000"/>
              </a:lnSpc>
            </a:pPr>
            <a:r>
              <a:rPr lang="en-US" altLang="en-US" sz="1500" i="1" dirty="0">
                <a:solidFill>
                  <a:srgbClr val="FF0000"/>
                </a:solidFill>
                <a:effectLst>
                  <a:outerShdw blurRad="38100" dist="38100" dir="2700000" algn="tl">
                    <a:srgbClr val="000000">
                      <a:alpha val="43137"/>
                    </a:srgbClr>
                  </a:outerShdw>
                </a:effectLst>
              </a:rPr>
              <a:t>Goal: Identify the number of servers (ATM capacity) that minimizes the total cost of waiting and service, and also allows for waiting time of no more than 5 min.</a:t>
            </a:r>
          </a:p>
        </p:txBody>
      </p:sp>
    </p:spTree>
    <p:extLst>
      <p:ext uri="{BB962C8B-B14F-4D97-AF65-F5344CB8AC3E}">
        <p14:creationId xmlns:p14="http://schemas.microsoft.com/office/powerpoint/2010/main" val="2416054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pPr eaLnBrk="1" hangingPunct="1"/>
            <a:r>
              <a:rPr lang="en-US" altLang="en-US" dirty="0"/>
              <a:t>M/M/1 Queue Parameters </a:t>
            </a:r>
          </a:p>
        </p:txBody>
      </p:sp>
      <p:sp>
        <p:nvSpPr>
          <p:cNvPr id="578563" name="Rectangle 3"/>
          <p:cNvSpPr>
            <a:spLocks noGrp="1" noChangeArrowheads="1"/>
          </p:cNvSpPr>
          <p:nvPr>
            <p:ph type="body" sz="half" idx="1"/>
          </p:nvPr>
        </p:nvSpPr>
        <p:spPr>
          <a:xfrm>
            <a:off x="76200" y="1446213"/>
            <a:ext cx="4495800" cy="5183187"/>
          </a:xfrm>
        </p:spPr>
        <p:txBody>
          <a:bodyPr/>
          <a:lstStyle/>
          <a:p>
            <a:pPr eaLnBrk="1" hangingPunct="1">
              <a:lnSpc>
                <a:spcPct val="90000"/>
              </a:lnSpc>
              <a:defRPr/>
            </a:pPr>
            <a:r>
              <a:rPr lang="en-US" sz="1800" i="1" dirty="0">
                <a:solidFill>
                  <a:schemeClr val="accent1"/>
                </a:solidFill>
                <a:effectLst>
                  <a:outerShdw blurRad="38100" dist="38100" dir="2700000" algn="tl">
                    <a:srgbClr val="000000"/>
                  </a:outerShdw>
                </a:effectLst>
              </a:rPr>
              <a:t>Single server, s=1 </a:t>
            </a:r>
            <a:r>
              <a:rPr lang="en-US" sz="1800" i="1" dirty="0"/>
              <a:t>(single ATM machine )</a:t>
            </a:r>
          </a:p>
          <a:p>
            <a:pPr eaLnBrk="1" hangingPunct="1">
              <a:lnSpc>
                <a:spcPct val="90000"/>
              </a:lnSpc>
              <a:defRPr/>
            </a:pPr>
            <a:r>
              <a:rPr lang="en-US" sz="1800" i="1" dirty="0">
                <a:solidFill>
                  <a:schemeClr val="accent1"/>
                </a:solidFill>
                <a:effectLst>
                  <a:outerShdw blurRad="38100" dist="38100" dir="2700000" algn="tl">
                    <a:srgbClr val="000000"/>
                  </a:outerShdw>
                </a:effectLst>
              </a:rPr>
              <a:t>Utilization factor</a:t>
            </a:r>
            <a:r>
              <a:rPr lang="en-US" sz="1800" dirty="0"/>
              <a:t>:</a:t>
            </a:r>
          </a:p>
          <a:p>
            <a:pPr eaLnBrk="1" hangingPunct="1">
              <a:lnSpc>
                <a:spcPct val="90000"/>
              </a:lnSpc>
              <a:buFont typeface="Wingdings" pitchFamily="2" charset="2"/>
              <a:buNone/>
              <a:defRPr/>
            </a:pPr>
            <a:r>
              <a:rPr lang="en-US" sz="1800" dirty="0">
                <a:cs typeface="Times New Roman" pitchFamily="18" charset="0"/>
              </a:rPr>
              <a:t> </a:t>
            </a:r>
          </a:p>
          <a:p>
            <a:pPr eaLnBrk="1" hangingPunct="1">
              <a:lnSpc>
                <a:spcPct val="90000"/>
              </a:lnSpc>
              <a:buFont typeface="Wingdings" pitchFamily="2" charset="2"/>
              <a:buNone/>
              <a:defRPr/>
            </a:pPr>
            <a:endParaRPr lang="en-US" sz="1800" dirty="0">
              <a:cs typeface="Times New Roman" pitchFamily="18" charset="0"/>
            </a:endParaRPr>
          </a:p>
          <a:p>
            <a:pPr eaLnBrk="1" hangingPunct="1">
              <a:lnSpc>
                <a:spcPct val="90000"/>
              </a:lnSpc>
              <a:defRPr/>
            </a:pPr>
            <a:r>
              <a:rPr lang="en-US" sz="1800" i="1" dirty="0"/>
              <a:t>Only consider the queuing system where   </a:t>
            </a:r>
            <a:r>
              <a:rPr lang="el-GR" sz="1800" i="1" dirty="0"/>
              <a:t>ρ</a:t>
            </a:r>
            <a:r>
              <a:rPr lang="en-US" sz="1800" i="1" dirty="0"/>
              <a:t> &lt; 1</a:t>
            </a:r>
          </a:p>
          <a:p>
            <a:pPr eaLnBrk="1" hangingPunct="1">
              <a:lnSpc>
                <a:spcPct val="90000"/>
              </a:lnSpc>
              <a:defRPr/>
            </a:pPr>
            <a:r>
              <a:rPr lang="en-US" sz="1800" i="1" dirty="0">
                <a:solidFill>
                  <a:schemeClr val="accent1"/>
                </a:solidFill>
                <a:effectLst>
                  <a:outerShdw blurRad="38100" dist="38100" dir="2700000" algn="tl">
                    <a:srgbClr val="000000"/>
                  </a:outerShdw>
                </a:effectLst>
              </a:rPr>
              <a:t>Probability of no customers in the system</a:t>
            </a:r>
            <a:r>
              <a:rPr lang="en-US" sz="1800" dirty="0"/>
              <a:t> (system is idle):</a:t>
            </a:r>
          </a:p>
          <a:p>
            <a:pPr eaLnBrk="1" hangingPunct="1">
              <a:lnSpc>
                <a:spcPct val="90000"/>
              </a:lnSpc>
              <a:buFont typeface="Wingdings" pitchFamily="2" charset="2"/>
              <a:buNone/>
              <a:defRPr/>
            </a:pPr>
            <a:r>
              <a:rPr lang="en-US" sz="1800" dirty="0">
                <a:cs typeface="Times New Roman" pitchFamily="18" charset="0"/>
              </a:rPr>
              <a:t> </a:t>
            </a:r>
          </a:p>
          <a:p>
            <a:pPr eaLnBrk="1" hangingPunct="1">
              <a:lnSpc>
                <a:spcPct val="90000"/>
              </a:lnSpc>
              <a:buFont typeface="Wingdings" pitchFamily="2" charset="2"/>
              <a:buNone/>
              <a:defRPr/>
            </a:pPr>
            <a:endParaRPr lang="en-US" sz="1800" dirty="0">
              <a:cs typeface="Times New Roman" pitchFamily="18" charset="0"/>
            </a:endParaRPr>
          </a:p>
          <a:p>
            <a:pPr eaLnBrk="1" hangingPunct="1">
              <a:lnSpc>
                <a:spcPct val="90000"/>
              </a:lnSpc>
              <a:defRPr/>
            </a:pPr>
            <a:r>
              <a:rPr lang="en-US" sz="1800" i="1" dirty="0">
                <a:solidFill>
                  <a:schemeClr val="accent1"/>
                </a:solidFill>
                <a:effectLst>
                  <a:outerShdw blurRad="38100" dist="38100" dir="2700000" algn="tl">
                    <a:srgbClr val="000000"/>
                  </a:outerShdw>
                </a:effectLst>
              </a:rPr>
              <a:t>Average time of waiting in queue:</a:t>
            </a:r>
          </a:p>
          <a:p>
            <a:pPr eaLnBrk="1" hangingPunct="1">
              <a:lnSpc>
                <a:spcPct val="90000"/>
              </a:lnSpc>
              <a:buFont typeface="Wingdings" pitchFamily="2" charset="2"/>
              <a:buNone/>
              <a:defRPr/>
            </a:pPr>
            <a:r>
              <a:rPr lang="en-US" sz="1800" i="1" dirty="0">
                <a:solidFill>
                  <a:schemeClr val="accent1"/>
                </a:solidFill>
                <a:effectLst>
                  <a:outerShdw blurRad="38100" dist="38100" dir="2700000" algn="tl">
                    <a:srgbClr val="000000"/>
                  </a:outerShdw>
                </a:effectLst>
                <a:cs typeface="Times New Roman" pitchFamily="18" charset="0"/>
              </a:rPr>
              <a:t> </a:t>
            </a:r>
          </a:p>
          <a:p>
            <a:pPr eaLnBrk="1" hangingPunct="1">
              <a:lnSpc>
                <a:spcPct val="90000"/>
              </a:lnSpc>
              <a:buFont typeface="Wingdings" pitchFamily="2" charset="2"/>
              <a:buNone/>
              <a:defRPr/>
            </a:pPr>
            <a:endParaRPr lang="en-US" sz="1800" i="1" dirty="0">
              <a:solidFill>
                <a:schemeClr val="accent1"/>
              </a:solidFill>
              <a:effectLst>
                <a:outerShdw blurRad="38100" dist="38100" dir="2700000" algn="tl">
                  <a:srgbClr val="000000"/>
                </a:outerShdw>
              </a:effectLst>
              <a:cs typeface="Times New Roman" pitchFamily="18" charset="0"/>
            </a:endParaRPr>
          </a:p>
          <a:p>
            <a:pPr eaLnBrk="1" hangingPunct="1">
              <a:lnSpc>
                <a:spcPct val="90000"/>
              </a:lnSpc>
              <a:defRPr/>
            </a:pPr>
            <a:r>
              <a:rPr lang="en-US" sz="1800" i="1" dirty="0">
                <a:solidFill>
                  <a:schemeClr val="accent1"/>
                </a:solidFill>
                <a:effectLst>
                  <a:outerShdw blurRad="38100" dist="38100" dir="2700000" algn="tl">
                    <a:srgbClr val="000000"/>
                  </a:outerShdw>
                </a:effectLst>
                <a:cs typeface="Times New Roman" pitchFamily="18" charset="0"/>
              </a:rPr>
              <a:t>Average time of waiting and service in the system</a:t>
            </a:r>
            <a:r>
              <a:rPr lang="en-US" sz="1800" dirty="0">
                <a:cs typeface="Times New Roman" pitchFamily="18" charset="0"/>
              </a:rPr>
              <a:t>:</a:t>
            </a:r>
          </a:p>
          <a:p>
            <a:pPr eaLnBrk="1" hangingPunct="1">
              <a:lnSpc>
                <a:spcPct val="90000"/>
              </a:lnSpc>
              <a:buFont typeface="Wingdings" pitchFamily="2" charset="2"/>
              <a:buNone/>
              <a:defRPr/>
            </a:pPr>
            <a:r>
              <a:rPr lang="en-US" sz="1800" dirty="0">
                <a:cs typeface="Times New Roman" pitchFamily="18" charset="0"/>
              </a:rPr>
              <a:t> </a:t>
            </a:r>
            <a:br>
              <a:rPr lang="en-US" sz="1800" dirty="0"/>
            </a:br>
            <a:endParaRPr lang="en-US" sz="1800" dirty="0"/>
          </a:p>
        </p:txBody>
      </p:sp>
      <p:sp>
        <p:nvSpPr>
          <p:cNvPr id="578564" name="Rectangle 4"/>
          <p:cNvSpPr>
            <a:spLocks noGrp="1" noChangeArrowheads="1"/>
          </p:cNvSpPr>
          <p:nvPr>
            <p:ph type="body" sz="half" idx="2"/>
          </p:nvPr>
        </p:nvSpPr>
        <p:spPr>
          <a:xfrm>
            <a:off x="4648200" y="1371600"/>
            <a:ext cx="4343400" cy="4800600"/>
          </a:xfrm>
        </p:spPr>
        <p:txBody>
          <a:bodyPr/>
          <a:lstStyle/>
          <a:p>
            <a:pPr eaLnBrk="1" hangingPunct="1">
              <a:defRPr/>
            </a:pPr>
            <a:r>
              <a:rPr lang="en-US" sz="1800" i="1" dirty="0">
                <a:solidFill>
                  <a:schemeClr val="accent1"/>
                </a:solidFill>
                <a:effectLst>
                  <a:outerShdw blurRad="38100" dist="38100" dir="2700000" algn="tl">
                    <a:srgbClr val="000000"/>
                  </a:outerShdw>
                </a:effectLst>
              </a:rPr>
              <a:t>Average number of customers waiting in queue</a:t>
            </a:r>
            <a:r>
              <a:rPr lang="en-US" sz="1800" dirty="0"/>
              <a:t>:</a:t>
            </a:r>
          </a:p>
          <a:p>
            <a:pPr eaLnBrk="1" hangingPunct="1">
              <a:buFont typeface="Wingdings" pitchFamily="2" charset="2"/>
              <a:buNone/>
              <a:defRPr/>
            </a:pPr>
            <a:r>
              <a:rPr lang="en-US" sz="2000" dirty="0">
                <a:cs typeface="Times New Roman" pitchFamily="18" charset="0"/>
              </a:rPr>
              <a:t> </a:t>
            </a:r>
          </a:p>
          <a:p>
            <a:pPr eaLnBrk="1" hangingPunct="1">
              <a:buFont typeface="Wingdings" pitchFamily="2" charset="2"/>
              <a:buNone/>
              <a:defRPr/>
            </a:pPr>
            <a:r>
              <a:rPr lang="en-US" sz="2000" dirty="0">
                <a:cs typeface="Times New Roman" pitchFamily="18" charset="0"/>
              </a:rPr>
              <a:t> </a:t>
            </a:r>
          </a:p>
          <a:p>
            <a:pPr eaLnBrk="1" hangingPunct="1">
              <a:defRPr/>
            </a:pPr>
            <a:r>
              <a:rPr lang="en-US" sz="1800" i="1" dirty="0">
                <a:solidFill>
                  <a:schemeClr val="accent1"/>
                </a:solidFill>
                <a:effectLst>
                  <a:outerShdw blurRad="38100" dist="38100" dir="2700000" algn="tl">
                    <a:srgbClr val="000000"/>
                  </a:outerShdw>
                </a:effectLst>
                <a:cs typeface="Times New Roman" pitchFamily="18" charset="0"/>
              </a:rPr>
              <a:t>Average number of customers in the system</a:t>
            </a:r>
            <a:r>
              <a:rPr lang="en-US" sz="1800" dirty="0">
                <a:cs typeface="Times New Roman" pitchFamily="18" charset="0"/>
              </a:rPr>
              <a:t> (waiting and  service):</a:t>
            </a:r>
          </a:p>
          <a:p>
            <a:pPr eaLnBrk="1" hangingPunct="1">
              <a:buFont typeface="Wingdings" pitchFamily="2" charset="2"/>
              <a:buNone/>
              <a:defRPr/>
            </a:pPr>
            <a:endParaRPr lang="en-US" sz="1800" dirty="0"/>
          </a:p>
          <a:p>
            <a:pPr eaLnBrk="1" hangingPunct="1">
              <a:buFont typeface="Wingdings" pitchFamily="2" charset="2"/>
              <a:buNone/>
              <a:defRPr/>
            </a:pPr>
            <a:endParaRPr lang="en-US" sz="1800" dirty="0"/>
          </a:p>
          <a:p>
            <a:pPr eaLnBrk="1" hangingPunct="1">
              <a:defRPr/>
            </a:pPr>
            <a:r>
              <a:rPr lang="en-US" sz="1800" i="1" dirty="0">
                <a:solidFill>
                  <a:schemeClr val="accent1"/>
                </a:solidFill>
                <a:effectLst>
                  <a:outerShdw blurRad="38100" dist="38100" dir="2700000" algn="tl">
                    <a:srgbClr val="000000"/>
                  </a:outerShdw>
                </a:effectLst>
                <a:cs typeface="Times New Roman" pitchFamily="18" charset="0"/>
              </a:rPr>
              <a:t>Total cost/hour</a:t>
            </a:r>
          </a:p>
          <a:p>
            <a:pPr marL="0" indent="0" eaLnBrk="1" hangingPunct="1">
              <a:buNone/>
              <a:defRPr/>
            </a:pPr>
            <a:r>
              <a:rPr lang="en-US" sz="1800" dirty="0"/>
              <a:t>       </a:t>
            </a:r>
            <a:r>
              <a:rPr lang="en-US" sz="1600" dirty="0"/>
              <a:t>Total Cost/hour = </a:t>
            </a:r>
          </a:p>
          <a:p>
            <a:pPr marL="0" indent="0" eaLnBrk="1" hangingPunct="1">
              <a:buNone/>
              <a:defRPr/>
            </a:pPr>
            <a:r>
              <a:rPr lang="en-US" sz="1600" b="0" i="1" dirty="0"/>
              <a:t>       C</a:t>
            </a:r>
            <a:r>
              <a:rPr lang="en-US" sz="1600" b="0" i="1" baseline="-25000" dirty="0"/>
              <a:t>s</a:t>
            </a:r>
            <a:r>
              <a:rPr lang="en-US" sz="1600" b="0" i="1" dirty="0"/>
              <a:t> s + </a:t>
            </a:r>
            <a:r>
              <a:rPr lang="en-US" sz="1600" b="0" i="1" dirty="0" err="1"/>
              <a:t>C</a:t>
            </a:r>
            <a:r>
              <a:rPr lang="en-US" sz="1600" b="0" i="1" baseline="-25000" dirty="0" err="1"/>
              <a:t>w</a:t>
            </a:r>
            <a:r>
              <a:rPr lang="en-US" sz="1600" b="0" i="1" dirty="0"/>
              <a:t> </a:t>
            </a:r>
            <a:r>
              <a:rPr lang="en-US" sz="1600" b="0" i="1" dirty="0" err="1"/>
              <a:t>L</a:t>
            </a:r>
            <a:r>
              <a:rPr lang="en-US" sz="1600" b="0" i="1" baseline="-25000" dirty="0" err="1"/>
              <a:t>q</a:t>
            </a:r>
            <a:r>
              <a:rPr lang="en-US" sz="1600" b="0" i="1" baseline="-25000" dirty="0"/>
              <a:t> </a:t>
            </a:r>
            <a:r>
              <a:rPr lang="en-US" sz="1600" b="0" i="1" dirty="0"/>
              <a:t>=</a:t>
            </a:r>
            <a:r>
              <a:rPr lang="en-US" sz="1600" b="0" i="1" baseline="-25000" dirty="0"/>
              <a:t> </a:t>
            </a:r>
            <a:r>
              <a:rPr lang="en-US" sz="1600" b="0" i="1" dirty="0">
                <a:cs typeface="Times New Roman" pitchFamily="18" charset="0"/>
              </a:rPr>
              <a:t>8*1 + 15*5.64 = $92.50</a:t>
            </a:r>
          </a:p>
          <a:p>
            <a:pPr eaLnBrk="1" hangingPunct="1">
              <a:defRPr/>
            </a:pPr>
            <a:r>
              <a:rPr lang="en-US" sz="1800" dirty="0">
                <a:cs typeface="Times New Roman" pitchFamily="18" charset="0"/>
              </a:rPr>
              <a:t>The solution with one ATM machine (one server, s=1) </a:t>
            </a:r>
            <a:r>
              <a:rPr lang="en-US" sz="1800" i="1" dirty="0">
                <a:solidFill>
                  <a:srgbClr val="FF0000"/>
                </a:solidFill>
                <a:effectLst>
                  <a:outerShdw blurRad="38100" dist="38100" dir="2700000" algn="tl">
                    <a:srgbClr val="000000">
                      <a:alpha val="43137"/>
                    </a:srgbClr>
                  </a:outerShdw>
                </a:effectLst>
                <a:cs typeface="Times New Roman" pitchFamily="18" charset="0"/>
              </a:rPr>
              <a:t>is not appropriate </a:t>
            </a:r>
            <a:r>
              <a:rPr lang="en-US" sz="1800" dirty="0">
                <a:cs typeface="Times New Roman" pitchFamily="18" charset="0"/>
              </a:rPr>
              <a:t>because </a:t>
            </a:r>
            <a:r>
              <a:rPr lang="en-US" altLang="en-US" sz="1800" i="1" dirty="0" err="1"/>
              <a:t>W</a:t>
            </a:r>
            <a:r>
              <a:rPr lang="en-US" sz="1800" i="1" baseline="-25000" dirty="0" err="1"/>
              <a:t>q</a:t>
            </a:r>
            <a:r>
              <a:rPr lang="en-US" altLang="en-US" sz="1800" i="1" dirty="0"/>
              <a:t> = 0.217 hour = 13.02 min</a:t>
            </a:r>
            <a:r>
              <a:rPr lang="en-US" altLang="en-US" sz="1800" dirty="0"/>
              <a:t>, and thus greater than required </a:t>
            </a:r>
            <a:r>
              <a:rPr lang="en-US" altLang="en-US" sz="1800" i="1" dirty="0"/>
              <a:t>5 min </a:t>
            </a:r>
            <a:r>
              <a:rPr lang="en-US" altLang="en-US" sz="1800" dirty="0"/>
              <a:t>or less.   </a:t>
            </a:r>
            <a:endParaRPr lang="en-US" sz="1800" dirty="0">
              <a:cs typeface="Times New Roman" pitchFamily="18" charset="0"/>
            </a:endParaRPr>
          </a:p>
        </p:txBody>
      </p:sp>
      <p:graphicFrame>
        <p:nvGraphicFramePr>
          <p:cNvPr id="4098" name="Object 5"/>
          <p:cNvGraphicFramePr>
            <a:graphicFrameLocks noChangeAspect="1"/>
          </p:cNvGraphicFramePr>
          <p:nvPr>
            <p:extLst/>
          </p:nvPr>
        </p:nvGraphicFramePr>
        <p:xfrm>
          <a:off x="482600" y="2057400"/>
          <a:ext cx="1646238" cy="609600"/>
        </p:xfrm>
        <a:graphic>
          <a:graphicData uri="http://schemas.openxmlformats.org/presentationml/2006/ole">
            <mc:AlternateContent xmlns:mc="http://schemas.openxmlformats.org/markup-compatibility/2006">
              <mc:Choice xmlns:v="urn:schemas-microsoft-com:vml" Requires="v">
                <p:oleObj spid="_x0000_s4224" name="Equation" r:id="rId4" imgW="1218960" imgH="419040" progId="Equation.3">
                  <p:embed/>
                </p:oleObj>
              </mc:Choice>
              <mc:Fallback>
                <p:oleObj name="Equation" r:id="rId4" imgW="1218960" imgH="419040" progId="Equation.3">
                  <p:embed/>
                  <p:pic>
                    <p:nvPicPr>
                      <p:cNvPr id="4098" name="Object 5"/>
                      <p:cNvPicPr>
                        <a:picLocks noChangeAspect="1" noChangeArrowheads="1"/>
                      </p:cNvPicPr>
                      <p:nvPr/>
                    </p:nvPicPr>
                    <p:blipFill>
                      <a:blip r:embed="rId5"/>
                      <a:srcRect/>
                      <a:stretch>
                        <a:fillRect/>
                      </a:stretch>
                    </p:blipFill>
                    <p:spPr bwMode="auto">
                      <a:xfrm>
                        <a:off x="482600" y="2057400"/>
                        <a:ext cx="1646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 name="Object 6"/>
          <p:cNvGraphicFramePr>
            <a:graphicFrameLocks noChangeAspect="1"/>
          </p:cNvGraphicFramePr>
          <p:nvPr>
            <p:extLst/>
          </p:nvPr>
        </p:nvGraphicFramePr>
        <p:xfrm>
          <a:off x="533400" y="3878262"/>
          <a:ext cx="3055937" cy="312738"/>
        </p:xfrm>
        <a:graphic>
          <a:graphicData uri="http://schemas.openxmlformats.org/presentationml/2006/ole">
            <mc:AlternateContent xmlns:mc="http://schemas.openxmlformats.org/markup-compatibility/2006">
              <mc:Choice xmlns:v="urn:schemas-microsoft-com:vml" Requires="v">
                <p:oleObj spid="_x0000_s4225" name="Equation" r:id="rId6" imgW="2234880" imgH="228600" progId="Equation.3">
                  <p:embed/>
                </p:oleObj>
              </mc:Choice>
              <mc:Fallback>
                <p:oleObj name="Equation" r:id="rId6" imgW="2234880" imgH="228600" progId="Equation.3">
                  <p:embed/>
                  <p:pic>
                    <p:nvPicPr>
                      <p:cNvPr id="4099" name="Object 6"/>
                      <p:cNvPicPr>
                        <a:picLocks noChangeAspect="1" noChangeArrowheads="1"/>
                      </p:cNvPicPr>
                      <p:nvPr/>
                    </p:nvPicPr>
                    <p:blipFill>
                      <a:blip r:embed="rId7"/>
                      <a:srcRect/>
                      <a:stretch>
                        <a:fillRect/>
                      </a:stretch>
                    </p:blipFill>
                    <p:spPr bwMode="auto">
                      <a:xfrm>
                        <a:off x="533400" y="3878262"/>
                        <a:ext cx="30559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 name="Object 7"/>
          <p:cNvGraphicFramePr>
            <a:graphicFrameLocks noChangeAspect="1"/>
          </p:cNvGraphicFramePr>
          <p:nvPr>
            <p:extLst/>
          </p:nvPr>
        </p:nvGraphicFramePr>
        <p:xfrm>
          <a:off x="457200" y="4646612"/>
          <a:ext cx="4114800" cy="611188"/>
        </p:xfrm>
        <a:graphic>
          <a:graphicData uri="http://schemas.openxmlformats.org/presentationml/2006/ole">
            <mc:AlternateContent xmlns:mc="http://schemas.openxmlformats.org/markup-compatibility/2006">
              <mc:Choice xmlns:v="urn:schemas-microsoft-com:vml" Requires="v">
                <p:oleObj spid="_x0000_s4226" name="Equation" r:id="rId8" imgW="2793960" imgH="419040" progId="Equation.3">
                  <p:embed/>
                </p:oleObj>
              </mc:Choice>
              <mc:Fallback>
                <p:oleObj name="Equation" r:id="rId8" imgW="2793960" imgH="419040" progId="Equation.3">
                  <p:embed/>
                  <p:pic>
                    <p:nvPicPr>
                      <p:cNvPr id="4100" name="Object 7"/>
                      <p:cNvPicPr>
                        <a:picLocks noChangeAspect="1" noChangeArrowheads="1"/>
                      </p:cNvPicPr>
                      <p:nvPr/>
                    </p:nvPicPr>
                    <p:blipFill>
                      <a:blip r:embed="rId9"/>
                      <a:srcRect/>
                      <a:stretch>
                        <a:fillRect/>
                      </a:stretch>
                    </p:blipFill>
                    <p:spPr bwMode="auto">
                      <a:xfrm>
                        <a:off x="457200" y="4646612"/>
                        <a:ext cx="41148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1" name="Object 8"/>
          <p:cNvGraphicFramePr>
            <a:graphicFrameLocks noChangeAspect="1"/>
          </p:cNvGraphicFramePr>
          <p:nvPr>
            <p:extLst/>
          </p:nvPr>
        </p:nvGraphicFramePr>
        <p:xfrm>
          <a:off x="519113" y="5838825"/>
          <a:ext cx="3367087" cy="561975"/>
        </p:xfrm>
        <a:graphic>
          <a:graphicData uri="http://schemas.openxmlformats.org/presentationml/2006/ole">
            <mc:AlternateContent xmlns:mc="http://schemas.openxmlformats.org/markup-compatibility/2006">
              <mc:Choice xmlns:v="urn:schemas-microsoft-com:vml" Requires="v">
                <p:oleObj spid="_x0000_s4227" name="Equation" r:id="rId10" imgW="2489040" imgH="419040" progId="Equation.3">
                  <p:embed/>
                </p:oleObj>
              </mc:Choice>
              <mc:Fallback>
                <p:oleObj name="Equation" r:id="rId10" imgW="2489040" imgH="419040" progId="Equation.3">
                  <p:embed/>
                  <p:pic>
                    <p:nvPicPr>
                      <p:cNvPr id="4101" name="Object 8"/>
                      <p:cNvPicPr>
                        <a:picLocks noChangeAspect="1" noChangeArrowheads="1"/>
                      </p:cNvPicPr>
                      <p:nvPr/>
                    </p:nvPicPr>
                    <p:blipFill>
                      <a:blip r:embed="rId11"/>
                      <a:srcRect/>
                      <a:stretch>
                        <a:fillRect/>
                      </a:stretch>
                    </p:blipFill>
                    <p:spPr bwMode="auto">
                      <a:xfrm>
                        <a:off x="519113" y="5838825"/>
                        <a:ext cx="33670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2" name="Object 9"/>
          <p:cNvGraphicFramePr>
            <a:graphicFrameLocks noChangeAspect="1"/>
          </p:cNvGraphicFramePr>
          <p:nvPr>
            <p:extLst/>
          </p:nvPr>
        </p:nvGraphicFramePr>
        <p:xfrm>
          <a:off x="5045075" y="2057400"/>
          <a:ext cx="4097338" cy="547688"/>
        </p:xfrm>
        <a:graphic>
          <a:graphicData uri="http://schemas.openxmlformats.org/presentationml/2006/ole">
            <mc:AlternateContent xmlns:mc="http://schemas.openxmlformats.org/markup-compatibility/2006">
              <mc:Choice xmlns:v="urn:schemas-microsoft-com:vml" Requires="v">
                <p:oleObj spid="_x0000_s4228" name="Equation" r:id="rId12" imgW="2971800" imgH="419040" progId="Equation.3">
                  <p:embed/>
                </p:oleObj>
              </mc:Choice>
              <mc:Fallback>
                <p:oleObj name="Equation" r:id="rId12" imgW="2971800" imgH="419040" progId="Equation.3">
                  <p:embed/>
                  <p:pic>
                    <p:nvPicPr>
                      <p:cNvPr id="4102" name="Object 9"/>
                      <p:cNvPicPr>
                        <a:picLocks noChangeAspect="1" noChangeArrowheads="1"/>
                      </p:cNvPicPr>
                      <p:nvPr/>
                    </p:nvPicPr>
                    <p:blipFill>
                      <a:blip r:embed="rId13"/>
                      <a:srcRect/>
                      <a:stretch>
                        <a:fillRect/>
                      </a:stretch>
                    </p:blipFill>
                    <p:spPr bwMode="auto">
                      <a:xfrm>
                        <a:off x="5045075" y="2057400"/>
                        <a:ext cx="4097338" cy="547688"/>
                      </a:xfrm>
                      <a:prstGeom prst="rect">
                        <a:avLst/>
                      </a:prstGeom>
                      <a:noFill/>
                      <a:ln>
                        <a:noFill/>
                      </a:ln>
                    </p:spPr>
                  </p:pic>
                </p:oleObj>
              </mc:Fallback>
            </mc:AlternateContent>
          </a:graphicData>
        </a:graphic>
      </p:graphicFrame>
      <p:graphicFrame>
        <p:nvGraphicFramePr>
          <p:cNvPr id="4103" name="Object 10"/>
          <p:cNvGraphicFramePr>
            <a:graphicFrameLocks noChangeAspect="1"/>
          </p:cNvGraphicFramePr>
          <p:nvPr>
            <p:extLst/>
          </p:nvPr>
        </p:nvGraphicFramePr>
        <p:xfrm>
          <a:off x="5029200" y="3352800"/>
          <a:ext cx="3962400" cy="577735"/>
        </p:xfrm>
        <a:graphic>
          <a:graphicData uri="http://schemas.openxmlformats.org/presentationml/2006/ole">
            <mc:AlternateContent xmlns:mc="http://schemas.openxmlformats.org/markup-compatibility/2006">
              <mc:Choice xmlns:v="urn:schemas-microsoft-com:vml" Requires="v">
                <p:oleObj spid="_x0000_s4229" name="Equation" r:id="rId14" imgW="2781000" imgH="419040" progId="Equation.3">
                  <p:embed/>
                </p:oleObj>
              </mc:Choice>
              <mc:Fallback>
                <p:oleObj name="Equation" r:id="rId14" imgW="2781000" imgH="419040" progId="Equation.3">
                  <p:embed/>
                  <p:pic>
                    <p:nvPicPr>
                      <p:cNvPr id="4103" name="Object 10"/>
                      <p:cNvPicPr>
                        <a:picLocks noChangeAspect="1" noChangeArrowheads="1"/>
                      </p:cNvPicPr>
                      <p:nvPr/>
                    </p:nvPicPr>
                    <p:blipFill>
                      <a:blip r:embed="rId15"/>
                      <a:srcRect/>
                      <a:stretch>
                        <a:fillRect/>
                      </a:stretch>
                    </p:blipFill>
                    <p:spPr bwMode="auto">
                      <a:xfrm>
                        <a:off x="5029200" y="3352800"/>
                        <a:ext cx="3962400" cy="577735"/>
                      </a:xfrm>
                      <a:prstGeom prst="rect">
                        <a:avLst/>
                      </a:prstGeom>
                      <a:noFill/>
                      <a:ln>
                        <a:noFill/>
                      </a:ln>
                    </p:spPr>
                  </p:pic>
                </p:oleObj>
              </mc:Fallback>
            </mc:AlternateContent>
          </a:graphicData>
        </a:graphic>
      </p:graphicFrame>
      <p:pic>
        <p:nvPicPr>
          <p:cNvPr id="44082" name="Picture 5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05400" y="406680"/>
            <a:ext cx="3581400" cy="72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187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a:t>M/M/1 Queue: Results</a:t>
            </a:r>
          </a:p>
        </p:txBody>
      </p:sp>
      <p:pic>
        <p:nvPicPr>
          <p:cNvPr id="48157"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40763" cy="398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599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M/M/s Queues</a:t>
            </a:r>
          </a:p>
        </p:txBody>
      </p:sp>
      <p:sp>
        <p:nvSpPr>
          <p:cNvPr id="333827" name="Rectangle 3"/>
          <p:cNvSpPr>
            <a:spLocks noGrp="1" noChangeArrowheads="1"/>
          </p:cNvSpPr>
          <p:nvPr>
            <p:ph type="body" idx="1"/>
          </p:nvPr>
        </p:nvSpPr>
        <p:spPr>
          <a:xfrm>
            <a:off x="228600" y="1371600"/>
            <a:ext cx="8839200" cy="5334000"/>
          </a:xfrm>
        </p:spPr>
        <p:txBody>
          <a:bodyPr/>
          <a:lstStyle/>
          <a:p>
            <a:pPr algn="just" eaLnBrk="1" hangingPunct="1">
              <a:defRPr/>
            </a:pPr>
            <a:r>
              <a:rPr lang="en-US" sz="1800" dirty="0">
                <a:cs typeface="Times New Roman" pitchFamily="18" charset="0"/>
              </a:rPr>
              <a:t>Number of servers = </a:t>
            </a:r>
            <a:r>
              <a:rPr lang="en-US" sz="1800" i="1" dirty="0">
                <a:cs typeface="Times New Roman" pitchFamily="18" charset="0"/>
              </a:rPr>
              <a:t>s</a:t>
            </a:r>
            <a:r>
              <a:rPr lang="en-US" sz="1800" dirty="0">
                <a:cs typeface="Times New Roman" pitchFamily="18" charset="0"/>
              </a:rPr>
              <a:t>.  Consider, for example, </a:t>
            </a:r>
            <a:r>
              <a:rPr lang="en-US" sz="1800" i="1" u="sng" dirty="0">
                <a:solidFill>
                  <a:srgbClr val="FF0000"/>
                </a:solidFill>
                <a:cs typeface="Times New Roman" pitchFamily="18" charset="0"/>
              </a:rPr>
              <a:t>s = 2</a:t>
            </a:r>
          </a:p>
          <a:p>
            <a:pPr algn="just" eaLnBrk="1" hangingPunct="1">
              <a:defRPr/>
            </a:pPr>
            <a:r>
              <a:rPr lang="en-US" sz="2000" i="1" dirty="0">
                <a:solidFill>
                  <a:srgbClr val="FF0000"/>
                </a:solidFill>
                <a:effectLst>
                  <a:outerShdw blurRad="38100" dist="38100" dir="2700000" algn="tl">
                    <a:srgbClr val="000000">
                      <a:alpha val="43137"/>
                    </a:srgbClr>
                  </a:outerShdw>
                </a:effectLst>
                <a:cs typeface="Times New Roman" pitchFamily="18" charset="0"/>
              </a:rPr>
              <a:t>Utilization factor</a:t>
            </a:r>
            <a:r>
              <a:rPr lang="en-US" sz="2000" dirty="0">
                <a:solidFill>
                  <a:srgbClr val="FF0000"/>
                </a:solidFill>
                <a:effectLst>
                  <a:outerShdw blurRad="38100" dist="38100" dir="2700000" algn="tl">
                    <a:srgbClr val="000000">
                      <a:alpha val="43137"/>
                    </a:srgbClr>
                  </a:outerShdw>
                </a:effectLst>
                <a:cs typeface="Times New Roman" pitchFamily="18" charset="0"/>
              </a:rPr>
              <a:t>:</a:t>
            </a:r>
          </a:p>
          <a:p>
            <a:pPr eaLnBrk="1" hangingPunct="1">
              <a:buFont typeface="Wingdings" pitchFamily="2" charset="2"/>
              <a:buNone/>
              <a:defRPr/>
            </a:pPr>
            <a:br>
              <a:rPr lang="en-US" sz="2000" dirty="0">
                <a:cs typeface="Times New Roman" pitchFamily="18" charset="0"/>
              </a:rPr>
            </a:br>
            <a:r>
              <a:rPr lang="en-US" sz="2000" dirty="0">
                <a:cs typeface="Times New Roman" pitchFamily="18" charset="0"/>
              </a:rPr>
              <a:t>	</a:t>
            </a:r>
          </a:p>
          <a:p>
            <a:pPr algn="just" eaLnBrk="1" hangingPunct="1">
              <a:defRPr/>
            </a:pPr>
            <a:r>
              <a:rPr lang="en-US" sz="2000" i="1" dirty="0">
                <a:solidFill>
                  <a:srgbClr val="FF0000"/>
                </a:solidFill>
                <a:effectLst>
                  <a:outerShdw blurRad="38100" dist="38100" dir="2700000" algn="tl">
                    <a:srgbClr val="000000">
                      <a:alpha val="43137"/>
                    </a:srgbClr>
                  </a:outerShdw>
                </a:effectLst>
                <a:cs typeface="Times New Roman" pitchFamily="18" charset="0"/>
              </a:rPr>
              <a:t>Average number of customers waiting in the line </a:t>
            </a:r>
            <a:r>
              <a:rPr lang="en-US" sz="2000" i="1" dirty="0">
                <a:cs typeface="Times New Roman" pitchFamily="18" charset="0"/>
              </a:rPr>
              <a:t> </a:t>
            </a:r>
          </a:p>
          <a:p>
            <a:pPr eaLnBrk="1" hangingPunct="1">
              <a:buFont typeface="Wingdings" pitchFamily="2" charset="2"/>
              <a:buNone/>
              <a:defRPr/>
            </a:pPr>
            <a:br>
              <a:rPr lang="en-US" sz="2000" dirty="0">
                <a:cs typeface="Times New Roman" pitchFamily="18" charset="0"/>
              </a:rPr>
            </a:br>
            <a:r>
              <a:rPr lang="en-US" sz="2000" dirty="0">
                <a:cs typeface="Times New Roman" pitchFamily="18" charset="0"/>
              </a:rPr>
              <a:t>	</a:t>
            </a:r>
          </a:p>
          <a:p>
            <a:pPr algn="just" eaLnBrk="1" hangingPunct="1">
              <a:defRPr/>
            </a:pPr>
            <a:r>
              <a:rPr lang="en-US" sz="2000" i="1" dirty="0">
                <a:solidFill>
                  <a:srgbClr val="FF0000"/>
                </a:solidFill>
                <a:effectLst>
                  <a:outerShdw blurRad="38100" dist="38100" dir="2700000" algn="tl">
                    <a:srgbClr val="000000">
                      <a:alpha val="43137"/>
                    </a:srgbClr>
                  </a:outerShdw>
                </a:effectLst>
                <a:cs typeface="Times New Roman" pitchFamily="18" charset="0"/>
              </a:rPr>
              <a:t>Average number of customers in the system (waiting and on service):</a:t>
            </a:r>
          </a:p>
          <a:p>
            <a:pPr eaLnBrk="1" hangingPunct="1">
              <a:buFont typeface="Wingdings" pitchFamily="2" charset="2"/>
              <a:buNone/>
              <a:defRPr/>
            </a:pPr>
            <a:r>
              <a:rPr lang="en-US" sz="2000" dirty="0">
                <a:cs typeface="Times New Roman" pitchFamily="18" charset="0"/>
              </a:rPr>
              <a:t>	</a:t>
            </a:r>
          </a:p>
          <a:p>
            <a:pPr algn="just" eaLnBrk="1" hangingPunct="1">
              <a:defRPr/>
            </a:pPr>
            <a:r>
              <a:rPr lang="en-US" sz="2000" i="1" dirty="0">
                <a:solidFill>
                  <a:srgbClr val="FF0000"/>
                </a:solidFill>
                <a:effectLst>
                  <a:outerShdw blurRad="38100" dist="38100" dir="2700000" algn="tl">
                    <a:srgbClr val="000000">
                      <a:alpha val="43137"/>
                    </a:srgbClr>
                  </a:outerShdw>
                </a:effectLst>
                <a:cs typeface="Times New Roman" pitchFamily="18" charset="0"/>
              </a:rPr>
              <a:t>Average time of waiting in the line:</a:t>
            </a:r>
          </a:p>
          <a:p>
            <a:pPr eaLnBrk="1" hangingPunct="1">
              <a:buFont typeface="Wingdings" pitchFamily="2" charset="2"/>
              <a:buNone/>
              <a:defRPr/>
            </a:pPr>
            <a:r>
              <a:rPr lang="en-US" sz="2000" dirty="0">
                <a:cs typeface="Times New Roman" pitchFamily="18" charset="0"/>
              </a:rPr>
              <a:t>	</a:t>
            </a:r>
          </a:p>
          <a:p>
            <a:pPr algn="just" eaLnBrk="1" hangingPunct="1">
              <a:defRPr/>
            </a:pPr>
            <a:r>
              <a:rPr lang="en-US" sz="2000" i="1" dirty="0">
                <a:solidFill>
                  <a:srgbClr val="FF0000"/>
                </a:solidFill>
                <a:effectLst>
                  <a:outerShdw blurRad="38100" dist="38100" dir="2700000" algn="tl">
                    <a:srgbClr val="000000">
                      <a:alpha val="43137"/>
                    </a:srgbClr>
                  </a:outerShdw>
                </a:effectLst>
                <a:cs typeface="Times New Roman" pitchFamily="18" charset="0"/>
              </a:rPr>
              <a:t>Average time of waiting and service in the system:</a:t>
            </a:r>
          </a:p>
          <a:p>
            <a:pPr eaLnBrk="1" hangingPunct="1">
              <a:buFont typeface="Wingdings" pitchFamily="2" charset="2"/>
              <a:buNone/>
              <a:defRPr/>
            </a:pPr>
            <a:endParaRPr lang="en-US" sz="2000" i="1" dirty="0">
              <a:solidFill>
                <a:schemeClr val="accent1"/>
              </a:solidFill>
              <a:effectLst>
                <a:outerShdw blurRad="38100" dist="38100" dir="2700000" algn="tl">
                  <a:srgbClr val="C0C0C0"/>
                </a:outerShdw>
              </a:effectLst>
            </a:endParaRPr>
          </a:p>
          <a:p>
            <a:pPr eaLnBrk="1" hangingPunct="1">
              <a:defRPr/>
            </a:pPr>
            <a:r>
              <a:rPr lang="en-US" sz="2000" i="1" dirty="0">
                <a:solidFill>
                  <a:srgbClr val="FF0000"/>
                </a:solidFill>
                <a:effectLst>
                  <a:outerShdw blurRad="38100" dist="38100" dir="2700000" algn="tl">
                    <a:srgbClr val="000000">
                      <a:alpha val="43137"/>
                    </a:srgbClr>
                  </a:outerShdw>
                </a:effectLst>
                <a:cs typeface="Times New Roman" pitchFamily="18" charset="0"/>
              </a:rPr>
              <a:t>Total cost/hour:  </a:t>
            </a:r>
            <a:r>
              <a:rPr lang="en-US" sz="2000" b="0" i="1" dirty="0"/>
              <a:t> </a:t>
            </a:r>
            <a:r>
              <a:rPr lang="en-US" sz="1800" b="0" i="1" dirty="0"/>
              <a:t>C</a:t>
            </a:r>
            <a:r>
              <a:rPr lang="en-US" sz="1800" b="0" i="1" baseline="-25000" dirty="0"/>
              <a:t>s</a:t>
            </a:r>
            <a:r>
              <a:rPr lang="en-US" sz="1800" b="0" i="1" dirty="0"/>
              <a:t> s + </a:t>
            </a:r>
            <a:r>
              <a:rPr lang="en-US" sz="1800" b="0" i="1" dirty="0" err="1"/>
              <a:t>C</a:t>
            </a:r>
            <a:r>
              <a:rPr lang="en-US" sz="1800" b="0" i="1" baseline="-25000" dirty="0" err="1"/>
              <a:t>w</a:t>
            </a:r>
            <a:r>
              <a:rPr lang="en-US" sz="1800" b="0" i="1" dirty="0"/>
              <a:t> </a:t>
            </a:r>
            <a:r>
              <a:rPr lang="en-US" sz="1800" b="0" i="1" dirty="0" err="1"/>
              <a:t>L</a:t>
            </a:r>
            <a:r>
              <a:rPr lang="en-US" sz="1800" b="0" i="1" baseline="-25000" dirty="0" err="1"/>
              <a:t>q</a:t>
            </a:r>
            <a:r>
              <a:rPr lang="en-US" sz="1800" b="0" i="1" baseline="-25000" dirty="0"/>
              <a:t> </a:t>
            </a:r>
            <a:r>
              <a:rPr lang="en-US" sz="1800" b="0" i="1" dirty="0"/>
              <a:t>=</a:t>
            </a:r>
            <a:r>
              <a:rPr lang="en-US" sz="1800" b="0" i="1" baseline="-25000" dirty="0"/>
              <a:t> </a:t>
            </a:r>
            <a:r>
              <a:rPr lang="en-US" sz="1800" b="0" i="1" dirty="0">
                <a:cs typeface="Times New Roman" pitchFamily="18" charset="0"/>
              </a:rPr>
              <a:t>8*2 + 15*0.200 = $19</a:t>
            </a:r>
            <a:endParaRPr lang="en-US" sz="1800" i="1" dirty="0">
              <a:solidFill>
                <a:srgbClr val="FF0000"/>
              </a:solidFill>
              <a:effectLst>
                <a:outerShdw blurRad="38100" dist="38100" dir="2700000" algn="tl">
                  <a:srgbClr val="000000">
                    <a:alpha val="43137"/>
                  </a:srgbClr>
                </a:outerShdw>
              </a:effectLst>
              <a:cs typeface="Times New Roman" pitchFamily="18" charset="0"/>
            </a:endParaRPr>
          </a:p>
          <a:p>
            <a:pPr eaLnBrk="1" hangingPunct="1">
              <a:buFont typeface="Wingdings" pitchFamily="2" charset="2"/>
              <a:buNone/>
              <a:defRPr/>
            </a:pPr>
            <a:endParaRPr lang="en-US" sz="2000" i="1" dirty="0">
              <a:solidFill>
                <a:schemeClr val="accent1"/>
              </a:solidFill>
              <a:effectLst>
                <a:outerShdw blurRad="38100" dist="38100" dir="2700000" algn="tl">
                  <a:srgbClr val="C0C0C0"/>
                </a:outerShdw>
              </a:effectLst>
            </a:endParaRPr>
          </a:p>
        </p:txBody>
      </p:sp>
      <p:graphicFrame>
        <p:nvGraphicFramePr>
          <p:cNvPr id="32772" name="Object 4"/>
          <p:cNvGraphicFramePr>
            <a:graphicFrameLocks noChangeAspect="1"/>
          </p:cNvGraphicFramePr>
          <p:nvPr>
            <p:extLst/>
          </p:nvPr>
        </p:nvGraphicFramePr>
        <p:xfrm>
          <a:off x="1282700" y="2101850"/>
          <a:ext cx="971550" cy="596900"/>
        </p:xfrm>
        <a:graphic>
          <a:graphicData uri="http://schemas.openxmlformats.org/presentationml/2006/ole">
            <mc:AlternateContent xmlns:mc="http://schemas.openxmlformats.org/markup-compatibility/2006">
              <mc:Choice xmlns:v="urn:schemas-microsoft-com:vml" Requires="v">
                <p:oleObj spid="_x0000_s5340" name="Equation" r:id="rId4" imgW="685800" imgH="419040" progId="Equation.3">
                  <p:embed/>
                </p:oleObj>
              </mc:Choice>
              <mc:Fallback>
                <p:oleObj name="Equation" r:id="rId4" imgW="685800" imgH="419040" progId="Equation.3">
                  <p:embed/>
                  <p:pic>
                    <p:nvPicPr>
                      <p:cNvPr id="32772" name="Object 4"/>
                      <p:cNvPicPr>
                        <a:picLocks noChangeAspect="1" noChangeArrowheads="1"/>
                      </p:cNvPicPr>
                      <p:nvPr/>
                    </p:nvPicPr>
                    <p:blipFill>
                      <a:blip r:embed="rId5"/>
                      <a:srcRect/>
                      <a:stretch>
                        <a:fillRect/>
                      </a:stretch>
                    </p:blipFill>
                    <p:spPr bwMode="auto">
                      <a:xfrm>
                        <a:off x="1282700" y="2101850"/>
                        <a:ext cx="971550" cy="596900"/>
                      </a:xfrm>
                      <a:prstGeom prst="rect">
                        <a:avLst/>
                      </a:prstGeom>
                      <a:noFill/>
                      <a:ln>
                        <a:noFill/>
                      </a:ln>
                      <a:extLst/>
                    </p:spPr>
                  </p:pic>
                </p:oleObj>
              </mc:Fallback>
            </mc:AlternateContent>
          </a:graphicData>
        </a:graphic>
      </p:graphicFrame>
      <p:graphicFrame>
        <p:nvGraphicFramePr>
          <p:cNvPr id="32773" name="Object 5"/>
          <p:cNvGraphicFramePr>
            <a:graphicFrameLocks noChangeAspect="1"/>
          </p:cNvGraphicFramePr>
          <p:nvPr>
            <p:extLst/>
          </p:nvPr>
        </p:nvGraphicFramePr>
        <p:xfrm>
          <a:off x="1219200" y="3119220"/>
          <a:ext cx="1433972" cy="670141"/>
        </p:xfrm>
        <a:graphic>
          <a:graphicData uri="http://schemas.openxmlformats.org/presentationml/2006/ole">
            <mc:AlternateContent xmlns:mc="http://schemas.openxmlformats.org/markup-compatibility/2006">
              <mc:Choice xmlns:v="urn:schemas-microsoft-com:vml" Requires="v">
                <p:oleObj spid="_x0000_s5341" name="Equation" r:id="rId6" imgW="1143000" imgH="520700" progId="Equation.3">
                  <p:embed/>
                </p:oleObj>
              </mc:Choice>
              <mc:Fallback>
                <p:oleObj name="Equation" r:id="rId6" imgW="1143000" imgH="520700" progId="Equation.3">
                  <p:embed/>
                  <p:pic>
                    <p:nvPicPr>
                      <p:cNvPr id="3277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119220"/>
                        <a:ext cx="1433972" cy="670141"/>
                      </a:xfrm>
                      <a:prstGeom prst="rect">
                        <a:avLst/>
                      </a:prstGeom>
                      <a:noFill/>
                      <a:ln>
                        <a:noFill/>
                      </a:ln>
                      <a:extLst/>
                    </p:spPr>
                  </p:pic>
                </p:oleObj>
              </mc:Fallback>
            </mc:AlternateContent>
          </a:graphicData>
        </a:graphic>
      </p:graphicFrame>
      <p:graphicFrame>
        <p:nvGraphicFramePr>
          <p:cNvPr id="32774" name="Object 6"/>
          <p:cNvGraphicFramePr>
            <a:graphicFrameLocks noChangeAspect="1"/>
          </p:cNvGraphicFramePr>
          <p:nvPr>
            <p:extLst/>
          </p:nvPr>
        </p:nvGraphicFramePr>
        <p:xfrm>
          <a:off x="1219200" y="4724400"/>
          <a:ext cx="838200" cy="595069"/>
        </p:xfrm>
        <a:graphic>
          <a:graphicData uri="http://schemas.openxmlformats.org/presentationml/2006/ole">
            <mc:AlternateContent xmlns:mc="http://schemas.openxmlformats.org/markup-compatibility/2006">
              <mc:Choice xmlns:v="urn:schemas-microsoft-com:vml" Requires="v">
                <p:oleObj spid="_x0000_s5342" name="Equation" r:id="rId8" imgW="558558" imgH="406224" progId="Equation.3">
                  <p:embed/>
                </p:oleObj>
              </mc:Choice>
              <mc:Fallback>
                <p:oleObj name="Equation" r:id="rId8" imgW="558558" imgH="406224" progId="Equation.3">
                  <p:embed/>
                  <p:pic>
                    <p:nvPicPr>
                      <p:cNvPr id="3277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4724400"/>
                        <a:ext cx="838200" cy="595069"/>
                      </a:xfrm>
                      <a:prstGeom prst="rect">
                        <a:avLst/>
                      </a:prstGeom>
                      <a:noFill/>
                      <a:ln>
                        <a:noFill/>
                      </a:ln>
                      <a:extLst/>
                    </p:spPr>
                  </p:pic>
                </p:oleObj>
              </mc:Fallback>
            </mc:AlternateContent>
          </a:graphicData>
        </a:graphic>
      </p:graphicFrame>
      <p:graphicFrame>
        <p:nvGraphicFramePr>
          <p:cNvPr id="32775" name="Object 7"/>
          <p:cNvGraphicFramePr>
            <a:graphicFrameLocks noChangeAspect="1"/>
          </p:cNvGraphicFramePr>
          <p:nvPr>
            <p:extLst>
              <p:ext uri="{D42A27DB-BD31-4B8C-83A1-F6EECF244321}">
                <p14:modId xmlns:p14="http://schemas.microsoft.com/office/powerpoint/2010/main" val="4263964501"/>
              </p:ext>
            </p:extLst>
          </p:nvPr>
        </p:nvGraphicFramePr>
        <p:xfrm>
          <a:off x="1223963" y="4038600"/>
          <a:ext cx="1071562" cy="588963"/>
        </p:xfrm>
        <a:graphic>
          <a:graphicData uri="http://schemas.openxmlformats.org/presentationml/2006/ole">
            <mc:AlternateContent xmlns:mc="http://schemas.openxmlformats.org/markup-compatibility/2006">
              <mc:Choice xmlns:v="urn:schemas-microsoft-com:vml" Requires="v">
                <p:oleObj spid="_x0000_s5343" name="Equation" r:id="rId10" imgW="749160" imgH="419040" progId="Equation.3">
                  <p:embed/>
                </p:oleObj>
              </mc:Choice>
              <mc:Fallback>
                <p:oleObj name="Equation" r:id="rId10" imgW="749160" imgH="419040" progId="Equation.3">
                  <p:embed/>
                  <p:pic>
                    <p:nvPicPr>
                      <p:cNvPr id="32775" name="Object 7"/>
                      <p:cNvPicPr>
                        <a:picLocks noChangeAspect="1" noChangeArrowheads="1"/>
                      </p:cNvPicPr>
                      <p:nvPr/>
                    </p:nvPicPr>
                    <p:blipFill>
                      <a:blip r:embed="rId11"/>
                      <a:srcRect/>
                      <a:stretch>
                        <a:fillRect/>
                      </a:stretch>
                    </p:blipFill>
                    <p:spPr bwMode="auto">
                      <a:xfrm>
                        <a:off x="1223963" y="4038600"/>
                        <a:ext cx="1071562" cy="588963"/>
                      </a:xfrm>
                      <a:prstGeom prst="rect">
                        <a:avLst/>
                      </a:prstGeom>
                      <a:noFill/>
                      <a:ln>
                        <a:noFill/>
                      </a:ln>
                      <a:extLst/>
                    </p:spPr>
                  </p:pic>
                </p:oleObj>
              </mc:Fallback>
            </mc:AlternateContent>
          </a:graphicData>
        </a:graphic>
      </p:graphicFrame>
      <p:graphicFrame>
        <p:nvGraphicFramePr>
          <p:cNvPr id="32776" name="Object 8"/>
          <p:cNvGraphicFramePr>
            <a:graphicFrameLocks noChangeAspect="1"/>
          </p:cNvGraphicFramePr>
          <p:nvPr>
            <p:extLst/>
          </p:nvPr>
        </p:nvGraphicFramePr>
        <p:xfrm>
          <a:off x="1066800" y="5486400"/>
          <a:ext cx="1219200" cy="590550"/>
        </p:xfrm>
        <a:graphic>
          <a:graphicData uri="http://schemas.openxmlformats.org/presentationml/2006/ole">
            <mc:AlternateContent xmlns:mc="http://schemas.openxmlformats.org/markup-compatibility/2006">
              <mc:Choice xmlns:v="urn:schemas-microsoft-com:vml" Requires="v">
                <p:oleObj spid="_x0000_s5344" name="Equation" r:id="rId12" imgW="850531" imgH="418918" progId="Equation.3">
                  <p:embed/>
                </p:oleObj>
              </mc:Choice>
              <mc:Fallback>
                <p:oleObj name="Equation" r:id="rId12" imgW="850531" imgH="418918" progId="Equation.3">
                  <p:embed/>
                  <p:pic>
                    <p:nvPicPr>
                      <p:cNvPr id="32776"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548640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nvPr>
        </p:nvGraphicFramePr>
        <p:xfrm>
          <a:off x="3622675" y="1981200"/>
          <a:ext cx="1939925" cy="735012"/>
        </p:xfrm>
        <a:graphic>
          <a:graphicData uri="http://schemas.openxmlformats.org/presentationml/2006/ole">
            <mc:AlternateContent xmlns:mc="http://schemas.openxmlformats.org/markup-compatibility/2006">
              <mc:Choice xmlns:v="urn:schemas-microsoft-com:vml" Requires="v">
                <p:oleObj spid="_x0000_s5345" name="Equation" r:id="rId14" imgW="1143000" imgH="431640" progId="Equation.3">
                  <p:embed/>
                </p:oleObj>
              </mc:Choice>
              <mc:Fallback>
                <p:oleObj name="Equation" r:id="rId14" imgW="1143000" imgH="431640" progId="Equation.3">
                  <p:embed/>
                  <p:pic>
                    <p:nvPicPr>
                      <p:cNvPr id="2" name="Object 1"/>
                      <p:cNvPicPr>
                        <a:picLocks noChangeAspect="1" noChangeArrowheads="1"/>
                      </p:cNvPicPr>
                      <p:nvPr/>
                    </p:nvPicPr>
                    <p:blipFill>
                      <a:blip r:embed="rId15"/>
                      <a:srcRect/>
                      <a:stretch>
                        <a:fillRect/>
                      </a:stretch>
                    </p:blipFill>
                    <p:spPr bwMode="auto">
                      <a:xfrm>
                        <a:off x="3622675" y="1981200"/>
                        <a:ext cx="19399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nvPr>
        </p:nvGraphicFramePr>
        <p:xfrm>
          <a:off x="3581400" y="3048000"/>
          <a:ext cx="3284537" cy="719138"/>
        </p:xfrm>
        <a:graphic>
          <a:graphicData uri="http://schemas.openxmlformats.org/presentationml/2006/ole">
            <mc:AlternateContent xmlns:mc="http://schemas.openxmlformats.org/markup-compatibility/2006">
              <mc:Choice xmlns:v="urn:schemas-microsoft-com:vml" Requires="v">
                <p:oleObj spid="_x0000_s5346" name="Equation" r:id="rId16" imgW="2145960" imgH="457200" progId="Equation.3">
                  <p:embed/>
                </p:oleObj>
              </mc:Choice>
              <mc:Fallback>
                <p:oleObj name="Equation" r:id="rId16" imgW="2145960" imgH="457200" progId="Equation.3">
                  <p:embed/>
                  <p:pic>
                    <p:nvPicPr>
                      <p:cNvPr id="3" name="Object 2"/>
                      <p:cNvPicPr>
                        <a:picLocks noChangeAspect="1" noChangeArrowheads="1"/>
                      </p:cNvPicPr>
                      <p:nvPr/>
                    </p:nvPicPr>
                    <p:blipFill>
                      <a:blip r:embed="rId17"/>
                      <a:srcRect/>
                      <a:stretch>
                        <a:fillRect/>
                      </a:stretch>
                    </p:blipFill>
                    <p:spPr bwMode="auto">
                      <a:xfrm>
                        <a:off x="3581400" y="3048000"/>
                        <a:ext cx="32845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nvPr>
        </p:nvGraphicFramePr>
        <p:xfrm>
          <a:off x="3657600" y="4038600"/>
          <a:ext cx="2338387" cy="625475"/>
        </p:xfrm>
        <a:graphic>
          <a:graphicData uri="http://schemas.openxmlformats.org/presentationml/2006/ole">
            <mc:AlternateContent xmlns:mc="http://schemas.openxmlformats.org/markup-compatibility/2006">
              <mc:Choice xmlns:v="urn:schemas-microsoft-com:vml" Requires="v">
                <p:oleObj spid="_x0000_s5347" name="Equation" r:id="rId18" imgW="1447560" imgH="393480" progId="Equation.3">
                  <p:embed/>
                </p:oleObj>
              </mc:Choice>
              <mc:Fallback>
                <p:oleObj name="Equation" r:id="rId18" imgW="1447560" imgH="393480" progId="Equation.3">
                  <p:embed/>
                  <p:pic>
                    <p:nvPicPr>
                      <p:cNvPr id="4" name="Object 3"/>
                      <p:cNvPicPr>
                        <a:picLocks noChangeAspect="1" noChangeArrowheads="1"/>
                      </p:cNvPicPr>
                      <p:nvPr/>
                    </p:nvPicPr>
                    <p:blipFill>
                      <a:blip r:embed="rId19"/>
                      <a:srcRect/>
                      <a:stretch>
                        <a:fillRect/>
                      </a:stretch>
                    </p:blipFill>
                    <p:spPr bwMode="auto">
                      <a:xfrm>
                        <a:off x="3657600" y="4038600"/>
                        <a:ext cx="23383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3657600" y="4724400"/>
          <a:ext cx="1997898" cy="609600"/>
        </p:xfrm>
        <a:graphic>
          <a:graphicData uri="http://schemas.openxmlformats.org/presentationml/2006/ole">
            <mc:AlternateContent xmlns:mc="http://schemas.openxmlformats.org/markup-compatibility/2006">
              <mc:Choice xmlns:v="urn:schemas-microsoft-com:vml" Requires="v">
                <p:oleObj spid="_x0000_s5348" name="Equation" r:id="rId20" imgW="1257120" imgH="393480" progId="Equation.3">
                  <p:embed/>
                </p:oleObj>
              </mc:Choice>
              <mc:Fallback>
                <p:oleObj name="Equation" r:id="rId20" imgW="1257120" imgH="393480" progId="Equation.3">
                  <p:embed/>
                  <p:pic>
                    <p:nvPicPr>
                      <p:cNvPr id="5" name="Object 4"/>
                      <p:cNvPicPr>
                        <a:picLocks noChangeAspect="1" noChangeArrowheads="1"/>
                      </p:cNvPicPr>
                      <p:nvPr/>
                    </p:nvPicPr>
                    <p:blipFill>
                      <a:blip r:embed="rId21"/>
                      <a:srcRect/>
                      <a:stretch>
                        <a:fillRect/>
                      </a:stretch>
                    </p:blipFill>
                    <p:spPr bwMode="auto">
                      <a:xfrm>
                        <a:off x="3657600" y="4724400"/>
                        <a:ext cx="1997898" cy="6096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99848338"/>
              </p:ext>
            </p:extLst>
          </p:nvPr>
        </p:nvGraphicFramePr>
        <p:xfrm>
          <a:off x="3644900" y="5503863"/>
          <a:ext cx="2146300" cy="554037"/>
        </p:xfrm>
        <a:graphic>
          <a:graphicData uri="http://schemas.openxmlformats.org/presentationml/2006/ole">
            <mc:AlternateContent xmlns:mc="http://schemas.openxmlformats.org/markup-compatibility/2006">
              <mc:Choice xmlns:v="urn:schemas-microsoft-com:vml" Requires="v">
                <p:oleObj spid="_x0000_s5349" name="Equation" r:id="rId22" imgW="1498320" imgH="393480" progId="Equation.3">
                  <p:embed/>
                </p:oleObj>
              </mc:Choice>
              <mc:Fallback>
                <p:oleObj name="Equation" r:id="rId22" imgW="1498320" imgH="393480" progId="Equation.3">
                  <p:embed/>
                  <p:pic>
                    <p:nvPicPr>
                      <p:cNvPr id="6" name="Object 5"/>
                      <p:cNvPicPr>
                        <a:picLocks noChangeAspect="1" noChangeArrowheads="1"/>
                      </p:cNvPicPr>
                      <p:nvPr/>
                    </p:nvPicPr>
                    <p:blipFill>
                      <a:blip r:embed="rId23"/>
                      <a:srcRect/>
                      <a:stretch>
                        <a:fillRect/>
                      </a:stretch>
                    </p:blipFill>
                    <p:spPr bwMode="auto">
                      <a:xfrm>
                        <a:off x="3644900" y="5503863"/>
                        <a:ext cx="2146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149" name="Picture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67200" y="28575"/>
            <a:ext cx="38862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24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dirty="0"/>
              <a:t>Where the Times Goes</a:t>
            </a:r>
          </a:p>
        </p:txBody>
      </p:sp>
      <p:sp>
        <p:nvSpPr>
          <p:cNvPr id="1028" name="Rectangle 3"/>
          <p:cNvSpPr>
            <a:spLocks noChangeArrowheads="1"/>
          </p:cNvSpPr>
          <p:nvPr/>
        </p:nvSpPr>
        <p:spPr bwMode="auto">
          <a:xfrm>
            <a:off x="228600" y="15240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20000"/>
              </a:spcBef>
              <a:buClr>
                <a:schemeClr val="accent2"/>
              </a:buClr>
              <a:buSzPct val="75000"/>
              <a:buFont typeface="Wingdings" pitchFamily="2" charset="2"/>
              <a:buNone/>
            </a:pPr>
            <a:endParaRPr lang="en-US" altLang="en-US" sz="900" dirty="0"/>
          </a:p>
          <a:p>
            <a:pPr eaLnBrk="1" hangingPunct="1">
              <a:spcBef>
                <a:spcPct val="20000"/>
              </a:spcBef>
              <a:buClr>
                <a:schemeClr val="accent2"/>
              </a:buClr>
              <a:buSzPct val="75000"/>
              <a:buFont typeface="Wingdings" pitchFamily="2" charset="2"/>
              <a:buNone/>
            </a:pPr>
            <a:r>
              <a:rPr lang="en-US" altLang="en-US" sz="1400" dirty="0">
                <a:solidFill>
                  <a:schemeClr val="accent1"/>
                </a:solidFill>
              </a:rPr>
              <a:t>In a life time, the average American will spend:</a:t>
            </a:r>
          </a:p>
          <a:p>
            <a:pPr eaLnBrk="1" hangingPunct="1">
              <a:spcBef>
                <a:spcPct val="20000"/>
              </a:spcBef>
              <a:buClr>
                <a:schemeClr val="accent2"/>
              </a:buClr>
              <a:buSzPct val="75000"/>
              <a:buFont typeface="Wingdings" pitchFamily="2" charset="2"/>
              <a:buNone/>
            </a:pPr>
            <a:r>
              <a:rPr lang="en-US" altLang="en-US" sz="1400" b="0" dirty="0"/>
              <a:t>                     </a:t>
            </a:r>
          </a:p>
          <a:p>
            <a:pPr eaLnBrk="1" hangingPunct="1">
              <a:spcBef>
                <a:spcPct val="20000"/>
              </a:spcBef>
              <a:buClr>
                <a:schemeClr val="accent2"/>
              </a:buClr>
              <a:buSzPct val="75000"/>
              <a:buFont typeface="Wingdings" pitchFamily="2" charset="2"/>
              <a:buNone/>
            </a:pPr>
            <a:r>
              <a:rPr lang="en-US" altLang="en-US" sz="900" b="0" dirty="0"/>
              <a:t>                                                                                                                                                       </a:t>
            </a:r>
          </a:p>
          <a:p>
            <a:pPr eaLnBrk="1" hangingPunct="1">
              <a:spcBef>
                <a:spcPct val="20000"/>
              </a:spcBef>
              <a:buClr>
                <a:schemeClr val="accent2"/>
              </a:buClr>
              <a:buSzPct val="75000"/>
              <a:buFont typeface="Wingdings" pitchFamily="2" charset="2"/>
              <a:buNone/>
            </a:pPr>
            <a:r>
              <a:rPr lang="en-US" altLang="en-US" sz="900" b="0" dirty="0"/>
              <a:t>                        </a:t>
            </a:r>
          </a:p>
          <a:p>
            <a:pPr eaLnBrk="1" hangingPunct="1">
              <a:spcBef>
                <a:spcPct val="20000"/>
              </a:spcBef>
              <a:buClr>
                <a:schemeClr val="accent2"/>
              </a:buClr>
              <a:buSzPct val="75000"/>
              <a:buFont typeface="Wingdings" pitchFamily="2" charset="2"/>
              <a:buNone/>
            </a:pPr>
            <a:r>
              <a:rPr lang="en-US" altLang="en-US" sz="900" b="0" dirty="0"/>
              <a:t>                           </a:t>
            </a:r>
            <a:r>
              <a:rPr lang="en-US" altLang="en-US" sz="1200" dirty="0"/>
              <a:t>SIX MONTHS     Waiting  at  stoplights</a:t>
            </a:r>
          </a:p>
          <a:p>
            <a:pPr eaLnBrk="1" hangingPunct="1">
              <a:spcBef>
                <a:spcPct val="20000"/>
              </a:spcBef>
              <a:buClr>
                <a:schemeClr val="accent2"/>
              </a:buClr>
              <a:buSzPct val="75000"/>
              <a:buFont typeface="Wingdings" pitchFamily="2" charset="2"/>
              <a:buNone/>
            </a:pPr>
            <a:r>
              <a:rPr lang="en-US" altLang="en-US" sz="1200" b="0" dirty="0"/>
              <a:t>                   </a:t>
            </a:r>
          </a:p>
          <a:p>
            <a:pPr eaLnBrk="1" hangingPunct="1">
              <a:spcBef>
                <a:spcPct val="20000"/>
              </a:spcBef>
              <a:buClr>
                <a:schemeClr val="accent2"/>
              </a:buClr>
              <a:buSzPct val="75000"/>
              <a:buFont typeface="Wingdings" pitchFamily="2" charset="2"/>
              <a:buNone/>
            </a:pPr>
            <a:endParaRPr lang="en-US" altLang="en-US" sz="1200" b="0" dirty="0"/>
          </a:p>
          <a:p>
            <a:pPr eaLnBrk="1" hangingPunct="1">
              <a:spcBef>
                <a:spcPct val="20000"/>
              </a:spcBef>
              <a:buClr>
                <a:schemeClr val="accent2"/>
              </a:buClr>
              <a:buSzPct val="75000"/>
              <a:buFont typeface="Wingdings" pitchFamily="2" charset="2"/>
              <a:buNone/>
            </a:pPr>
            <a:r>
              <a:rPr lang="en-US" altLang="en-US" sz="900" dirty="0"/>
              <a:t>             </a:t>
            </a:r>
          </a:p>
          <a:p>
            <a:pPr eaLnBrk="1" hangingPunct="1">
              <a:spcBef>
                <a:spcPct val="20000"/>
              </a:spcBef>
              <a:buClr>
                <a:schemeClr val="accent2"/>
              </a:buClr>
              <a:buSzPct val="75000"/>
              <a:buFont typeface="Wingdings" pitchFamily="2" charset="2"/>
              <a:buNone/>
            </a:pPr>
            <a:r>
              <a:rPr lang="en-US" altLang="en-US" sz="900" dirty="0"/>
              <a:t>              </a:t>
            </a:r>
          </a:p>
          <a:p>
            <a:pPr eaLnBrk="1" hangingPunct="1">
              <a:spcBef>
                <a:spcPct val="20000"/>
              </a:spcBef>
              <a:buClr>
                <a:schemeClr val="accent2"/>
              </a:buClr>
              <a:buSzPct val="75000"/>
              <a:buFont typeface="Wingdings" pitchFamily="2" charset="2"/>
              <a:buNone/>
            </a:pPr>
            <a:r>
              <a:rPr lang="en-US" altLang="en-US" sz="900" dirty="0"/>
              <a:t>                                          </a:t>
            </a:r>
            <a:r>
              <a:rPr lang="en-US" altLang="en-US" sz="1200" dirty="0"/>
              <a:t>ONE YEAR     Looking for misplaced  objects</a:t>
            </a:r>
          </a:p>
          <a:p>
            <a:pPr eaLnBrk="1" hangingPunct="1">
              <a:spcBef>
                <a:spcPct val="20000"/>
              </a:spcBef>
              <a:buClr>
                <a:schemeClr val="accent2"/>
              </a:buClr>
              <a:buSzPct val="75000"/>
              <a:buFont typeface="Wingdings" pitchFamily="2" charset="2"/>
              <a:buNone/>
            </a:pPr>
            <a:endParaRPr lang="en-US" altLang="en-US" sz="1200" dirty="0"/>
          </a:p>
          <a:p>
            <a:pPr eaLnBrk="1" hangingPunct="1">
              <a:spcBef>
                <a:spcPct val="20000"/>
              </a:spcBef>
              <a:buClr>
                <a:schemeClr val="accent2"/>
              </a:buClr>
              <a:buSzPct val="75000"/>
              <a:buFont typeface="Wingdings" pitchFamily="2" charset="2"/>
              <a:buNone/>
            </a:pPr>
            <a:r>
              <a:rPr lang="en-US" altLang="en-US" sz="900" b="0" dirty="0"/>
              <a:t>                           </a:t>
            </a:r>
          </a:p>
        </p:txBody>
      </p:sp>
      <p:sp>
        <p:nvSpPr>
          <p:cNvPr id="1029" name="AutoShape 4"/>
          <p:cNvSpPr>
            <a:spLocks noChangeArrowheads="1"/>
          </p:cNvSpPr>
          <p:nvPr/>
        </p:nvSpPr>
        <p:spPr bwMode="auto">
          <a:xfrm>
            <a:off x="539750" y="2520950"/>
            <a:ext cx="484188" cy="401638"/>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30" name="AutoShape 5"/>
          <p:cNvSpPr>
            <a:spLocks noChangeArrowheads="1"/>
          </p:cNvSpPr>
          <p:nvPr/>
        </p:nvSpPr>
        <p:spPr bwMode="auto">
          <a:xfrm>
            <a:off x="539750" y="2901950"/>
            <a:ext cx="649288" cy="401638"/>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31" name="AutoShape 6"/>
          <p:cNvSpPr>
            <a:spLocks noChangeArrowheads="1"/>
          </p:cNvSpPr>
          <p:nvPr/>
        </p:nvSpPr>
        <p:spPr bwMode="auto">
          <a:xfrm>
            <a:off x="539750" y="3282950"/>
            <a:ext cx="898525" cy="485775"/>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32" name="AutoShape 7"/>
          <p:cNvSpPr>
            <a:spLocks noChangeArrowheads="1"/>
          </p:cNvSpPr>
          <p:nvPr/>
        </p:nvSpPr>
        <p:spPr bwMode="auto">
          <a:xfrm>
            <a:off x="539750" y="3740150"/>
            <a:ext cx="1727200" cy="485775"/>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33" name="AutoShape 8"/>
          <p:cNvSpPr>
            <a:spLocks noChangeArrowheads="1"/>
          </p:cNvSpPr>
          <p:nvPr/>
        </p:nvSpPr>
        <p:spPr bwMode="auto">
          <a:xfrm>
            <a:off x="539750" y="4197350"/>
            <a:ext cx="3551238" cy="485775"/>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34" name="AutoShape 9"/>
          <p:cNvSpPr>
            <a:spLocks noChangeArrowheads="1"/>
          </p:cNvSpPr>
          <p:nvPr/>
        </p:nvSpPr>
        <p:spPr bwMode="auto">
          <a:xfrm>
            <a:off x="539750" y="4654550"/>
            <a:ext cx="4464050" cy="485775"/>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35" name="AutoShape 10"/>
          <p:cNvSpPr>
            <a:spLocks noChangeArrowheads="1"/>
          </p:cNvSpPr>
          <p:nvPr/>
        </p:nvSpPr>
        <p:spPr bwMode="auto">
          <a:xfrm>
            <a:off x="539750" y="5111750"/>
            <a:ext cx="5459413" cy="485775"/>
          </a:xfrm>
          <a:prstGeom prst="cube">
            <a:avLst>
              <a:gd name="adj" fmla="val 24995"/>
            </a:avLst>
          </a:prstGeom>
          <a:solidFill>
            <a:srgbClr val="FFD7AF"/>
          </a:solidFill>
          <a:ln w="12700">
            <a:solidFill>
              <a:schemeClr val="tx1"/>
            </a:solidFill>
            <a:miter lim="800000"/>
            <a:headEnd/>
            <a:tailEnd/>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graphicFrame>
        <p:nvGraphicFramePr>
          <p:cNvPr id="1026" name="Object 11"/>
          <p:cNvGraphicFramePr>
            <a:graphicFrameLocks/>
          </p:cNvGraphicFramePr>
          <p:nvPr/>
        </p:nvGraphicFramePr>
        <p:xfrm>
          <a:off x="5867400" y="1600200"/>
          <a:ext cx="2901950" cy="2835275"/>
        </p:xfrm>
        <a:graphic>
          <a:graphicData uri="http://schemas.openxmlformats.org/presentationml/2006/ole">
            <mc:AlternateContent xmlns:mc="http://schemas.openxmlformats.org/markup-compatibility/2006">
              <mc:Choice xmlns:v="urn:schemas-microsoft-com:vml" Requires="v">
                <p:oleObj spid="_x0000_s1047" name="Clip" r:id="rId4" imgW="2225520" imgH="2286000" progId="MS_ClipArt_Gallery.2">
                  <p:embed/>
                </p:oleObj>
              </mc:Choice>
              <mc:Fallback>
                <p:oleObj name="Clip" r:id="rId4" imgW="2225520" imgH="2286000" progId="MS_ClipArt_Gallery.2">
                  <p:embed/>
                  <p:pic>
                    <p:nvPicPr>
                      <p:cNvPr id="1026"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00200"/>
                        <a:ext cx="29019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Rectangle 12"/>
          <p:cNvSpPr>
            <a:spLocks noChangeArrowheads="1"/>
          </p:cNvSpPr>
          <p:nvPr/>
        </p:nvSpPr>
        <p:spPr bwMode="auto">
          <a:xfrm>
            <a:off x="990600" y="5221288"/>
            <a:ext cx="2487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20000"/>
              </a:spcBef>
              <a:buClr>
                <a:schemeClr val="accent2"/>
              </a:buClr>
              <a:buSzPct val="75000"/>
              <a:buFont typeface="Wingdings" pitchFamily="2" charset="2"/>
              <a:buNone/>
            </a:pPr>
            <a:r>
              <a:rPr lang="en-US" altLang="en-US" sz="1200"/>
              <a:t>   SIX YEARS                         Eating</a:t>
            </a:r>
          </a:p>
        </p:txBody>
      </p:sp>
      <p:sp>
        <p:nvSpPr>
          <p:cNvPr id="1037" name="Rectangle 13"/>
          <p:cNvSpPr>
            <a:spLocks noChangeArrowheads="1"/>
          </p:cNvSpPr>
          <p:nvPr/>
        </p:nvSpPr>
        <p:spPr bwMode="auto">
          <a:xfrm>
            <a:off x="990600" y="4840288"/>
            <a:ext cx="2714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20000"/>
              </a:spcBef>
              <a:buClr>
                <a:schemeClr val="accent2"/>
              </a:buClr>
              <a:buSzPct val="75000"/>
              <a:buFont typeface="Wingdings" pitchFamily="2" charset="2"/>
              <a:buNone/>
            </a:pPr>
            <a:r>
              <a:rPr lang="en-US" altLang="en-US" sz="1200"/>
              <a:t>  FIVE YEARS              Waiting  in line</a:t>
            </a:r>
          </a:p>
        </p:txBody>
      </p:sp>
      <p:sp>
        <p:nvSpPr>
          <p:cNvPr id="1038" name="Rectangle 14"/>
          <p:cNvSpPr>
            <a:spLocks noChangeArrowheads="1"/>
          </p:cNvSpPr>
          <p:nvPr/>
        </p:nvSpPr>
        <p:spPr bwMode="auto">
          <a:xfrm>
            <a:off x="1066800" y="4383088"/>
            <a:ext cx="264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en-US" sz="1200"/>
              <a:t>FOUR YEARS        Doing  housework</a:t>
            </a:r>
          </a:p>
        </p:txBody>
      </p:sp>
      <p:sp>
        <p:nvSpPr>
          <p:cNvPr id="1039" name="Rectangle 15"/>
          <p:cNvSpPr>
            <a:spLocks noChangeArrowheads="1"/>
          </p:cNvSpPr>
          <p:nvPr/>
        </p:nvSpPr>
        <p:spPr bwMode="auto">
          <a:xfrm>
            <a:off x="533400" y="3611563"/>
            <a:ext cx="5486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buClr>
                <a:schemeClr val="accent2"/>
              </a:buClr>
              <a:buSzPct val="75000"/>
              <a:buFont typeface="Wingdings" pitchFamily="2" charset="2"/>
              <a:buNone/>
            </a:pPr>
            <a:r>
              <a:rPr lang="en-US" altLang="en-US" sz="900" b="0" dirty="0"/>
              <a:t>	</a:t>
            </a:r>
            <a:endParaRPr lang="en-US" altLang="en-US" sz="1200" dirty="0"/>
          </a:p>
          <a:p>
            <a:pPr eaLnBrk="1" hangingPunct="1">
              <a:spcBef>
                <a:spcPct val="50000"/>
              </a:spcBef>
              <a:buClr>
                <a:schemeClr val="accent2"/>
              </a:buClr>
              <a:buSzPct val="75000"/>
              <a:buFont typeface="Wingdings" pitchFamily="2" charset="2"/>
              <a:buNone/>
            </a:pPr>
            <a:r>
              <a:rPr lang="en-US" altLang="en-US" sz="900" dirty="0"/>
              <a:t>                  </a:t>
            </a:r>
            <a:r>
              <a:rPr lang="en-US" altLang="en-US" sz="1200" dirty="0"/>
              <a:t>TWO YEARS            Reading e-mails</a:t>
            </a:r>
          </a:p>
        </p:txBody>
      </p:sp>
      <p:sp>
        <p:nvSpPr>
          <p:cNvPr id="1040" name="Rectangle 16"/>
          <p:cNvSpPr>
            <a:spLocks noChangeArrowheads="1"/>
          </p:cNvSpPr>
          <p:nvPr/>
        </p:nvSpPr>
        <p:spPr bwMode="auto">
          <a:xfrm>
            <a:off x="1219200" y="2895600"/>
            <a:ext cx="457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buClr>
                <a:schemeClr val="accent2"/>
              </a:buClr>
              <a:buSzPct val="75000"/>
              <a:buFont typeface="Wingdings" pitchFamily="2" charset="2"/>
              <a:buNone/>
            </a:pPr>
            <a:r>
              <a:rPr lang="en-US" altLang="en-US" sz="1200"/>
              <a:t>EIGHT  MONTHS  Opening  junk  mail</a:t>
            </a:r>
          </a:p>
        </p:txBody>
      </p:sp>
    </p:spTree>
    <p:extLst>
      <p:ext uri="{BB962C8B-B14F-4D97-AF65-F5344CB8AC3E}">
        <p14:creationId xmlns:p14="http://schemas.microsoft.com/office/powerpoint/2010/main" val="181904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dirty="0"/>
              <a:t>M/M/s Queue: Results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87630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875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M/M/1 and M/M/s Queues </a:t>
            </a: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610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4114800"/>
            <a:ext cx="8763000" cy="1323439"/>
          </a:xfrm>
          <a:prstGeom prst="rect">
            <a:avLst/>
          </a:prstGeom>
          <a:noFill/>
        </p:spPr>
        <p:txBody>
          <a:bodyPr wrap="square" rtlCol="0">
            <a:spAutoFit/>
          </a:bodyPr>
          <a:lstStyle/>
          <a:p>
            <a:pPr marL="342900" indent="-342900">
              <a:buClr>
                <a:srgbClr val="0000FF"/>
              </a:buClr>
              <a:buSzPct val="150000"/>
              <a:buFont typeface="Wingdings" panose="05000000000000000000" pitchFamily="2" charset="2"/>
              <a:buChar char="§"/>
            </a:pPr>
            <a:r>
              <a:rPr lang="en-US" sz="2000" b="1" dirty="0"/>
              <a:t>The best capacity that minimizes the total cost of service and waiting is </a:t>
            </a:r>
            <a:r>
              <a:rPr lang="en-US" sz="2000" b="1" i="1" dirty="0">
                <a:solidFill>
                  <a:srgbClr val="FF0000"/>
                </a:solidFill>
                <a:effectLst>
                  <a:outerShdw blurRad="38100" dist="38100" dir="2700000" algn="tl">
                    <a:srgbClr val="000000">
                      <a:alpha val="43137"/>
                    </a:srgbClr>
                  </a:outerShdw>
                </a:effectLst>
              </a:rPr>
              <a:t>two ATM machines (two servers, s=2). </a:t>
            </a:r>
          </a:p>
          <a:p>
            <a:pPr marL="342900" indent="-342900">
              <a:buClr>
                <a:srgbClr val="0000FF"/>
              </a:buClr>
              <a:buSzPct val="150000"/>
              <a:buFont typeface="Wingdings" panose="05000000000000000000" pitchFamily="2" charset="2"/>
              <a:buChar char="§"/>
            </a:pPr>
            <a:r>
              <a:rPr lang="en-US" sz="2000" b="1" dirty="0"/>
              <a:t>With two ATM machines (</a:t>
            </a:r>
            <a:r>
              <a:rPr lang="en-US" sz="2000" b="1" i="1" dirty="0"/>
              <a:t>s=2)</a:t>
            </a:r>
            <a:r>
              <a:rPr lang="en-US" sz="2000" b="1" dirty="0"/>
              <a:t>, the average waiting time is:</a:t>
            </a:r>
          </a:p>
          <a:p>
            <a:pPr marL="0" lvl="1">
              <a:buClr>
                <a:srgbClr val="0000FF"/>
              </a:buClr>
              <a:buSzPct val="150000"/>
            </a:pPr>
            <a:r>
              <a:rPr lang="en-US" sz="2000" b="1" dirty="0"/>
              <a:t>	</a:t>
            </a:r>
            <a:r>
              <a:rPr lang="en-US" altLang="en-US" sz="1800" b="1" i="1" dirty="0" err="1"/>
              <a:t>W</a:t>
            </a:r>
            <a:r>
              <a:rPr lang="en-US" sz="1800" b="1" i="1" baseline="-25000" dirty="0" err="1"/>
              <a:t>q</a:t>
            </a:r>
            <a:r>
              <a:rPr lang="en-US" altLang="en-US" sz="1800" b="1" i="1" dirty="0"/>
              <a:t> = 0.008 hour = 0.008*60 min = 0.48 min ≤ 5 min required</a:t>
            </a:r>
          </a:p>
        </p:txBody>
      </p:sp>
    </p:spTree>
    <p:extLst>
      <p:ext uri="{BB962C8B-B14F-4D97-AF65-F5344CB8AC3E}">
        <p14:creationId xmlns:p14="http://schemas.microsoft.com/office/powerpoint/2010/main" val="111816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Bumper Car Attraction </a:t>
            </a:r>
          </a:p>
        </p:txBody>
      </p:sp>
      <p:sp>
        <p:nvSpPr>
          <p:cNvPr id="23555" name="Rectangle 3"/>
          <p:cNvSpPr>
            <a:spLocks noGrp="1" noChangeArrowheads="1"/>
          </p:cNvSpPr>
          <p:nvPr>
            <p:ph type="body" idx="1"/>
          </p:nvPr>
        </p:nvSpPr>
        <p:spPr>
          <a:xfrm>
            <a:off x="228600" y="1524000"/>
            <a:ext cx="8686800" cy="4953000"/>
          </a:xfrm>
          <a:noFill/>
        </p:spPr>
        <p:txBody>
          <a:bodyPr/>
          <a:lstStyle/>
          <a:p>
            <a:pPr marL="457200" indent="-457200" algn="just" eaLnBrk="1" hangingPunct="1"/>
            <a:r>
              <a:rPr lang="en-US" altLang="en-US" sz="1600" dirty="0">
                <a:cs typeface="Times New Roman" panose="02020603050405020304" pitchFamily="18" charset="0"/>
              </a:rPr>
              <a:t>One of the main attractions at the Santa Cruz Boardwalk is the bumper car amusement attraction. The attraction has a problem of cars becoming disabled and in need of repair. Repair personnel can be hired at the rate of $16 per hour, but they only work as one team. Thus if one person is hired, he or she works alone; two or three people only work together on the same repair.</a:t>
            </a:r>
          </a:p>
          <a:p>
            <a:pPr marL="457200" indent="-457200" algn="just" eaLnBrk="1" hangingPunct="1"/>
            <a:r>
              <a:rPr lang="en-US" altLang="en-US" sz="1600" dirty="0">
                <a:cs typeface="Times New Roman" panose="02020603050405020304" pitchFamily="18" charset="0"/>
              </a:rPr>
              <a:t>One repair mechanic can repair in an average time of 30 minutes. Two repair mechanics take 20 minutes to repair a bumper car, and three mechanics take 15 minutes to do a car. While these cars are down, lost income is $22 per car/hour. Cars tend to break down at the average rate of two per hour. The distribution of car breakdowns is Poisson, and service time is distributed according to the negative exponential distribution. </a:t>
            </a:r>
          </a:p>
          <a:p>
            <a:pPr marL="457200" indent="-457200" algn="just" eaLnBrk="1" hangingPunct="1">
              <a:buFont typeface="Wingdings" panose="05000000000000000000" pitchFamily="2" charset="2"/>
              <a:buNone/>
            </a:pPr>
            <a:endParaRPr lang="en-US" altLang="en-US" sz="1600" dirty="0">
              <a:cs typeface="Times New Roman" panose="02020603050405020304" pitchFamily="18" charset="0"/>
            </a:endParaRPr>
          </a:p>
          <a:p>
            <a:pPr marL="457200" indent="-457200" algn="just" eaLnBrk="1" hangingPunct="1">
              <a:buFont typeface="Wingdings" panose="05000000000000000000" pitchFamily="2" charset="2"/>
              <a:buNone/>
            </a:pPr>
            <a:r>
              <a:rPr lang="en-US" altLang="en-US" sz="1600" dirty="0">
                <a:cs typeface="Times New Roman" panose="02020603050405020304" pitchFamily="18" charset="0"/>
              </a:rPr>
              <a:t>Questions.</a:t>
            </a:r>
          </a:p>
          <a:p>
            <a:pPr marL="457200" indent="-457200" algn="just" eaLnBrk="1" hangingPunct="1">
              <a:buFont typeface="Wingdings" panose="05000000000000000000" pitchFamily="2" charset="2"/>
              <a:buAutoNum type="arabicPeriod"/>
            </a:pPr>
            <a:r>
              <a:rPr lang="en-US" altLang="en-US" sz="1600" dirty="0">
                <a:cs typeface="Times New Roman" panose="02020603050405020304" pitchFamily="18" charset="0"/>
              </a:rPr>
              <a:t>How many repair mechanics should be hired if they work together in a team? Use the queuing model analysis to answer this question. </a:t>
            </a:r>
          </a:p>
          <a:p>
            <a:pPr marL="457200" indent="-457200" algn="just" eaLnBrk="1" hangingPunct="1">
              <a:buFont typeface="Wingdings" panose="05000000000000000000" pitchFamily="2" charset="2"/>
              <a:buAutoNum type="arabicPeriod"/>
            </a:pPr>
            <a:r>
              <a:rPr lang="en-US" altLang="en-US" sz="1600" dirty="0">
                <a:cs typeface="Times New Roman" panose="02020603050405020304" pitchFamily="18" charset="0"/>
              </a:rPr>
              <a:t>How many repair mechanics should be hired if they work individually? Use the queuing model analysis to answer this question. </a:t>
            </a:r>
          </a:p>
          <a:p>
            <a:pPr marL="457200" indent="-457200" algn="just" eaLnBrk="1" hangingPunct="1">
              <a:buFont typeface="Wingdings" panose="05000000000000000000" pitchFamily="2" charset="2"/>
              <a:buAutoNum type="arabicPeriod"/>
            </a:pPr>
            <a:r>
              <a:rPr lang="en-US" altLang="en-US" sz="1600" dirty="0">
                <a:cs typeface="Times New Roman" panose="02020603050405020304" pitchFamily="18" charset="0"/>
              </a:rPr>
              <a:t>Based on the answers to questions 1 and 2, is it optimal to hire the mechanics to work together in a team, or to hire them to work individually? Explain. </a:t>
            </a:r>
          </a:p>
          <a:p>
            <a:pPr marL="457200" indent="-457200" eaLnBrk="1" hangingPunct="1"/>
            <a:endParaRPr lang="en-US" altLang="en-US" sz="1600" dirty="0"/>
          </a:p>
        </p:txBody>
      </p:sp>
    </p:spTree>
    <p:extLst>
      <p:ext uri="{BB962C8B-B14F-4D97-AF65-F5344CB8AC3E}">
        <p14:creationId xmlns:p14="http://schemas.microsoft.com/office/powerpoint/2010/main" val="376271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Understanding Waiting</a:t>
            </a:r>
          </a:p>
        </p:txBody>
      </p:sp>
      <p:sp>
        <p:nvSpPr>
          <p:cNvPr id="313347" name="Rectangle 3"/>
          <p:cNvSpPr>
            <a:spLocks noGrp="1" noChangeArrowheads="1"/>
          </p:cNvSpPr>
          <p:nvPr>
            <p:ph type="body" idx="1"/>
          </p:nvPr>
        </p:nvSpPr>
        <p:spPr>
          <a:xfrm>
            <a:off x="303213" y="1524000"/>
            <a:ext cx="8461375" cy="5029200"/>
          </a:xfrm>
        </p:spPr>
        <p:txBody>
          <a:bodyPr/>
          <a:lstStyle/>
          <a:p>
            <a:pPr eaLnBrk="1" hangingPunct="1">
              <a:lnSpc>
                <a:spcPct val="90000"/>
              </a:lnSpc>
              <a:defRPr/>
            </a:pPr>
            <a:r>
              <a:rPr lang="en-US" dirty="0">
                <a:cs typeface="Times New Roman" pitchFamily="18" charset="0"/>
              </a:rPr>
              <a:t>Understanding waiting lines or queues and learning how to manage them is </a:t>
            </a:r>
            <a:r>
              <a:rPr lang="en-US" i="1" dirty="0">
                <a:cs typeface="Times New Roman" pitchFamily="18" charset="0"/>
              </a:rPr>
              <a:t>one of the most important areas in business, specifically in service management</a:t>
            </a:r>
          </a:p>
          <a:p>
            <a:pPr eaLnBrk="1" hangingPunct="1">
              <a:lnSpc>
                <a:spcPct val="90000"/>
              </a:lnSpc>
              <a:defRPr/>
            </a:pPr>
            <a:r>
              <a:rPr lang="en-US" dirty="0">
                <a:cs typeface="Times New Roman" pitchFamily="18" charset="0"/>
              </a:rPr>
              <a:t>The act of waiting--either in person or on the phone--"has a disproportionately high impact" on customers</a:t>
            </a:r>
          </a:p>
          <a:p>
            <a:pPr lvl="1" eaLnBrk="1" hangingPunct="1">
              <a:lnSpc>
                <a:spcPct val="90000"/>
              </a:lnSpc>
              <a:defRPr/>
            </a:pPr>
            <a:r>
              <a:rPr lang="en-US" sz="2400" i="1" dirty="0">
                <a:solidFill>
                  <a:srgbClr val="FF0000"/>
                </a:solidFill>
                <a:effectLst>
                  <a:outerShdw blurRad="38100" dist="38100" dir="2700000" algn="tl">
                    <a:srgbClr val="000000">
                      <a:alpha val="43137"/>
                    </a:srgbClr>
                  </a:outerShdw>
                </a:effectLst>
                <a:cs typeface="Times New Roman" pitchFamily="18" charset="0"/>
              </a:rPr>
              <a:t>A customer waiting in line is potentially a lost customer</a:t>
            </a:r>
          </a:p>
          <a:p>
            <a:pPr lvl="1" eaLnBrk="1" hangingPunct="1">
              <a:lnSpc>
                <a:spcPct val="90000"/>
              </a:lnSpc>
              <a:defRPr/>
            </a:pPr>
            <a:r>
              <a:rPr lang="en-US" sz="2400" dirty="0">
                <a:cs typeface="Times New Roman" pitchFamily="18" charset="0"/>
              </a:rPr>
              <a:t>The wait can destroy an otherwise perfect service experience</a:t>
            </a:r>
          </a:p>
          <a:p>
            <a:pPr marL="0" indent="0" algn="just" eaLnBrk="1" hangingPunct="1">
              <a:lnSpc>
                <a:spcPct val="90000"/>
              </a:lnSpc>
              <a:buNone/>
              <a:defRPr/>
            </a:pPr>
            <a:endParaRPr lang="en-US" i="1" dirty="0">
              <a:solidFill>
                <a:schemeClr val="accent1"/>
              </a:solidFill>
              <a:effectLst>
                <a:outerShdw blurRad="38100" dist="38100" dir="2700000" algn="tl">
                  <a:srgbClr val="C0C0C0"/>
                </a:outerShdw>
              </a:effectLst>
              <a:cs typeface="Times New Roman" pitchFamily="18" charset="0"/>
            </a:endParaRPr>
          </a:p>
        </p:txBody>
      </p:sp>
    </p:spTree>
    <p:extLst>
      <p:ext uri="{BB962C8B-B14F-4D97-AF65-F5344CB8AC3E}">
        <p14:creationId xmlns:p14="http://schemas.microsoft.com/office/powerpoint/2010/main" val="35828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Understanding Waiting (Continued)</a:t>
            </a:r>
          </a:p>
        </p:txBody>
      </p:sp>
      <p:sp>
        <p:nvSpPr>
          <p:cNvPr id="313347" name="Rectangle 3"/>
          <p:cNvSpPr>
            <a:spLocks noGrp="1" noChangeArrowheads="1"/>
          </p:cNvSpPr>
          <p:nvPr>
            <p:ph type="body" idx="1"/>
          </p:nvPr>
        </p:nvSpPr>
        <p:spPr>
          <a:xfrm>
            <a:off x="303213" y="1447800"/>
            <a:ext cx="8459787" cy="5181600"/>
          </a:xfrm>
        </p:spPr>
        <p:txBody>
          <a:bodyPr/>
          <a:lstStyle/>
          <a:p>
            <a:pPr eaLnBrk="1" hangingPunct="1">
              <a:lnSpc>
                <a:spcPct val="90000"/>
              </a:lnSpc>
              <a:defRPr/>
            </a:pPr>
            <a:r>
              <a:rPr lang="en-US" dirty="0">
                <a:cs typeface="Times New Roman" pitchFamily="18" charset="0"/>
              </a:rPr>
              <a:t>Waiting lines are </a:t>
            </a:r>
            <a:r>
              <a:rPr lang="en-US" i="1" dirty="0">
                <a:solidFill>
                  <a:srgbClr val="FF0000"/>
                </a:solidFill>
                <a:effectLst>
                  <a:outerShdw blurRad="38100" dist="38100" dir="2700000" algn="tl">
                    <a:srgbClr val="000000">
                      <a:alpha val="43137"/>
                    </a:srgbClr>
                  </a:outerShdw>
                </a:effectLst>
                <a:cs typeface="Times New Roman" pitchFamily="18" charset="0"/>
              </a:rPr>
              <a:t>everyday occurrence</a:t>
            </a:r>
            <a:endParaRPr lang="en-US" i="1" dirty="0">
              <a:solidFill>
                <a:srgbClr val="FF0000"/>
              </a:solidFill>
              <a:effectLst>
                <a:outerShdw blurRad="38100" dist="38100" dir="2700000" algn="tl">
                  <a:srgbClr val="000000">
                    <a:alpha val="43137"/>
                  </a:srgbClr>
                </a:outerShdw>
              </a:effectLst>
              <a:latin typeface="+mj-lt"/>
            </a:endParaRPr>
          </a:p>
          <a:p>
            <a:pPr eaLnBrk="1" hangingPunct="1">
              <a:lnSpc>
                <a:spcPct val="90000"/>
              </a:lnSpc>
              <a:defRPr/>
            </a:pPr>
            <a:r>
              <a:rPr lang="en-US" i="1" dirty="0">
                <a:solidFill>
                  <a:srgbClr val="FF0000"/>
                </a:solidFill>
                <a:effectLst>
                  <a:outerShdw blurRad="38100" dist="38100" dir="2700000" algn="tl">
                    <a:srgbClr val="000000">
                      <a:alpha val="43137"/>
                    </a:srgbClr>
                  </a:outerShdw>
                </a:effectLst>
                <a:latin typeface="+mj-lt"/>
              </a:rPr>
              <a:t>Inevitability of waiting</a:t>
            </a:r>
            <a:r>
              <a:rPr lang="en-US" dirty="0">
                <a:solidFill>
                  <a:srgbClr val="FF0000"/>
                </a:solidFill>
                <a:effectLst>
                  <a:outerShdw blurRad="38100" dist="38100" dir="2700000" algn="tl">
                    <a:srgbClr val="000000">
                      <a:alpha val="43137"/>
                    </a:srgbClr>
                  </a:outerShdw>
                </a:effectLst>
                <a:latin typeface="+mj-lt"/>
              </a:rPr>
              <a:t>  </a:t>
            </a:r>
          </a:p>
          <a:p>
            <a:pPr lvl="1" eaLnBrk="1" hangingPunct="1">
              <a:lnSpc>
                <a:spcPct val="90000"/>
              </a:lnSpc>
              <a:defRPr/>
            </a:pPr>
            <a:r>
              <a:rPr lang="en-US" dirty="0">
                <a:latin typeface="+mj-lt"/>
              </a:rPr>
              <a:t>Waiting results from variations in arrival rates and service rates</a:t>
            </a:r>
          </a:p>
          <a:p>
            <a:pPr lvl="1" eaLnBrk="1" hangingPunct="1">
              <a:lnSpc>
                <a:spcPct val="90000"/>
              </a:lnSpc>
              <a:defRPr/>
            </a:pPr>
            <a:r>
              <a:rPr lang="en-US" dirty="0">
                <a:latin typeface="+mj-lt"/>
                <a:cs typeface="Times New Roman" pitchFamily="18" charset="0"/>
              </a:rPr>
              <a:t>Both arrivals of customers and service times exhibit a high degree of variability</a:t>
            </a:r>
          </a:p>
          <a:p>
            <a:pPr lvl="1" eaLnBrk="1" hangingPunct="1">
              <a:lnSpc>
                <a:spcPct val="90000"/>
              </a:lnSpc>
              <a:defRPr/>
            </a:pPr>
            <a:r>
              <a:rPr lang="en-US" dirty="0">
                <a:latin typeface="+mj-lt"/>
                <a:cs typeface="Times New Roman" pitchFamily="18" charset="0"/>
              </a:rPr>
              <a:t>As a result, there are times when the system becomes temporarily overloaded or </a:t>
            </a:r>
            <a:r>
              <a:rPr lang="en-US" dirty="0" err="1">
                <a:latin typeface="+mj-lt"/>
                <a:cs typeface="Times New Roman" pitchFamily="18" charset="0"/>
              </a:rPr>
              <a:t>underloaded</a:t>
            </a:r>
            <a:r>
              <a:rPr lang="en-US" dirty="0">
                <a:latin typeface="+mj-lt"/>
                <a:cs typeface="Times New Roman" pitchFamily="18" charset="0"/>
              </a:rPr>
              <a:t> </a:t>
            </a:r>
          </a:p>
          <a:p>
            <a:pPr algn="just" eaLnBrk="1" hangingPunct="1">
              <a:lnSpc>
                <a:spcPct val="90000"/>
              </a:lnSpc>
              <a:defRPr/>
            </a:pPr>
            <a:r>
              <a:rPr lang="en-US" i="1" dirty="0">
                <a:solidFill>
                  <a:srgbClr val="FF0000"/>
                </a:solidFill>
                <a:effectLst>
                  <a:outerShdw blurRad="38100" dist="38100" dir="2700000" algn="tl">
                    <a:srgbClr val="000000">
                      <a:alpha val="43137"/>
                    </a:srgbClr>
                  </a:outerShdw>
                </a:effectLst>
                <a:latin typeface="+mj-lt"/>
              </a:rPr>
              <a:t>Business questions/decisions related to waiting lines</a:t>
            </a:r>
            <a:endParaRPr lang="en-US" dirty="0">
              <a:solidFill>
                <a:srgbClr val="FF0000"/>
              </a:solidFill>
              <a:latin typeface="+mj-lt"/>
            </a:endParaRPr>
          </a:p>
          <a:p>
            <a:pPr lvl="1" eaLnBrk="1" hangingPunct="1">
              <a:lnSpc>
                <a:spcPct val="90000"/>
              </a:lnSpc>
              <a:defRPr/>
            </a:pPr>
            <a:r>
              <a:rPr lang="en-US" dirty="0">
                <a:latin typeface="+mj-lt"/>
              </a:rPr>
              <a:t>What are parameters of waiting lines, e.g., arrival patterns, service patterns, average time of waiting, average number of customers in the queue, etc.?</a:t>
            </a:r>
          </a:p>
          <a:p>
            <a:pPr lvl="1" eaLnBrk="1" hangingPunct="1">
              <a:lnSpc>
                <a:spcPct val="90000"/>
              </a:lnSpc>
              <a:defRPr/>
            </a:pPr>
            <a:r>
              <a:rPr lang="en-US" dirty="0">
                <a:latin typeface="+mj-lt"/>
              </a:rPr>
              <a:t>What are ways to reduce waiting and improve customer satisfaction in the queuing process? </a:t>
            </a:r>
          </a:p>
          <a:p>
            <a:pPr lvl="1" eaLnBrk="1" hangingPunct="1">
              <a:lnSpc>
                <a:spcPct val="90000"/>
              </a:lnSpc>
              <a:defRPr/>
            </a:pPr>
            <a:r>
              <a:rPr lang="en-US" dirty="0">
                <a:latin typeface="+mj-lt"/>
              </a:rPr>
              <a:t>How to make waiting productive and profitable? </a:t>
            </a:r>
          </a:p>
          <a:p>
            <a:pPr lvl="1" eaLnBrk="1" hangingPunct="1">
              <a:lnSpc>
                <a:spcPct val="90000"/>
              </a:lnSpc>
              <a:defRPr/>
            </a:pPr>
            <a:r>
              <a:rPr lang="en-US" dirty="0">
                <a:latin typeface="+mj-lt"/>
              </a:rPr>
              <a:t>What is the best service capacity to minimize total service and waiting costs </a:t>
            </a:r>
          </a:p>
        </p:txBody>
      </p:sp>
    </p:spTree>
    <p:extLst>
      <p:ext uri="{BB962C8B-B14F-4D97-AF65-F5344CB8AC3E}">
        <p14:creationId xmlns:p14="http://schemas.microsoft.com/office/powerpoint/2010/main" val="421475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General Features and Configuration of Queuing System</a:t>
            </a:r>
          </a:p>
        </p:txBody>
      </p:sp>
      <p:sp>
        <p:nvSpPr>
          <p:cNvPr id="15363" name="Rectangle 3"/>
          <p:cNvSpPr>
            <a:spLocks noChangeArrowheads="1"/>
          </p:cNvSpPr>
          <p:nvPr/>
        </p:nvSpPr>
        <p:spPr bwMode="auto">
          <a:xfrm>
            <a:off x="2971800" y="1905000"/>
            <a:ext cx="11223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64" name="Rectangle 4"/>
          <p:cNvSpPr>
            <a:spLocks noChangeArrowheads="1"/>
          </p:cNvSpPr>
          <p:nvPr/>
        </p:nvSpPr>
        <p:spPr bwMode="auto">
          <a:xfrm>
            <a:off x="6797675" y="2749550"/>
            <a:ext cx="11223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sz="1600" dirty="0">
                <a:solidFill>
                  <a:schemeClr val="accent2"/>
                </a:solidFill>
                <a:latin typeface="Arial" pitchFamily="34" charset="0"/>
              </a:rPr>
              <a:t>Departure</a:t>
            </a:r>
          </a:p>
        </p:txBody>
      </p:sp>
      <p:sp>
        <p:nvSpPr>
          <p:cNvPr id="15365" name="Rectangle 5"/>
          <p:cNvSpPr>
            <a:spLocks noChangeArrowheads="1"/>
          </p:cNvSpPr>
          <p:nvPr/>
        </p:nvSpPr>
        <p:spPr bwMode="auto">
          <a:xfrm>
            <a:off x="4359275" y="2614613"/>
            <a:ext cx="11223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sz="1600" dirty="0">
                <a:solidFill>
                  <a:schemeClr val="accent2"/>
                </a:solidFill>
                <a:latin typeface="Arial" pitchFamily="34" charset="0"/>
              </a:rPr>
              <a:t>4. Queue</a:t>
            </a:r>
          </a:p>
          <a:p>
            <a:pPr algn="ctr"/>
            <a:r>
              <a:rPr lang="en-US" altLang="en-US" sz="1600" dirty="0">
                <a:solidFill>
                  <a:schemeClr val="accent2"/>
                </a:solidFill>
                <a:latin typeface="Arial" pitchFamily="34" charset="0"/>
              </a:rPr>
              <a:t>discipline</a:t>
            </a:r>
          </a:p>
        </p:txBody>
      </p:sp>
      <p:sp>
        <p:nvSpPr>
          <p:cNvPr id="15366" name="Rectangle 6"/>
          <p:cNvSpPr>
            <a:spLocks noChangeArrowheads="1"/>
          </p:cNvSpPr>
          <p:nvPr/>
        </p:nvSpPr>
        <p:spPr bwMode="auto">
          <a:xfrm>
            <a:off x="1539875" y="2597150"/>
            <a:ext cx="11223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sz="1600" dirty="0">
                <a:solidFill>
                  <a:schemeClr val="accent2"/>
                </a:solidFill>
                <a:latin typeface="Arial" pitchFamily="34" charset="0"/>
              </a:rPr>
              <a:t>2. Arrival </a:t>
            </a:r>
          </a:p>
          <a:p>
            <a:pPr algn="ctr"/>
            <a:r>
              <a:rPr lang="en-US" altLang="en-US" sz="1600" dirty="0">
                <a:solidFill>
                  <a:schemeClr val="accent2"/>
                </a:solidFill>
                <a:latin typeface="Arial" pitchFamily="34" charset="0"/>
              </a:rPr>
              <a:t>process</a:t>
            </a:r>
          </a:p>
        </p:txBody>
      </p:sp>
      <p:sp>
        <p:nvSpPr>
          <p:cNvPr id="15367" name="Rectangle 7"/>
          <p:cNvSpPr>
            <a:spLocks noChangeArrowheads="1"/>
          </p:cNvSpPr>
          <p:nvPr/>
        </p:nvSpPr>
        <p:spPr bwMode="auto">
          <a:xfrm>
            <a:off x="2765425" y="2925763"/>
            <a:ext cx="1509713" cy="787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sz="1600" dirty="0">
                <a:solidFill>
                  <a:schemeClr val="accent2"/>
                </a:solidFill>
                <a:latin typeface="Arial" pitchFamily="34" charset="0"/>
              </a:rPr>
              <a:t>3. Queue</a:t>
            </a:r>
          </a:p>
          <a:p>
            <a:pPr algn="ctr"/>
            <a:r>
              <a:rPr lang="en-US" altLang="en-US" sz="1600" dirty="0">
                <a:solidFill>
                  <a:schemeClr val="accent2"/>
                </a:solidFill>
                <a:latin typeface="Arial" pitchFamily="34" charset="0"/>
              </a:rPr>
              <a:t>configuration</a:t>
            </a:r>
          </a:p>
        </p:txBody>
      </p:sp>
      <p:sp>
        <p:nvSpPr>
          <p:cNvPr id="15368" name="Rectangle 8"/>
          <p:cNvSpPr>
            <a:spLocks noChangeArrowheads="1"/>
          </p:cNvSpPr>
          <p:nvPr/>
        </p:nvSpPr>
        <p:spPr bwMode="auto">
          <a:xfrm>
            <a:off x="5584825" y="2849563"/>
            <a:ext cx="1109663" cy="8874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sz="1600" dirty="0">
                <a:solidFill>
                  <a:schemeClr val="accent2"/>
                </a:solidFill>
                <a:latin typeface="Arial" pitchFamily="34" charset="0"/>
              </a:rPr>
              <a:t>5. Service</a:t>
            </a:r>
          </a:p>
          <a:p>
            <a:pPr algn="ctr"/>
            <a:r>
              <a:rPr lang="en-US" altLang="en-US" sz="1600" dirty="0">
                <a:solidFill>
                  <a:schemeClr val="accent2"/>
                </a:solidFill>
                <a:latin typeface="Arial" pitchFamily="34" charset="0"/>
              </a:rPr>
              <a:t>process</a:t>
            </a:r>
          </a:p>
        </p:txBody>
      </p:sp>
      <p:sp>
        <p:nvSpPr>
          <p:cNvPr id="15369" name="Rectangle 9"/>
          <p:cNvSpPr>
            <a:spLocks noChangeArrowheads="1"/>
          </p:cNvSpPr>
          <p:nvPr/>
        </p:nvSpPr>
        <p:spPr bwMode="auto">
          <a:xfrm>
            <a:off x="304800" y="2819400"/>
            <a:ext cx="1245534"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ltLang="en-US" sz="1800" dirty="0">
                <a:solidFill>
                  <a:schemeClr val="accent2"/>
                </a:solidFill>
                <a:latin typeface="Arial" pitchFamily="34" charset="0"/>
              </a:rPr>
              <a:t> </a:t>
            </a:r>
            <a:r>
              <a:rPr lang="en-US" altLang="en-US" sz="1600" dirty="0">
                <a:solidFill>
                  <a:schemeClr val="accent2"/>
                </a:solidFill>
                <a:latin typeface="Arial" pitchFamily="34" charset="0"/>
              </a:rPr>
              <a:t>1.Calling</a:t>
            </a:r>
          </a:p>
          <a:p>
            <a:r>
              <a:rPr lang="en-US" altLang="en-US" sz="1600" dirty="0">
                <a:solidFill>
                  <a:schemeClr val="accent2"/>
                </a:solidFill>
                <a:latin typeface="Arial" pitchFamily="34" charset="0"/>
              </a:rPr>
              <a:t>Population</a:t>
            </a:r>
          </a:p>
          <a:p>
            <a:r>
              <a:rPr lang="en-US" altLang="en-US" sz="1400" dirty="0">
                <a:solidFill>
                  <a:schemeClr val="accent2"/>
                </a:solidFill>
                <a:latin typeface="Arial" pitchFamily="34" charset="0"/>
              </a:rPr>
              <a:t>(Customers)</a:t>
            </a:r>
          </a:p>
        </p:txBody>
      </p:sp>
      <p:sp>
        <p:nvSpPr>
          <p:cNvPr id="15370" name="Oval 10"/>
          <p:cNvSpPr>
            <a:spLocks noChangeArrowheads="1"/>
          </p:cNvSpPr>
          <p:nvPr/>
        </p:nvSpPr>
        <p:spPr bwMode="auto">
          <a:xfrm>
            <a:off x="250825" y="2697163"/>
            <a:ext cx="1349375" cy="11890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71" name="Line 11"/>
          <p:cNvSpPr>
            <a:spLocks noChangeShapeType="1"/>
          </p:cNvSpPr>
          <p:nvPr/>
        </p:nvSpPr>
        <p:spPr bwMode="auto">
          <a:xfrm>
            <a:off x="1539876" y="3200400"/>
            <a:ext cx="1270000" cy="0"/>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2"/>
          <p:cNvSpPr>
            <a:spLocks noChangeShapeType="1"/>
          </p:cNvSpPr>
          <p:nvPr/>
        </p:nvSpPr>
        <p:spPr bwMode="auto">
          <a:xfrm flipV="1">
            <a:off x="4267200" y="3200400"/>
            <a:ext cx="1371600" cy="0"/>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3"/>
          <p:cNvSpPr>
            <a:spLocks noChangeShapeType="1"/>
          </p:cNvSpPr>
          <p:nvPr/>
        </p:nvSpPr>
        <p:spPr bwMode="auto">
          <a:xfrm>
            <a:off x="6705600" y="3200400"/>
            <a:ext cx="1524000" cy="0"/>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4" name="Oval 14"/>
          <p:cNvSpPr>
            <a:spLocks noChangeArrowheads="1"/>
          </p:cNvSpPr>
          <p:nvPr/>
        </p:nvSpPr>
        <p:spPr bwMode="auto">
          <a:xfrm>
            <a:off x="7239000" y="3535363"/>
            <a:ext cx="1677988" cy="15906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sz="1600" dirty="0">
                <a:solidFill>
                  <a:schemeClr val="accent2"/>
                </a:solidFill>
                <a:latin typeface="Arial" pitchFamily="34" charset="0"/>
              </a:rPr>
              <a:t>No future</a:t>
            </a:r>
          </a:p>
          <a:p>
            <a:pPr algn="ctr"/>
            <a:r>
              <a:rPr lang="en-US" altLang="en-US" sz="1600" dirty="0">
                <a:solidFill>
                  <a:schemeClr val="accent2"/>
                </a:solidFill>
                <a:latin typeface="Arial" pitchFamily="34" charset="0"/>
              </a:rPr>
              <a:t>need for </a:t>
            </a:r>
          </a:p>
          <a:p>
            <a:pPr algn="ctr"/>
            <a:r>
              <a:rPr lang="en-US" altLang="en-US" sz="1600" dirty="0">
                <a:solidFill>
                  <a:schemeClr val="accent2"/>
                </a:solidFill>
                <a:latin typeface="Arial" pitchFamily="34" charset="0"/>
              </a:rPr>
              <a:t>service</a:t>
            </a:r>
          </a:p>
        </p:txBody>
      </p:sp>
      <p:sp>
        <p:nvSpPr>
          <p:cNvPr id="15375" name="Line 15"/>
          <p:cNvSpPr>
            <a:spLocks noChangeShapeType="1"/>
          </p:cNvSpPr>
          <p:nvPr/>
        </p:nvSpPr>
        <p:spPr bwMode="auto">
          <a:xfrm flipV="1">
            <a:off x="838200" y="1752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6"/>
          <p:cNvSpPr>
            <a:spLocks noChangeShapeType="1"/>
          </p:cNvSpPr>
          <p:nvPr/>
        </p:nvSpPr>
        <p:spPr bwMode="auto">
          <a:xfrm>
            <a:off x="8229600" y="1752600"/>
            <a:ext cx="0" cy="1828800"/>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7" name="Line 17"/>
          <p:cNvSpPr>
            <a:spLocks noChangeShapeType="1"/>
          </p:cNvSpPr>
          <p:nvPr/>
        </p:nvSpPr>
        <p:spPr bwMode="auto">
          <a:xfrm>
            <a:off x="838200" y="1752600"/>
            <a:ext cx="7391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9268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Calling Population </a:t>
            </a:r>
          </a:p>
        </p:txBody>
      </p:sp>
      <p:sp>
        <p:nvSpPr>
          <p:cNvPr id="16387" name="Oval 3"/>
          <p:cNvSpPr>
            <a:spLocks noChangeArrowheads="1"/>
          </p:cNvSpPr>
          <p:nvPr/>
        </p:nvSpPr>
        <p:spPr bwMode="auto">
          <a:xfrm>
            <a:off x="3886200" y="1524000"/>
            <a:ext cx="1371600" cy="1298575"/>
          </a:xfrm>
          <a:prstGeom prst="ellipse">
            <a:avLst/>
          </a:prstGeom>
          <a:solidFill>
            <a:srgbClr val="CCFFCC"/>
          </a:solidFill>
          <a:ln w="9525">
            <a:solidFill>
              <a:schemeClr val="tx1"/>
            </a:solidFill>
            <a:round/>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en-US" sz="1800" i="1" dirty="0">
                <a:solidFill>
                  <a:schemeClr val="accent1"/>
                </a:solidFill>
                <a:effectLst>
                  <a:outerShdw blurRad="38100" dist="38100" dir="2700000" algn="tl">
                    <a:srgbClr val="000000">
                      <a:alpha val="43137"/>
                    </a:srgbClr>
                  </a:outerShdw>
                </a:effectLst>
              </a:rPr>
              <a:t>Calling </a:t>
            </a:r>
          </a:p>
          <a:p>
            <a:pPr algn="ctr" eaLnBrk="1" hangingPunct="1"/>
            <a:r>
              <a:rPr lang="en-US" altLang="en-US" sz="1800" i="1" dirty="0">
                <a:solidFill>
                  <a:schemeClr val="accent1"/>
                </a:solidFill>
                <a:effectLst>
                  <a:outerShdw blurRad="38100" dist="38100" dir="2700000" algn="tl">
                    <a:srgbClr val="000000">
                      <a:alpha val="43137"/>
                    </a:srgbClr>
                  </a:outerShdw>
                </a:effectLst>
              </a:rPr>
              <a:t>Population</a:t>
            </a:r>
          </a:p>
        </p:txBody>
      </p:sp>
      <p:sp>
        <p:nvSpPr>
          <p:cNvPr id="16388" name="Rectangle 4"/>
          <p:cNvSpPr>
            <a:spLocks noChangeArrowheads="1"/>
          </p:cNvSpPr>
          <p:nvPr/>
        </p:nvSpPr>
        <p:spPr bwMode="auto">
          <a:xfrm>
            <a:off x="1450975" y="3130550"/>
            <a:ext cx="1901825" cy="758825"/>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en-US" sz="2000" dirty="0"/>
              <a:t>Subpopulation</a:t>
            </a:r>
          </a:p>
        </p:txBody>
      </p:sp>
      <p:sp>
        <p:nvSpPr>
          <p:cNvPr id="16389" name="Rectangle 5"/>
          <p:cNvSpPr>
            <a:spLocks noChangeArrowheads="1"/>
          </p:cNvSpPr>
          <p:nvPr/>
        </p:nvSpPr>
        <p:spPr bwMode="auto">
          <a:xfrm>
            <a:off x="152400" y="4422775"/>
            <a:ext cx="1901825" cy="758825"/>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en-US" sz="1800"/>
              <a:t>Finite</a:t>
            </a:r>
          </a:p>
        </p:txBody>
      </p:sp>
      <p:sp>
        <p:nvSpPr>
          <p:cNvPr id="16390" name="Rectangle 6"/>
          <p:cNvSpPr>
            <a:spLocks noChangeArrowheads="1"/>
          </p:cNvSpPr>
          <p:nvPr/>
        </p:nvSpPr>
        <p:spPr bwMode="auto">
          <a:xfrm>
            <a:off x="2517775" y="4422775"/>
            <a:ext cx="1901825" cy="758825"/>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en-US" sz="1800" dirty="0"/>
              <a:t>Unlimited </a:t>
            </a:r>
          </a:p>
          <a:p>
            <a:pPr algn="ctr" eaLnBrk="1" hangingPunct="1"/>
            <a:r>
              <a:rPr lang="en-US" altLang="en-US" sz="1800" dirty="0"/>
              <a:t>(Infinite)</a:t>
            </a:r>
          </a:p>
        </p:txBody>
      </p:sp>
      <p:sp>
        <p:nvSpPr>
          <p:cNvPr id="16391" name="Line 7"/>
          <p:cNvSpPr>
            <a:spLocks noChangeShapeType="1"/>
          </p:cNvSpPr>
          <p:nvPr/>
        </p:nvSpPr>
        <p:spPr bwMode="auto">
          <a:xfrm flipV="1">
            <a:off x="1066800" y="4190999"/>
            <a:ext cx="2362200" cy="317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392" name="Line 8"/>
          <p:cNvSpPr>
            <a:spLocks noChangeShapeType="1"/>
          </p:cNvSpPr>
          <p:nvPr/>
        </p:nvSpPr>
        <p:spPr bwMode="auto">
          <a:xfrm>
            <a:off x="1066800" y="4194175"/>
            <a:ext cx="0" cy="228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393" name="Line 9"/>
          <p:cNvSpPr>
            <a:spLocks noChangeShapeType="1"/>
          </p:cNvSpPr>
          <p:nvPr/>
        </p:nvSpPr>
        <p:spPr bwMode="auto">
          <a:xfrm>
            <a:off x="3429000" y="4194175"/>
            <a:ext cx="0" cy="228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394" name="Line 10"/>
          <p:cNvSpPr>
            <a:spLocks noChangeShapeType="1"/>
          </p:cNvSpPr>
          <p:nvPr/>
        </p:nvSpPr>
        <p:spPr bwMode="auto">
          <a:xfrm>
            <a:off x="2362200" y="3889375"/>
            <a:ext cx="0" cy="3048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395" name="Rectangle 11"/>
          <p:cNvSpPr>
            <a:spLocks noChangeArrowheads="1"/>
          </p:cNvSpPr>
          <p:nvPr/>
        </p:nvSpPr>
        <p:spPr bwMode="auto">
          <a:xfrm>
            <a:off x="6019800" y="3127375"/>
            <a:ext cx="1901825" cy="758825"/>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en-US" sz="2000"/>
              <a:t>Homogeneous</a:t>
            </a:r>
          </a:p>
        </p:txBody>
      </p:sp>
      <p:sp>
        <p:nvSpPr>
          <p:cNvPr id="16396" name="Rectangle 12"/>
          <p:cNvSpPr>
            <a:spLocks noChangeArrowheads="1"/>
          </p:cNvSpPr>
          <p:nvPr/>
        </p:nvSpPr>
        <p:spPr bwMode="auto">
          <a:xfrm>
            <a:off x="4800600" y="4419600"/>
            <a:ext cx="1901825" cy="758825"/>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en-US" sz="1800"/>
              <a:t>Finite</a:t>
            </a:r>
          </a:p>
        </p:txBody>
      </p:sp>
      <p:sp>
        <p:nvSpPr>
          <p:cNvPr id="16397" name="Rectangle 13"/>
          <p:cNvSpPr>
            <a:spLocks noChangeArrowheads="1"/>
          </p:cNvSpPr>
          <p:nvPr/>
        </p:nvSpPr>
        <p:spPr bwMode="auto">
          <a:xfrm>
            <a:off x="7083425" y="4419600"/>
            <a:ext cx="1901825" cy="758825"/>
          </a:xfrm>
          <a:prstGeom prst="rect">
            <a:avLst/>
          </a:prstGeom>
          <a:solidFill>
            <a:srgbClr val="FFD7AF"/>
          </a:solidFill>
          <a:ln w="9525">
            <a:solidFill>
              <a:schemeClr val="tx1"/>
            </a:solidFill>
            <a:miter lim="800000"/>
            <a:headEnd type="none" w="sm" len="sm"/>
            <a:tailEnd type="none" w="sm" len="sm"/>
          </a:ln>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sz="1800" dirty="0"/>
          </a:p>
          <a:p>
            <a:pPr algn="ctr" eaLnBrk="1" hangingPunct="1"/>
            <a:r>
              <a:rPr lang="en-US" altLang="en-US" sz="1800" dirty="0"/>
              <a:t>Unlimited </a:t>
            </a:r>
          </a:p>
          <a:p>
            <a:pPr algn="ctr" eaLnBrk="1" hangingPunct="1"/>
            <a:r>
              <a:rPr lang="en-US" altLang="en-US" sz="1800" dirty="0"/>
              <a:t>(Infinite)</a:t>
            </a:r>
          </a:p>
          <a:p>
            <a:pPr algn="ctr" eaLnBrk="1" hangingPunct="1"/>
            <a:endParaRPr lang="en-US" altLang="en-US" sz="1800" dirty="0"/>
          </a:p>
        </p:txBody>
      </p:sp>
      <p:sp>
        <p:nvSpPr>
          <p:cNvPr id="16398" name="Line 14"/>
          <p:cNvSpPr>
            <a:spLocks noChangeShapeType="1"/>
          </p:cNvSpPr>
          <p:nvPr/>
        </p:nvSpPr>
        <p:spPr bwMode="auto">
          <a:xfrm>
            <a:off x="5714999" y="4190999"/>
            <a:ext cx="2362201" cy="317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399" name="Line 15"/>
          <p:cNvSpPr>
            <a:spLocks noChangeShapeType="1"/>
          </p:cNvSpPr>
          <p:nvPr/>
        </p:nvSpPr>
        <p:spPr bwMode="auto">
          <a:xfrm>
            <a:off x="5715000" y="4191000"/>
            <a:ext cx="0" cy="228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400" name="Line 16"/>
          <p:cNvSpPr>
            <a:spLocks noChangeShapeType="1"/>
          </p:cNvSpPr>
          <p:nvPr/>
        </p:nvSpPr>
        <p:spPr bwMode="auto">
          <a:xfrm>
            <a:off x="8077200" y="4191000"/>
            <a:ext cx="0" cy="228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401" name="Line 17"/>
          <p:cNvSpPr>
            <a:spLocks noChangeShapeType="1"/>
          </p:cNvSpPr>
          <p:nvPr/>
        </p:nvSpPr>
        <p:spPr bwMode="auto">
          <a:xfrm>
            <a:off x="6931025" y="3886200"/>
            <a:ext cx="0" cy="3048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402" name="Line 18"/>
          <p:cNvSpPr>
            <a:spLocks noChangeShapeType="1"/>
          </p:cNvSpPr>
          <p:nvPr/>
        </p:nvSpPr>
        <p:spPr bwMode="auto">
          <a:xfrm>
            <a:off x="2362200" y="2974975"/>
            <a:ext cx="46482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403" name="Line 19"/>
          <p:cNvSpPr>
            <a:spLocks noChangeShapeType="1"/>
          </p:cNvSpPr>
          <p:nvPr/>
        </p:nvSpPr>
        <p:spPr bwMode="auto">
          <a:xfrm>
            <a:off x="2362200" y="2974975"/>
            <a:ext cx="0" cy="1524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404" name="Line 20"/>
          <p:cNvSpPr>
            <a:spLocks noChangeShapeType="1"/>
          </p:cNvSpPr>
          <p:nvPr/>
        </p:nvSpPr>
        <p:spPr bwMode="auto">
          <a:xfrm>
            <a:off x="7010400" y="2974975"/>
            <a:ext cx="0" cy="1524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405" name="Line 21"/>
          <p:cNvSpPr>
            <a:spLocks noChangeShapeType="1"/>
          </p:cNvSpPr>
          <p:nvPr/>
        </p:nvSpPr>
        <p:spPr bwMode="auto">
          <a:xfrm>
            <a:off x="4572000" y="2822575"/>
            <a:ext cx="0" cy="1524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0577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2075" tIns="46038" rIns="92075" bIns="46038"/>
          <a:lstStyle/>
          <a:p>
            <a:pPr fontAlgn="auto">
              <a:spcAft>
                <a:spcPts val="0"/>
              </a:spcAft>
              <a:defRPr/>
            </a:pPr>
            <a:r>
              <a:rPr lang="en-US"/>
              <a:t>Arrival Process</a:t>
            </a:r>
          </a:p>
        </p:txBody>
      </p:sp>
      <p:sp>
        <p:nvSpPr>
          <p:cNvPr id="31746" name="Rectangle 4"/>
          <p:cNvSpPr>
            <a:spLocks noChangeArrowheads="1"/>
          </p:cNvSpPr>
          <p:nvPr/>
        </p:nvSpPr>
        <p:spPr bwMode="auto">
          <a:xfrm>
            <a:off x="1454150" y="2819400"/>
            <a:ext cx="1358900" cy="3683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i="1" dirty="0">
                <a:solidFill>
                  <a:srgbClr val="0000FF"/>
                </a:solidFill>
                <a:effectLst>
                  <a:outerShdw blurRad="38100" dist="38100" dir="2700000" algn="tl">
                    <a:srgbClr val="000000">
                      <a:alpha val="43137"/>
                    </a:srgbClr>
                  </a:outerShdw>
                </a:effectLst>
                <a:latin typeface="+mj-lt"/>
              </a:rPr>
              <a:t>Static</a:t>
            </a:r>
          </a:p>
        </p:txBody>
      </p:sp>
      <p:sp>
        <p:nvSpPr>
          <p:cNvPr id="31747" name="Rectangle 5"/>
          <p:cNvSpPr>
            <a:spLocks noChangeArrowheads="1"/>
          </p:cNvSpPr>
          <p:nvPr/>
        </p:nvSpPr>
        <p:spPr bwMode="auto">
          <a:xfrm>
            <a:off x="6026150" y="2819400"/>
            <a:ext cx="1358900" cy="3683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i="1" dirty="0">
                <a:solidFill>
                  <a:srgbClr val="0000FF"/>
                </a:solidFill>
                <a:effectLst>
                  <a:outerShdw blurRad="38100" dist="38100" dir="2700000" algn="tl">
                    <a:srgbClr val="000000">
                      <a:alpha val="43137"/>
                    </a:srgbClr>
                  </a:outerShdw>
                </a:effectLst>
                <a:latin typeface="+mn-lt"/>
              </a:rPr>
              <a:t>Dynamic</a:t>
            </a:r>
          </a:p>
        </p:txBody>
      </p:sp>
      <p:sp>
        <p:nvSpPr>
          <p:cNvPr id="31748" name="Rectangle 6"/>
          <p:cNvSpPr>
            <a:spLocks noChangeArrowheads="1"/>
          </p:cNvSpPr>
          <p:nvPr/>
        </p:nvSpPr>
        <p:spPr bwMode="auto">
          <a:xfrm>
            <a:off x="4121150" y="5105400"/>
            <a:ext cx="1435100" cy="4445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latin typeface="+mn-lt"/>
              </a:rPr>
              <a:t>Appointments</a:t>
            </a:r>
          </a:p>
        </p:txBody>
      </p:sp>
      <p:sp>
        <p:nvSpPr>
          <p:cNvPr id="31749" name="Rectangle 7"/>
          <p:cNvSpPr>
            <a:spLocks noChangeArrowheads="1"/>
          </p:cNvSpPr>
          <p:nvPr/>
        </p:nvSpPr>
        <p:spPr bwMode="auto">
          <a:xfrm>
            <a:off x="2292350" y="5105400"/>
            <a:ext cx="1511300" cy="4445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latin typeface="+mn-lt"/>
              </a:rPr>
              <a:t>Price</a:t>
            </a:r>
          </a:p>
        </p:txBody>
      </p:sp>
      <p:sp>
        <p:nvSpPr>
          <p:cNvPr id="31750" name="Rectangle 8"/>
          <p:cNvSpPr>
            <a:spLocks noChangeArrowheads="1"/>
          </p:cNvSpPr>
          <p:nvPr/>
        </p:nvSpPr>
        <p:spPr bwMode="auto">
          <a:xfrm>
            <a:off x="463550" y="5105400"/>
            <a:ext cx="1511300" cy="4445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latin typeface="+mn-lt"/>
              </a:rPr>
              <a:t>Accept/Reject</a:t>
            </a:r>
          </a:p>
        </p:txBody>
      </p:sp>
      <p:sp>
        <p:nvSpPr>
          <p:cNvPr id="31751" name="Rectangle 9"/>
          <p:cNvSpPr>
            <a:spLocks noChangeArrowheads="1"/>
          </p:cNvSpPr>
          <p:nvPr/>
        </p:nvSpPr>
        <p:spPr bwMode="auto">
          <a:xfrm>
            <a:off x="7397750" y="5105400"/>
            <a:ext cx="1435100" cy="4445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latin typeface="+mn-lt"/>
              </a:rPr>
              <a:t>Balking</a:t>
            </a:r>
          </a:p>
        </p:txBody>
      </p:sp>
      <p:sp>
        <p:nvSpPr>
          <p:cNvPr id="31752" name="Rectangle 10"/>
          <p:cNvSpPr>
            <a:spLocks noChangeArrowheads="1"/>
          </p:cNvSpPr>
          <p:nvPr/>
        </p:nvSpPr>
        <p:spPr bwMode="auto">
          <a:xfrm>
            <a:off x="5797550" y="5105400"/>
            <a:ext cx="1358900" cy="4445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latin typeface="+mn-lt"/>
              </a:rPr>
              <a:t>Reneging</a:t>
            </a:r>
          </a:p>
        </p:txBody>
      </p:sp>
      <p:sp>
        <p:nvSpPr>
          <p:cNvPr id="31753" name="Rectangle 11"/>
          <p:cNvSpPr>
            <a:spLocks noChangeArrowheads="1"/>
          </p:cNvSpPr>
          <p:nvPr/>
        </p:nvSpPr>
        <p:spPr bwMode="auto">
          <a:xfrm>
            <a:off x="539750" y="3657600"/>
            <a:ext cx="14351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solidFill>
                  <a:schemeClr val="accent5">
                    <a:lumMod val="25000"/>
                  </a:schemeClr>
                </a:solidFill>
                <a:latin typeface="+mn-lt"/>
              </a:rPr>
              <a:t>Random</a:t>
            </a:r>
          </a:p>
          <a:p>
            <a:pPr algn="ctr" eaLnBrk="0" hangingPunct="0"/>
            <a:r>
              <a:rPr lang="en-US" sz="1600" b="1" dirty="0">
                <a:solidFill>
                  <a:schemeClr val="accent5">
                    <a:lumMod val="25000"/>
                  </a:schemeClr>
                </a:solidFill>
                <a:latin typeface="+mn-lt"/>
              </a:rPr>
              <a:t>arrivals with</a:t>
            </a:r>
          </a:p>
          <a:p>
            <a:pPr algn="ctr" eaLnBrk="0" hangingPunct="0"/>
            <a:r>
              <a:rPr lang="en-US" sz="1600" b="1" dirty="0">
                <a:solidFill>
                  <a:schemeClr val="accent5">
                    <a:lumMod val="25000"/>
                  </a:schemeClr>
                </a:solidFill>
                <a:latin typeface="+mn-lt"/>
              </a:rPr>
              <a:t>constant rate</a:t>
            </a:r>
          </a:p>
        </p:txBody>
      </p:sp>
      <p:sp>
        <p:nvSpPr>
          <p:cNvPr id="31754" name="Rectangle 12"/>
          <p:cNvSpPr>
            <a:spLocks noChangeArrowheads="1"/>
          </p:cNvSpPr>
          <p:nvPr/>
        </p:nvSpPr>
        <p:spPr bwMode="auto">
          <a:xfrm>
            <a:off x="2216150" y="3657600"/>
            <a:ext cx="1739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solidFill>
                  <a:schemeClr val="accent5">
                    <a:lumMod val="25000"/>
                  </a:schemeClr>
                </a:solidFill>
                <a:latin typeface="+mn-lt"/>
              </a:rPr>
              <a:t>Random arrival</a:t>
            </a:r>
          </a:p>
          <a:p>
            <a:pPr algn="ctr" eaLnBrk="0" hangingPunct="0"/>
            <a:r>
              <a:rPr lang="en-US" sz="1600" b="1" dirty="0">
                <a:solidFill>
                  <a:schemeClr val="accent5">
                    <a:lumMod val="25000"/>
                  </a:schemeClr>
                </a:solidFill>
                <a:latin typeface="+mn-lt"/>
              </a:rPr>
              <a:t>rate varying</a:t>
            </a:r>
          </a:p>
          <a:p>
            <a:pPr algn="ctr" eaLnBrk="0" hangingPunct="0"/>
            <a:r>
              <a:rPr lang="en-US" sz="1600" b="1" dirty="0">
                <a:solidFill>
                  <a:schemeClr val="accent5">
                    <a:lumMod val="25000"/>
                  </a:schemeClr>
                </a:solidFill>
                <a:latin typeface="+mn-lt"/>
              </a:rPr>
              <a:t>with time</a:t>
            </a:r>
          </a:p>
        </p:txBody>
      </p:sp>
      <p:sp>
        <p:nvSpPr>
          <p:cNvPr id="31755" name="Rectangle 13"/>
          <p:cNvSpPr>
            <a:spLocks noChangeArrowheads="1"/>
          </p:cNvSpPr>
          <p:nvPr/>
        </p:nvSpPr>
        <p:spPr bwMode="auto">
          <a:xfrm>
            <a:off x="4197350" y="3657600"/>
            <a:ext cx="1358900" cy="9017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solidFill>
                  <a:schemeClr val="accent5">
                    <a:lumMod val="25000"/>
                  </a:schemeClr>
                </a:solidFill>
                <a:latin typeface="+mj-lt"/>
              </a:rPr>
              <a:t>Facility-</a:t>
            </a:r>
          </a:p>
          <a:p>
            <a:pPr algn="ctr" eaLnBrk="0" hangingPunct="0"/>
            <a:r>
              <a:rPr lang="en-US" sz="1600" b="1" dirty="0">
                <a:solidFill>
                  <a:schemeClr val="accent5">
                    <a:lumMod val="25000"/>
                  </a:schemeClr>
                </a:solidFill>
                <a:latin typeface="+mj-lt"/>
              </a:rPr>
              <a:t>controlled</a:t>
            </a:r>
          </a:p>
        </p:txBody>
      </p:sp>
      <p:sp>
        <p:nvSpPr>
          <p:cNvPr id="31756" name="Rectangle 14"/>
          <p:cNvSpPr>
            <a:spLocks noChangeArrowheads="1"/>
          </p:cNvSpPr>
          <p:nvPr/>
        </p:nvSpPr>
        <p:spPr bwMode="auto">
          <a:xfrm>
            <a:off x="7397750" y="3657600"/>
            <a:ext cx="1435100" cy="82550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lang="en-US" sz="1600" b="1" dirty="0">
                <a:solidFill>
                  <a:schemeClr val="accent5">
                    <a:lumMod val="25000"/>
                  </a:schemeClr>
                </a:solidFill>
                <a:latin typeface="+mn-lt"/>
              </a:rPr>
              <a:t>Customer-</a:t>
            </a:r>
          </a:p>
          <a:p>
            <a:pPr algn="ctr" eaLnBrk="0" hangingPunct="0"/>
            <a:r>
              <a:rPr lang="en-US" sz="1600" b="1" dirty="0">
                <a:solidFill>
                  <a:schemeClr val="accent5">
                    <a:lumMod val="25000"/>
                  </a:schemeClr>
                </a:solidFill>
                <a:latin typeface="+mn-lt"/>
              </a:rPr>
              <a:t>exercised</a:t>
            </a:r>
          </a:p>
          <a:p>
            <a:pPr algn="ctr" eaLnBrk="0" hangingPunct="0"/>
            <a:r>
              <a:rPr lang="en-US" sz="1600" b="1" dirty="0">
                <a:solidFill>
                  <a:schemeClr val="accent5">
                    <a:lumMod val="25000"/>
                  </a:schemeClr>
                </a:solidFill>
                <a:latin typeface="+mn-lt"/>
              </a:rPr>
              <a:t>control</a:t>
            </a:r>
          </a:p>
        </p:txBody>
      </p:sp>
      <p:sp>
        <p:nvSpPr>
          <p:cNvPr id="31757" name="Oval 15"/>
          <p:cNvSpPr>
            <a:spLocks noChangeArrowheads="1"/>
          </p:cNvSpPr>
          <p:nvPr/>
        </p:nvSpPr>
        <p:spPr bwMode="auto">
          <a:xfrm>
            <a:off x="3816350" y="1524000"/>
            <a:ext cx="1130300" cy="901700"/>
          </a:xfrm>
          <a:prstGeom prst="ellipse">
            <a:avLst/>
          </a:prstGeom>
          <a:noFill/>
          <a:ln w="12700">
            <a:solidFill>
              <a:schemeClr val="tx1"/>
            </a:solidFill>
            <a:round/>
            <a:headEnd/>
            <a:tailEnd/>
          </a:ln>
        </p:spPr>
        <p:txBody>
          <a:bodyPr wrap="none" lIns="92075" tIns="46038" rIns="92075" bIns="46038" anchor="ctr"/>
          <a:lstStyle/>
          <a:p>
            <a:pPr algn="ctr" eaLnBrk="0" hangingPunct="0"/>
            <a:r>
              <a:rPr lang="en-US" sz="1800" b="1" i="1" dirty="0">
                <a:solidFill>
                  <a:srgbClr val="FF0000"/>
                </a:solidFill>
                <a:effectLst>
                  <a:outerShdw blurRad="38100" dist="38100" dir="2700000" algn="tl">
                    <a:srgbClr val="000000">
                      <a:alpha val="43137"/>
                    </a:srgbClr>
                  </a:outerShdw>
                </a:effectLst>
                <a:latin typeface="+mn-lt"/>
              </a:rPr>
              <a:t>Arrival </a:t>
            </a:r>
          </a:p>
          <a:p>
            <a:pPr algn="ctr" eaLnBrk="0" hangingPunct="0"/>
            <a:r>
              <a:rPr lang="en-US" sz="1800" b="1" i="1" dirty="0">
                <a:solidFill>
                  <a:srgbClr val="FF0000"/>
                </a:solidFill>
                <a:effectLst>
                  <a:outerShdw blurRad="38100" dist="38100" dir="2700000" algn="tl">
                    <a:srgbClr val="000000">
                      <a:alpha val="43137"/>
                    </a:srgbClr>
                  </a:outerShdw>
                </a:effectLst>
                <a:latin typeface="+mn-lt"/>
              </a:rPr>
              <a:t>Process</a:t>
            </a:r>
          </a:p>
        </p:txBody>
      </p:sp>
      <p:sp>
        <p:nvSpPr>
          <p:cNvPr id="31758" name="Line 16"/>
          <p:cNvSpPr>
            <a:spLocks noChangeShapeType="1"/>
          </p:cNvSpPr>
          <p:nvPr/>
        </p:nvSpPr>
        <p:spPr bwMode="auto">
          <a:xfrm flipV="1">
            <a:off x="2057400" y="25844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59" name="Line 17"/>
          <p:cNvSpPr>
            <a:spLocks noChangeShapeType="1"/>
          </p:cNvSpPr>
          <p:nvPr/>
        </p:nvSpPr>
        <p:spPr bwMode="auto">
          <a:xfrm>
            <a:off x="2057400" y="2584450"/>
            <a:ext cx="4648200" cy="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0" name="Line 18"/>
          <p:cNvSpPr>
            <a:spLocks noChangeShapeType="1"/>
          </p:cNvSpPr>
          <p:nvPr/>
        </p:nvSpPr>
        <p:spPr bwMode="auto">
          <a:xfrm>
            <a:off x="6705600" y="25844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1" name="Line 19"/>
          <p:cNvSpPr>
            <a:spLocks noChangeShapeType="1"/>
          </p:cNvSpPr>
          <p:nvPr/>
        </p:nvSpPr>
        <p:spPr bwMode="auto">
          <a:xfrm>
            <a:off x="4343400" y="2432050"/>
            <a:ext cx="0" cy="1524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2" name="Line 20"/>
          <p:cNvSpPr>
            <a:spLocks noChangeShapeType="1"/>
          </p:cNvSpPr>
          <p:nvPr/>
        </p:nvSpPr>
        <p:spPr bwMode="auto">
          <a:xfrm>
            <a:off x="2057400" y="31940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3" name="Line 21"/>
          <p:cNvSpPr>
            <a:spLocks noChangeShapeType="1"/>
          </p:cNvSpPr>
          <p:nvPr/>
        </p:nvSpPr>
        <p:spPr bwMode="auto">
          <a:xfrm>
            <a:off x="6705600" y="31940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4" name="Line 22"/>
          <p:cNvSpPr>
            <a:spLocks noChangeShapeType="1"/>
          </p:cNvSpPr>
          <p:nvPr/>
        </p:nvSpPr>
        <p:spPr bwMode="auto">
          <a:xfrm>
            <a:off x="1143000" y="34226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5" name="Line 23"/>
          <p:cNvSpPr>
            <a:spLocks noChangeShapeType="1"/>
          </p:cNvSpPr>
          <p:nvPr/>
        </p:nvSpPr>
        <p:spPr bwMode="auto">
          <a:xfrm>
            <a:off x="1143000" y="3422650"/>
            <a:ext cx="1905000" cy="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6" name="Line 24"/>
          <p:cNvSpPr>
            <a:spLocks noChangeShapeType="1"/>
          </p:cNvSpPr>
          <p:nvPr/>
        </p:nvSpPr>
        <p:spPr bwMode="auto">
          <a:xfrm>
            <a:off x="3048000" y="34226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7" name="Line 25"/>
          <p:cNvSpPr>
            <a:spLocks noChangeShapeType="1"/>
          </p:cNvSpPr>
          <p:nvPr/>
        </p:nvSpPr>
        <p:spPr bwMode="auto">
          <a:xfrm flipV="1">
            <a:off x="4876800" y="34226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8" name="Line 26"/>
          <p:cNvSpPr>
            <a:spLocks noChangeShapeType="1"/>
          </p:cNvSpPr>
          <p:nvPr/>
        </p:nvSpPr>
        <p:spPr bwMode="auto">
          <a:xfrm>
            <a:off x="4876800" y="3422650"/>
            <a:ext cx="3276600" cy="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69" name="Line 27"/>
          <p:cNvSpPr>
            <a:spLocks noChangeShapeType="1"/>
          </p:cNvSpPr>
          <p:nvPr/>
        </p:nvSpPr>
        <p:spPr bwMode="auto">
          <a:xfrm>
            <a:off x="8153400" y="34226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0" name="Line 28"/>
          <p:cNvSpPr>
            <a:spLocks noChangeShapeType="1"/>
          </p:cNvSpPr>
          <p:nvPr/>
        </p:nvSpPr>
        <p:spPr bwMode="auto">
          <a:xfrm>
            <a:off x="4876800" y="4565650"/>
            <a:ext cx="0" cy="5334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1" name="Line 29"/>
          <p:cNvSpPr>
            <a:spLocks noChangeShapeType="1"/>
          </p:cNvSpPr>
          <p:nvPr/>
        </p:nvSpPr>
        <p:spPr bwMode="auto">
          <a:xfrm>
            <a:off x="8153400" y="4489450"/>
            <a:ext cx="0" cy="609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2" name="Line 30"/>
          <p:cNvSpPr>
            <a:spLocks noChangeShapeType="1"/>
          </p:cNvSpPr>
          <p:nvPr/>
        </p:nvSpPr>
        <p:spPr bwMode="auto">
          <a:xfrm flipV="1">
            <a:off x="1143000" y="48704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3" name="Line 31"/>
          <p:cNvSpPr>
            <a:spLocks noChangeShapeType="1"/>
          </p:cNvSpPr>
          <p:nvPr/>
        </p:nvSpPr>
        <p:spPr bwMode="auto">
          <a:xfrm>
            <a:off x="1143000" y="4870450"/>
            <a:ext cx="3733800" cy="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4" name="Line 32"/>
          <p:cNvSpPr>
            <a:spLocks noChangeShapeType="1"/>
          </p:cNvSpPr>
          <p:nvPr/>
        </p:nvSpPr>
        <p:spPr bwMode="auto">
          <a:xfrm>
            <a:off x="3048000" y="48704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5" name="Line 33"/>
          <p:cNvSpPr>
            <a:spLocks noChangeShapeType="1"/>
          </p:cNvSpPr>
          <p:nvPr/>
        </p:nvSpPr>
        <p:spPr bwMode="auto">
          <a:xfrm flipV="1">
            <a:off x="6477000" y="4870450"/>
            <a:ext cx="0" cy="228600"/>
          </a:xfrm>
          <a:prstGeom prst="line">
            <a:avLst/>
          </a:prstGeom>
          <a:noFill/>
          <a:ln w="12700">
            <a:solidFill>
              <a:schemeClr val="tx1"/>
            </a:solidFill>
            <a:round/>
            <a:headEnd type="none" w="sm" len="sm"/>
            <a:tailEnd type="none" w="sm" len="sm"/>
          </a:ln>
        </p:spPr>
        <p:txBody>
          <a:bodyPr wrap="none" anchor="ctr"/>
          <a:lstStyle/>
          <a:p>
            <a:endParaRPr lang="en-US" b="1"/>
          </a:p>
        </p:txBody>
      </p:sp>
      <p:sp>
        <p:nvSpPr>
          <p:cNvPr id="31776" name="Line 34"/>
          <p:cNvSpPr>
            <a:spLocks noChangeShapeType="1"/>
          </p:cNvSpPr>
          <p:nvPr/>
        </p:nvSpPr>
        <p:spPr bwMode="auto">
          <a:xfrm>
            <a:off x="6477000" y="4870450"/>
            <a:ext cx="1676400" cy="0"/>
          </a:xfrm>
          <a:prstGeom prst="line">
            <a:avLst/>
          </a:prstGeom>
          <a:noFill/>
          <a:ln w="12700">
            <a:solidFill>
              <a:schemeClr val="tx1"/>
            </a:solidFill>
            <a:round/>
            <a:headEnd type="none" w="sm" len="sm"/>
            <a:tailEnd type="none" w="sm" len="sm"/>
          </a:ln>
        </p:spPr>
        <p:txBody>
          <a:bodyPr wrap="none" anchor="ctr"/>
          <a:lstStyle/>
          <a:p>
            <a:endParaRPr lang="en-US" b="1"/>
          </a:p>
        </p:txBody>
      </p:sp>
    </p:spTree>
    <p:extLst>
      <p:ext uri="{BB962C8B-B14F-4D97-AF65-F5344CB8AC3E}">
        <p14:creationId xmlns:p14="http://schemas.microsoft.com/office/powerpoint/2010/main" val="7836617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2075" tIns="46038" rIns="92075" bIns="46038"/>
          <a:lstStyle/>
          <a:p>
            <a:pPr fontAlgn="auto">
              <a:spcAft>
                <a:spcPts val="0"/>
              </a:spcAft>
              <a:defRPr/>
            </a:pPr>
            <a:r>
              <a:rPr lang="en-US" dirty="0"/>
              <a:t>Variation in Arrival Rates</a:t>
            </a:r>
          </a:p>
        </p:txBody>
      </p:sp>
      <p:sp>
        <p:nvSpPr>
          <p:cNvPr id="83983" name="Rectangle 3"/>
          <p:cNvSpPr>
            <a:spLocks noGrp="1" noChangeArrowheads="1"/>
          </p:cNvSpPr>
          <p:nvPr>
            <p:ph idx="1"/>
          </p:nvPr>
        </p:nvSpPr>
        <p:spPr/>
        <p:txBody>
          <a:bodyPr lIns="92075" tIns="46038" rIns="92075" bIns="46038"/>
          <a:lstStyle/>
          <a:p>
            <a:pPr>
              <a:buFont typeface="Wingdings" pitchFamily="2" charset="2"/>
              <a:buNone/>
            </a:pPr>
            <a:r>
              <a:rPr lang="en-US"/>
              <a:t> </a:t>
            </a:r>
          </a:p>
        </p:txBody>
      </p:sp>
      <p:graphicFrame>
        <p:nvGraphicFramePr>
          <p:cNvPr id="83980" name="Object 1036"/>
          <p:cNvGraphicFramePr>
            <a:graphicFrameLocks/>
          </p:cNvGraphicFramePr>
          <p:nvPr/>
        </p:nvGraphicFramePr>
        <p:xfrm>
          <a:off x="-76200" y="1828800"/>
          <a:ext cx="6019800" cy="4267200"/>
        </p:xfrm>
        <a:graphic>
          <a:graphicData uri="http://schemas.openxmlformats.org/presentationml/2006/ole">
            <mc:AlternateContent xmlns:mc="http://schemas.openxmlformats.org/markup-compatibility/2006">
              <mc:Choice xmlns:v="urn:schemas-microsoft-com:vml" Requires="v">
                <p:oleObj spid="_x0000_s2092" name="Chart" r:id="rId4" imgW="7781855" imgH="8696450" progId="Excel.Chart.8">
                  <p:embed followColorScheme="full"/>
                </p:oleObj>
              </mc:Choice>
              <mc:Fallback>
                <p:oleObj name="Chart" r:id="rId4" imgW="7781855" imgH="8696450" progId="Excel.Chart.8">
                  <p:embed followColorScheme="full"/>
                  <p:pic>
                    <p:nvPicPr>
                      <p:cNvPr id="83980" name="Object 1036"/>
                      <p:cNvPicPr>
                        <a:picLocks noChangeArrowheads="1"/>
                      </p:cNvPicPr>
                      <p:nvPr/>
                    </p:nvPicPr>
                    <p:blipFill>
                      <a:blip r:embed="rId5"/>
                      <a:srcRect/>
                      <a:stretch>
                        <a:fillRect/>
                      </a:stretch>
                    </p:blipFill>
                    <p:spPr bwMode="auto">
                      <a:xfrm>
                        <a:off x="-76200" y="1828800"/>
                        <a:ext cx="60198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1" name="Object 1037"/>
          <p:cNvGraphicFramePr>
            <a:graphicFrameLocks/>
          </p:cNvGraphicFramePr>
          <p:nvPr/>
        </p:nvGraphicFramePr>
        <p:xfrm>
          <a:off x="4529138" y="1828800"/>
          <a:ext cx="5376862" cy="4267200"/>
        </p:xfrm>
        <a:graphic>
          <a:graphicData uri="http://schemas.openxmlformats.org/presentationml/2006/ole">
            <mc:AlternateContent xmlns:mc="http://schemas.openxmlformats.org/markup-compatibility/2006">
              <mc:Choice xmlns:v="urn:schemas-microsoft-com:vml" Requires="v">
                <p:oleObj spid="_x0000_s2093" name="Chart" r:id="rId6" imgW="4162488" imgH="4648256" progId="Excel.Chart.8">
                  <p:embed followColorScheme="full"/>
                </p:oleObj>
              </mc:Choice>
              <mc:Fallback>
                <p:oleObj name="Chart" r:id="rId6" imgW="4162488" imgH="4648256" progId="Excel.Chart.8">
                  <p:embed followColorScheme="full"/>
                  <p:pic>
                    <p:nvPicPr>
                      <p:cNvPr id="83981" name="Object 1037"/>
                      <p:cNvPicPr>
                        <a:picLocks noChangeArrowheads="1"/>
                      </p:cNvPicPr>
                      <p:nvPr/>
                    </p:nvPicPr>
                    <p:blipFill>
                      <a:blip r:embed="rId7"/>
                      <a:srcRect/>
                      <a:stretch>
                        <a:fillRect/>
                      </a:stretch>
                    </p:blipFill>
                    <p:spPr bwMode="auto">
                      <a:xfrm>
                        <a:off x="4529138" y="1828800"/>
                        <a:ext cx="53768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0147473"/>
      </p:ext>
    </p:extLst>
  </p:cSld>
  <p:clrMapOvr>
    <a:masterClrMapping/>
  </p:clrMapOvr>
  <p:transition/>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274519023</TotalTime>
  <Pages>18</Pages>
  <Words>1657</Words>
  <Application>Microsoft Office PowerPoint</Application>
  <PresentationFormat>On-screen Show (4:3)</PresentationFormat>
  <Paragraphs>348</Paragraphs>
  <Slides>32</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32</vt:i4>
      </vt:variant>
    </vt:vector>
  </HeadingPairs>
  <TitlesOfParts>
    <vt:vector size="45" baseType="lpstr">
      <vt:lpstr>Arial</vt:lpstr>
      <vt:lpstr>Book Antiqua</vt:lpstr>
      <vt:lpstr>Courier</vt:lpstr>
      <vt:lpstr>Courier New</vt:lpstr>
      <vt:lpstr>Monotype Sorts</vt:lpstr>
      <vt:lpstr>Symbol</vt:lpstr>
      <vt:lpstr>Times New Roman</vt:lpstr>
      <vt:lpstr>Wingdings</vt:lpstr>
      <vt:lpstr>Ch1</vt:lpstr>
      <vt:lpstr>Clip</vt:lpstr>
      <vt:lpstr>Chart</vt:lpstr>
      <vt:lpstr>Equation</vt:lpstr>
      <vt:lpstr>Worksheet</vt:lpstr>
      <vt:lpstr>PowerPoint Presentation</vt:lpstr>
      <vt:lpstr>Learning Objectives</vt:lpstr>
      <vt:lpstr>Where the Times Goes</vt:lpstr>
      <vt:lpstr>Understanding Waiting</vt:lpstr>
      <vt:lpstr>Understanding Waiting (Continued)</vt:lpstr>
      <vt:lpstr>General Features and Configuration of Queuing System</vt:lpstr>
      <vt:lpstr>Calling Population </vt:lpstr>
      <vt:lpstr>Arrival Process</vt:lpstr>
      <vt:lpstr>Variation in Arrival Rates</vt:lpstr>
      <vt:lpstr>Arrival Pattern: Poisson Distribution </vt:lpstr>
      <vt:lpstr>Example of Poisson Distribution</vt:lpstr>
      <vt:lpstr>Arrival Pattern (continued)</vt:lpstr>
      <vt:lpstr>Queue Configurations </vt:lpstr>
      <vt:lpstr>Queue Configurations (Continued) </vt:lpstr>
      <vt:lpstr>Queue Discipline</vt:lpstr>
      <vt:lpstr>Service Pattern</vt:lpstr>
      <vt:lpstr>Distribution of Service Times at ATM</vt:lpstr>
      <vt:lpstr>Outpatient Service Process Distributions</vt:lpstr>
      <vt:lpstr>Service Process Classification</vt:lpstr>
      <vt:lpstr>Kendall Notation </vt:lpstr>
      <vt:lpstr>Cost of Waiting</vt:lpstr>
      <vt:lpstr>PowerPoint Presentation</vt:lpstr>
      <vt:lpstr>Queuing System Cost Tradeoff</vt:lpstr>
      <vt:lpstr>Main Objectives of  Managing Waiting Lines </vt:lpstr>
      <vt:lpstr>Typical Queues</vt:lpstr>
      <vt:lpstr>ATM at Hayward Bank</vt:lpstr>
      <vt:lpstr>M/M/1 Queue Parameters </vt:lpstr>
      <vt:lpstr>M/M/1 Queue: Results</vt:lpstr>
      <vt:lpstr>M/M/s Queues</vt:lpstr>
      <vt:lpstr>M/M/s Queue: Results</vt:lpstr>
      <vt:lpstr>M/M/1 and M/M/s Queues </vt:lpstr>
      <vt:lpstr>Bumper Car Attraction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320</cp:revision>
  <cp:lastPrinted>2017-02-19T22:31:10Z</cp:lastPrinted>
  <dcterms:created xsi:type="dcterms:W3CDTF">1997-10-07T17:24:18Z</dcterms:created>
  <dcterms:modified xsi:type="dcterms:W3CDTF">2018-03-07T16:58:55Z</dcterms:modified>
</cp:coreProperties>
</file>