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4"/>
  </p:notesMasterIdLst>
  <p:handoutMasterIdLst>
    <p:handoutMasterId r:id="rId25"/>
  </p:handoutMasterIdLst>
  <p:sldIdLst>
    <p:sldId id="256" r:id="rId2"/>
    <p:sldId id="257" r:id="rId3"/>
    <p:sldId id="258" r:id="rId4"/>
    <p:sldId id="282" r:id="rId5"/>
    <p:sldId id="283" r:id="rId6"/>
    <p:sldId id="261" r:id="rId7"/>
    <p:sldId id="262" r:id="rId8"/>
    <p:sldId id="267" r:id="rId9"/>
    <p:sldId id="284" r:id="rId10"/>
    <p:sldId id="276" r:id="rId11"/>
    <p:sldId id="281" r:id="rId12"/>
    <p:sldId id="271" r:id="rId13"/>
    <p:sldId id="266" r:id="rId14"/>
    <p:sldId id="263" r:id="rId15"/>
    <p:sldId id="264" r:id="rId16"/>
    <p:sldId id="268" r:id="rId17"/>
    <p:sldId id="269" r:id="rId18"/>
    <p:sldId id="272" r:id="rId19"/>
    <p:sldId id="275" r:id="rId20"/>
    <p:sldId id="270" r:id="rId21"/>
    <p:sldId id="274" r:id="rId22"/>
    <p:sldId id="285" r:id="rId23"/>
  </p:sldIdLst>
  <p:sldSz cx="9144000" cy="6858000" type="screen4x3"/>
  <p:notesSz cx="7077075" cy="9051925"/>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51">
          <p15:clr>
            <a:srgbClr val="A4A3A4"/>
          </p15:clr>
        </p15:guide>
        <p15:guide id="2" pos="2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A6F695"/>
    <a:srgbClr val="F6C28A"/>
    <a:srgbClr val="FF9933"/>
    <a:srgbClr val="FFB56D"/>
    <a:srgbClr val="FFC891"/>
    <a:srgbClr val="FFFFFF"/>
    <a:srgbClr val="FFD7A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69" autoAdjust="0"/>
    <p:restoredTop sz="96259" autoAdjust="0"/>
  </p:normalViewPr>
  <p:slideViewPr>
    <p:cSldViewPr>
      <p:cViewPr varScale="1">
        <p:scale>
          <a:sx n="92" d="100"/>
          <a:sy n="92" d="100"/>
        </p:scale>
        <p:origin x="1363"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4" d="100"/>
        <a:sy n="74" d="100"/>
      </p:scale>
      <p:origin x="0" y="-682"/>
    </p:cViewPr>
  </p:sorterViewPr>
  <p:notesViewPr>
    <p:cSldViewPr>
      <p:cViewPr varScale="1">
        <p:scale>
          <a:sx n="43" d="100"/>
          <a:sy n="43" d="100"/>
        </p:scale>
        <p:origin x="-1522" y="-67"/>
      </p:cViewPr>
      <p:guideLst>
        <p:guide orient="horz" pos="2851"/>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60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71805" y="3287609"/>
            <a:ext cx="6054831" cy="5083851"/>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79" name="Rectangle 3"/>
          <p:cNvSpPr>
            <a:spLocks noGrp="1" noRot="1" noChangeAspect="1" noChangeArrowheads="1" noTextEdit="1"/>
          </p:cNvSpPr>
          <p:nvPr>
            <p:ph type="sldImg" idx="2"/>
          </p:nvPr>
        </p:nvSpPr>
        <p:spPr bwMode="auto">
          <a:xfrm>
            <a:off x="1284288" y="685800"/>
            <a:ext cx="4508500" cy="3381375"/>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2066939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4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4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4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4010342" y="1"/>
            <a:ext cx="3066733" cy="451025"/>
          </a:xfrm>
          <a:prstGeom prst="rect">
            <a:avLst/>
          </a:prstGeom>
          <a:noFill/>
          <a:ln w="9525">
            <a:noFill/>
            <a:miter lim="800000"/>
            <a:headEnd/>
            <a:tailEnd/>
          </a:ln>
        </p:spPr>
        <p:txBody>
          <a:bodyPr wrap="none" anchor="ctr"/>
          <a:lstStyle/>
          <a:p>
            <a:endParaRPr lang="en-US" dirty="0"/>
          </a:p>
        </p:txBody>
      </p:sp>
      <p:sp>
        <p:nvSpPr>
          <p:cNvPr id="25603" name="Rectangle 3"/>
          <p:cNvSpPr>
            <a:spLocks noChangeArrowheads="1"/>
          </p:cNvSpPr>
          <p:nvPr/>
        </p:nvSpPr>
        <p:spPr bwMode="auto">
          <a:xfrm>
            <a:off x="4010342" y="8597758"/>
            <a:ext cx="3066733" cy="454167"/>
          </a:xfrm>
          <a:prstGeom prst="rect">
            <a:avLst/>
          </a:prstGeom>
          <a:noFill/>
          <a:ln w="9525">
            <a:noFill/>
            <a:miter lim="800000"/>
            <a:headEnd/>
            <a:tailEnd/>
          </a:ln>
        </p:spPr>
        <p:txBody>
          <a:bodyPr lIns="19050" tIns="0" rIns="19050" bIns="0" anchor="b"/>
          <a:lstStyle/>
          <a:p>
            <a:pPr algn="r" eaLnBrk="0" hangingPunct="0"/>
            <a:r>
              <a:rPr lang="en-US" sz="1000" i="1" dirty="0"/>
              <a:t>1</a:t>
            </a:r>
          </a:p>
        </p:txBody>
      </p:sp>
      <p:sp>
        <p:nvSpPr>
          <p:cNvPr id="25604" name="Rectangle 4"/>
          <p:cNvSpPr>
            <a:spLocks noChangeArrowheads="1"/>
          </p:cNvSpPr>
          <p:nvPr/>
        </p:nvSpPr>
        <p:spPr bwMode="auto">
          <a:xfrm>
            <a:off x="0" y="8597758"/>
            <a:ext cx="3066733" cy="454167"/>
          </a:xfrm>
          <a:prstGeom prst="rect">
            <a:avLst/>
          </a:prstGeom>
          <a:noFill/>
          <a:ln w="9525">
            <a:noFill/>
            <a:miter lim="800000"/>
            <a:headEnd/>
            <a:tailEnd/>
          </a:ln>
        </p:spPr>
        <p:txBody>
          <a:bodyPr wrap="none" anchor="ctr"/>
          <a:lstStyle/>
          <a:p>
            <a:endParaRPr lang="en-US" dirty="0"/>
          </a:p>
        </p:txBody>
      </p:sp>
      <p:sp>
        <p:nvSpPr>
          <p:cNvPr id="25605" name="Rectangle 5"/>
          <p:cNvSpPr>
            <a:spLocks noChangeArrowheads="1"/>
          </p:cNvSpPr>
          <p:nvPr/>
        </p:nvSpPr>
        <p:spPr bwMode="auto">
          <a:xfrm>
            <a:off x="0" y="1"/>
            <a:ext cx="3066733" cy="451025"/>
          </a:xfrm>
          <a:prstGeom prst="rect">
            <a:avLst/>
          </a:prstGeom>
          <a:noFill/>
          <a:ln w="9525">
            <a:noFill/>
            <a:miter lim="800000"/>
            <a:headEnd/>
            <a:tailEnd/>
          </a:ln>
        </p:spPr>
        <p:txBody>
          <a:bodyPr wrap="none" anchor="ctr"/>
          <a:lstStyle/>
          <a:p>
            <a:endParaRPr lang="en-US" dirty="0"/>
          </a:p>
        </p:txBody>
      </p:sp>
      <p:sp>
        <p:nvSpPr>
          <p:cNvPr id="25606" name="Rectangle 6"/>
          <p:cNvSpPr>
            <a:spLocks noChangeArrowheads="1"/>
          </p:cNvSpPr>
          <p:nvPr/>
        </p:nvSpPr>
        <p:spPr bwMode="auto">
          <a:xfrm>
            <a:off x="4010342" y="1"/>
            <a:ext cx="3066733" cy="451025"/>
          </a:xfrm>
          <a:prstGeom prst="rect">
            <a:avLst/>
          </a:prstGeom>
          <a:noFill/>
          <a:ln w="9525">
            <a:noFill/>
            <a:miter lim="800000"/>
            <a:headEnd/>
            <a:tailEnd/>
          </a:ln>
        </p:spPr>
        <p:txBody>
          <a:bodyPr wrap="none" anchor="ctr"/>
          <a:lstStyle/>
          <a:p>
            <a:endParaRPr lang="en-US" dirty="0"/>
          </a:p>
        </p:txBody>
      </p:sp>
      <p:sp>
        <p:nvSpPr>
          <p:cNvPr id="25607" name="Rectangle 7"/>
          <p:cNvSpPr>
            <a:spLocks noChangeArrowheads="1"/>
          </p:cNvSpPr>
          <p:nvPr/>
        </p:nvSpPr>
        <p:spPr bwMode="auto">
          <a:xfrm>
            <a:off x="4010342" y="8597758"/>
            <a:ext cx="3066733" cy="454167"/>
          </a:xfrm>
          <a:prstGeom prst="rect">
            <a:avLst/>
          </a:prstGeom>
          <a:noFill/>
          <a:ln w="9525">
            <a:noFill/>
            <a:miter lim="800000"/>
            <a:headEnd/>
            <a:tailEnd/>
          </a:ln>
        </p:spPr>
        <p:txBody>
          <a:bodyPr lIns="19050" tIns="0" rIns="19050" bIns="0" anchor="b"/>
          <a:lstStyle/>
          <a:p>
            <a:pPr algn="r" eaLnBrk="0" hangingPunct="0"/>
            <a:r>
              <a:rPr lang="en-US" sz="1000" dirty="0"/>
              <a:t>1</a:t>
            </a:r>
          </a:p>
        </p:txBody>
      </p:sp>
      <p:sp>
        <p:nvSpPr>
          <p:cNvPr id="25608" name="Rectangle 8"/>
          <p:cNvSpPr>
            <a:spLocks noChangeArrowheads="1"/>
          </p:cNvSpPr>
          <p:nvPr/>
        </p:nvSpPr>
        <p:spPr bwMode="auto">
          <a:xfrm>
            <a:off x="0" y="8597758"/>
            <a:ext cx="3066733" cy="454167"/>
          </a:xfrm>
          <a:prstGeom prst="rect">
            <a:avLst/>
          </a:prstGeom>
          <a:noFill/>
          <a:ln w="9525">
            <a:noFill/>
            <a:miter lim="800000"/>
            <a:headEnd/>
            <a:tailEnd/>
          </a:ln>
        </p:spPr>
        <p:txBody>
          <a:bodyPr wrap="none" anchor="ctr"/>
          <a:lstStyle/>
          <a:p>
            <a:endParaRPr lang="en-US" dirty="0"/>
          </a:p>
        </p:txBody>
      </p:sp>
      <p:sp>
        <p:nvSpPr>
          <p:cNvPr id="25609" name="Rectangle 9"/>
          <p:cNvSpPr>
            <a:spLocks noChangeArrowheads="1"/>
          </p:cNvSpPr>
          <p:nvPr/>
        </p:nvSpPr>
        <p:spPr bwMode="auto">
          <a:xfrm>
            <a:off x="0" y="1"/>
            <a:ext cx="3066733" cy="451025"/>
          </a:xfrm>
          <a:prstGeom prst="rect">
            <a:avLst/>
          </a:prstGeom>
          <a:noFill/>
          <a:ln w="9525">
            <a:noFill/>
            <a:miter lim="800000"/>
            <a:headEnd/>
            <a:tailEnd/>
          </a:ln>
        </p:spPr>
        <p:txBody>
          <a:bodyPr wrap="none" anchor="ctr"/>
          <a:lstStyle/>
          <a:p>
            <a:endParaRPr lang="en-US" dirty="0"/>
          </a:p>
        </p:txBody>
      </p:sp>
      <p:sp>
        <p:nvSpPr>
          <p:cNvPr id="25610" name="Rectangle 10"/>
          <p:cNvSpPr>
            <a:spLocks noGrp="1" noRot="1" noChangeAspect="1" noChangeArrowheads="1" noTextEdit="1"/>
          </p:cNvSpPr>
          <p:nvPr>
            <p:ph type="sldImg"/>
          </p:nvPr>
        </p:nvSpPr>
        <p:spPr>
          <a:xfrm>
            <a:off x="1284288" y="685800"/>
            <a:ext cx="4508500" cy="3381375"/>
          </a:xfrm>
          <a:ln cap="flat"/>
        </p:spPr>
      </p:sp>
      <p:sp>
        <p:nvSpPr>
          <p:cNvPr id="25611" name="Rectangle 11"/>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4010342" y="1"/>
            <a:ext cx="3066733" cy="451025"/>
          </a:xfrm>
          <a:prstGeom prst="rect">
            <a:avLst/>
          </a:prstGeom>
          <a:noFill/>
          <a:ln w="9525">
            <a:noFill/>
            <a:miter lim="800000"/>
            <a:headEnd/>
            <a:tailEnd/>
          </a:ln>
        </p:spPr>
        <p:txBody>
          <a:bodyPr wrap="none" anchor="ctr"/>
          <a:lstStyle/>
          <a:p>
            <a:endParaRPr lang="en-US" dirty="0"/>
          </a:p>
        </p:txBody>
      </p:sp>
      <p:sp>
        <p:nvSpPr>
          <p:cNvPr id="26627" name="Rectangle 3"/>
          <p:cNvSpPr>
            <a:spLocks noChangeArrowheads="1"/>
          </p:cNvSpPr>
          <p:nvPr/>
        </p:nvSpPr>
        <p:spPr bwMode="auto">
          <a:xfrm>
            <a:off x="4010342" y="8597758"/>
            <a:ext cx="3066733" cy="454167"/>
          </a:xfrm>
          <a:prstGeom prst="rect">
            <a:avLst/>
          </a:prstGeom>
          <a:noFill/>
          <a:ln w="9525">
            <a:noFill/>
            <a:miter lim="800000"/>
            <a:headEnd/>
            <a:tailEnd/>
          </a:ln>
        </p:spPr>
        <p:txBody>
          <a:bodyPr lIns="19050" tIns="0" rIns="19050" bIns="0" anchor="b"/>
          <a:lstStyle/>
          <a:p>
            <a:pPr algn="r" eaLnBrk="0" hangingPunct="0"/>
            <a:r>
              <a:rPr lang="en-US" sz="1000" i="1" dirty="0"/>
              <a:t>2</a:t>
            </a:r>
          </a:p>
        </p:txBody>
      </p:sp>
      <p:sp>
        <p:nvSpPr>
          <p:cNvPr id="26628" name="Rectangle 4"/>
          <p:cNvSpPr>
            <a:spLocks noChangeArrowheads="1"/>
          </p:cNvSpPr>
          <p:nvPr/>
        </p:nvSpPr>
        <p:spPr bwMode="auto">
          <a:xfrm>
            <a:off x="0" y="8597758"/>
            <a:ext cx="3066733" cy="454167"/>
          </a:xfrm>
          <a:prstGeom prst="rect">
            <a:avLst/>
          </a:prstGeom>
          <a:noFill/>
          <a:ln w="9525">
            <a:noFill/>
            <a:miter lim="800000"/>
            <a:headEnd/>
            <a:tailEnd/>
          </a:ln>
        </p:spPr>
        <p:txBody>
          <a:bodyPr wrap="none" anchor="ctr"/>
          <a:lstStyle/>
          <a:p>
            <a:endParaRPr lang="en-US" dirty="0"/>
          </a:p>
        </p:txBody>
      </p:sp>
      <p:sp>
        <p:nvSpPr>
          <p:cNvPr id="26629" name="Rectangle 5"/>
          <p:cNvSpPr>
            <a:spLocks noChangeArrowheads="1"/>
          </p:cNvSpPr>
          <p:nvPr/>
        </p:nvSpPr>
        <p:spPr bwMode="auto">
          <a:xfrm>
            <a:off x="0" y="1"/>
            <a:ext cx="3066733" cy="451025"/>
          </a:xfrm>
          <a:prstGeom prst="rect">
            <a:avLst/>
          </a:prstGeom>
          <a:noFill/>
          <a:ln w="9525">
            <a:noFill/>
            <a:miter lim="800000"/>
            <a:headEnd/>
            <a:tailEnd/>
          </a:ln>
        </p:spPr>
        <p:txBody>
          <a:bodyPr wrap="none" anchor="ctr"/>
          <a:lstStyle/>
          <a:p>
            <a:endParaRPr lang="en-US" dirty="0"/>
          </a:p>
        </p:txBody>
      </p:sp>
      <p:sp>
        <p:nvSpPr>
          <p:cNvPr id="26630" name="Rectangle 6"/>
          <p:cNvSpPr>
            <a:spLocks noChangeArrowheads="1"/>
          </p:cNvSpPr>
          <p:nvPr/>
        </p:nvSpPr>
        <p:spPr bwMode="auto">
          <a:xfrm>
            <a:off x="4010342" y="1"/>
            <a:ext cx="3066733" cy="451025"/>
          </a:xfrm>
          <a:prstGeom prst="rect">
            <a:avLst/>
          </a:prstGeom>
          <a:noFill/>
          <a:ln w="9525">
            <a:noFill/>
            <a:miter lim="800000"/>
            <a:headEnd/>
            <a:tailEnd/>
          </a:ln>
        </p:spPr>
        <p:txBody>
          <a:bodyPr wrap="none" anchor="ctr"/>
          <a:lstStyle/>
          <a:p>
            <a:endParaRPr lang="en-US" dirty="0"/>
          </a:p>
        </p:txBody>
      </p:sp>
      <p:sp>
        <p:nvSpPr>
          <p:cNvPr id="26631" name="Rectangle 7"/>
          <p:cNvSpPr>
            <a:spLocks noChangeArrowheads="1"/>
          </p:cNvSpPr>
          <p:nvPr/>
        </p:nvSpPr>
        <p:spPr bwMode="auto">
          <a:xfrm>
            <a:off x="4010342" y="8597758"/>
            <a:ext cx="3066733" cy="454167"/>
          </a:xfrm>
          <a:prstGeom prst="rect">
            <a:avLst/>
          </a:prstGeom>
          <a:noFill/>
          <a:ln w="9525">
            <a:noFill/>
            <a:miter lim="800000"/>
            <a:headEnd/>
            <a:tailEnd/>
          </a:ln>
        </p:spPr>
        <p:txBody>
          <a:bodyPr lIns="19050" tIns="0" rIns="19050" bIns="0" anchor="b"/>
          <a:lstStyle/>
          <a:p>
            <a:pPr algn="r" eaLnBrk="0" hangingPunct="0"/>
            <a:r>
              <a:rPr lang="en-US" sz="1000" dirty="0"/>
              <a:t>2</a:t>
            </a:r>
          </a:p>
        </p:txBody>
      </p:sp>
      <p:sp>
        <p:nvSpPr>
          <p:cNvPr id="26632" name="Rectangle 8"/>
          <p:cNvSpPr>
            <a:spLocks noChangeArrowheads="1"/>
          </p:cNvSpPr>
          <p:nvPr/>
        </p:nvSpPr>
        <p:spPr bwMode="auto">
          <a:xfrm>
            <a:off x="0" y="8597758"/>
            <a:ext cx="3066733" cy="454167"/>
          </a:xfrm>
          <a:prstGeom prst="rect">
            <a:avLst/>
          </a:prstGeom>
          <a:noFill/>
          <a:ln w="9525">
            <a:noFill/>
            <a:miter lim="800000"/>
            <a:headEnd/>
            <a:tailEnd/>
          </a:ln>
        </p:spPr>
        <p:txBody>
          <a:bodyPr wrap="none" anchor="ctr"/>
          <a:lstStyle/>
          <a:p>
            <a:endParaRPr lang="en-US" dirty="0"/>
          </a:p>
        </p:txBody>
      </p:sp>
      <p:sp>
        <p:nvSpPr>
          <p:cNvPr id="26633" name="Rectangle 9"/>
          <p:cNvSpPr>
            <a:spLocks noChangeArrowheads="1"/>
          </p:cNvSpPr>
          <p:nvPr/>
        </p:nvSpPr>
        <p:spPr bwMode="auto">
          <a:xfrm>
            <a:off x="0" y="1"/>
            <a:ext cx="3066733" cy="451025"/>
          </a:xfrm>
          <a:prstGeom prst="rect">
            <a:avLst/>
          </a:prstGeom>
          <a:noFill/>
          <a:ln w="9525">
            <a:noFill/>
            <a:miter lim="800000"/>
            <a:headEnd/>
            <a:tailEnd/>
          </a:ln>
        </p:spPr>
        <p:txBody>
          <a:bodyPr wrap="none" anchor="ctr"/>
          <a:lstStyle/>
          <a:p>
            <a:endParaRPr lang="en-US" dirty="0"/>
          </a:p>
        </p:txBody>
      </p:sp>
      <p:sp>
        <p:nvSpPr>
          <p:cNvPr id="26634" name="Rectangle 10"/>
          <p:cNvSpPr>
            <a:spLocks noGrp="1" noChangeArrowheads="1"/>
          </p:cNvSpPr>
          <p:nvPr>
            <p:ph type="body" idx="1"/>
          </p:nvPr>
        </p:nvSpPr>
        <p:spPr>
          <a:noFill/>
          <a:ln/>
        </p:spPr>
        <p:txBody>
          <a:bodyPr/>
          <a:lstStyle/>
          <a:p>
            <a:pPr eaLnBrk="1" hangingPunct="1"/>
            <a:endParaRPr lang="en-US" dirty="0"/>
          </a:p>
        </p:txBody>
      </p:sp>
      <p:sp>
        <p:nvSpPr>
          <p:cNvPr id="26635" name="Rectangle 11"/>
          <p:cNvSpPr>
            <a:spLocks noGrp="1" noRot="1" noChangeAspect="1" noChangeArrowheads="1" noTextEdit="1"/>
          </p:cNvSpPr>
          <p:nvPr>
            <p:ph type="sldImg"/>
          </p:nvPr>
        </p:nvSpPr>
        <p:spPr>
          <a:xfrm>
            <a:off x="1284288" y="685800"/>
            <a:ext cx="4508500" cy="3381375"/>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284288" y="685800"/>
            <a:ext cx="4508500" cy="3381375"/>
          </a:xfrm>
          <a:ln/>
        </p:spPr>
      </p:sp>
      <p:sp>
        <p:nvSpPr>
          <p:cNvPr id="2560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284288" y="685800"/>
            <a:ext cx="4508500" cy="3381375"/>
          </a:xfrm>
          <a:ln/>
        </p:spPr>
      </p:sp>
      <p:sp>
        <p:nvSpPr>
          <p:cNvPr id="26627"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0" y="150813"/>
            <a:ext cx="2195513" cy="6249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79388" y="150813"/>
            <a:ext cx="6437312" cy="6249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600200"/>
            <a:ext cx="42291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600200"/>
            <a:ext cx="42291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179388" y="150813"/>
            <a:ext cx="8785225" cy="1131887"/>
          </a:xfrm>
          <a:prstGeom prst="rect">
            <a:avLst/>
          </a:prstGeom>
          <a:noFill/>
          <a:ln w="9525">
            <a:noFill/>
            <a:miter lim="800000"/>
            <a:headEnd/>
            <a:tailEnd/>
          </a:ln>
        </p:spPr>
        <p:txBody>
          <a:bodyPr vert="horz" wrap="square" lIns="90488" tIns="44450" rIns="90488" bIns="44450" numCol="1" anchor="b" anchorCtr="0" compatLnSpc="1">
            <a:prstTxWarp prst="textNoShape">
              <a:avLst/>
            </a:prstTxWarp>
          </a:bodyPr>
          <a:lstStyle/>
          <a:p>
            <a:pPr lvl="0"/>
            <a:r>
              <a:rPr lang="en-US"/>
              <a:t>Click to edit Master title style</a:t>
            </a:r>
          </a:p>
        </p:txBody>
      </p:sp>
      <p:sp>
        <p:nvSpPr>
          <p:cNvPr id="8195" name="Rectangle 3"/>
          <p:cNvSpPr>
            <a:spLocks noGrp="1" noChangeArrowheads="1"/>
          </p:cNvSpPr>
          <p:nvPr>
            <p:ph type="body" idx="1"/>
          </p:nvPr>
        </p:nvSpPr>
        <p:spPr bwMode="auto">
          <a:xfrm>
            <a:off x="304800" y="1600200"/>
            <a:ext cx="8610600" cy="480060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endParaRPr lang="en-US"/>
          </a:p>
          <a:p>
            <a:pPr lvl="2"/>
            <a:endParaRPr lang="en-US"/>
          </a:p>
          <a:p>
            <a:pPr lvl="2"/>
            <a:endParaRPr lang="en-US"/>
          </a:p>
          <a:p>
            <a:pPr lvl="2"/>
            <a:endParaRPr lang="en-US"/>
          </a:p>
          <a:p>
            <a:pPr lvl="2"/>
            <a:endParaRPr lang="en-US"/>
          </a:p>
          <a:p>
            <a:pPr lvl="1"/>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p:txBody>
      </p:sp>
      <p:sp>
        <p:nvSpPr>
          <p:cNvPr id="1028" name="Rectangle 4"/>
          <p:cNvSpPr>
            <a:spLocks noChangeArrowheads="1"/>
          </p:cNvSpPr>
          <p:nvPr/>
        </p:nvSpPr>
        <p:spPr bwMode="auto">
          <a:xfrm>
            <a:off x="0" y="1352550"/>
            <a:ext cx="9142413" cy="74613"/>
          </a:xfrm>
          <a:prstGeom prst="rect">
            <a:avLst/>
          </a:prstGeom>
          <a:gradFill rotWithShape="0">
            <a:gsLst>
              <a:gs pos="0">
                <a:srgbClr val="9234DB"/>
              </a:gs>
              <a:gs pos="50000">
                <a:srgbClr val="9234DB">
                  <a:gamma/>
                  <a:shade val="29804"/>
                  <a:invGamma/>
                </a:srgbClr>
              </a:gs>
              <a:gs pos="100000">
                <a:srgbClr val="9234DB"/>
              </a:gs>
            </a:gsLst>
            <a:lin ang="0" scaled="1"/>
          </a:gradFill>
          <a:ln w="9525">
            <a:noFill/>
            <a:miter lim="800000"/>
            <a:headEnd/>
            <a:tailEnd/>
          </a:ln>
          <a:effectLst/>
        </p:spPr>
        <p:txBody>
          <a:bodyPr wrap="none" anchor="ctr"/>
          <a:lstStyle/>
          <a:p>
            <a:pPr>
              <a:defRPr/>
            </a:pPr>
            <a:endParaRPr lang="en-US" dirty="0"/>
          </a:p>
        </p:txBody>
      </p:sp>
      <p:sp>
        <p:nvSpPr>
          <p:cNvPr id="1029" name="Rectangle 5"/>
          <p:cNvSpPr>
            <a:spLocks noChangeArrowheads="1"/>
          </p:cNvSpPr>
          <p:nvPr/>
        </p:nvSpPr>
        <p:spPr bwMode="auto">
          <a:xfrm>
            <a:off x="4495800" y="6586538"/>
            <a:ext cx="4648200" cy="271462"/>
          </a:xfrm>
          <a:prstGeom prst="rect">
            <a:avLst/>
          </a:prstGeom>
          <a:noFill/>
          <a:ln w="9525">
            <a:noFill/>
            <a:miter lim="800000"/>
            <a:headEnd/>
            <a:tailEnd/>
          </a:ln>
          <a:effectLst/>
        </p:spPr>
        <p:txBody>
          <a:bodyPr lIns="90488" tIns="44450" rIns="90488" bIns="44450">
            <a:spAutoFit/>
          </a:bodyPr>
          <a:lstStyle/>
          <a:p>
            <a:pPr eaLnBrk="0" hangingPunct="0">
              <a:defRPr/>
            </a:pPr>
            <a:r>
              <a:rPr lang="en-US" sz="1200" b="1" i="1" dirty="0">
                <a:latin typeface="Book Antiqua" pitchFamily="18" charset="0"/>
              </a:rPr>
              <a:t>                                                                   </a:t>
            </a:r>
          </a:p>
        </p:txBody>
      </p:sp>
      <p:sp>
        <p:nvSpPr>
          <p:cNvPr id="1030" name="Rectangle 6"/>
          <p:cNvSpPr>
            <a:spLocks noChangeArrowheads="1"/>
          </p:cNvSpPr>
          <p:nvPr/>
        </p:nvSpPr>
        <p:spPr bwMode="auto">
          <a:xfrm>
            <a:off x="7010400" y="6586538"/>
            <a:ext cx="1901825" cy="271462"/>
          </a:xfrm>
          <a:prstGeom prst="rect">
            <a:avLst/>
          </a:prstGeom>
          <a:noFill/>
          <a:ln w="9525">
            <a:noFill/>
            <a:miter lim="800000"/>
            <a:headEnd/>
            <a:tailEnd/>
          </a:ln>
          <a:effectLst/>
        </p:spPr>
        <p:txBody>
          <a:bodyPr lIns="90488" tIns="44450" rIns="90488" bIns="44450">
            <a:spAutoFit/>
          </a:bodyPr>
          <a:lstStyle/>
          <a:p>
            <a:pPr eaLnBrk="0" hangingPunct="0">
              <a:defRPr/>
            </a:pPr>
            <a:r>
              <a:rPr lang="en-US" sz="1200" b="1" i="1" dirty="0">
                <a:latin typeface="Book Antiqua" pitchFamily="18" charset="0"/>
              </a:rPr>
              <a:t>Dr. Z. Radovilsky</a:t>
            </a:r>
          </a:p>
        </p:txBody>
      </p:sp>
      <p:sp>
        <p:nvSpPr>
          <p:cNvPr id="1032" name="Text Box 8"/>
          <p:cNvSpPr txBox="1">
            <a:spLocks noChangeArrowheads="1"/>
          </p:cNvSpPr>
          <p:nvPr userDrawn="1"/>
        </p:nvSpPr>
        <p:spPr bwMode="auto">
          <a:xfrm>
            <a:off x="8458200" y="6613525"/>
            <a:ext cx="457200" cy="244475"/>
          </a:xfrm>
          <a:prstGeom prst="rect">
            <a:avLst/>
          </a:prstGeom>
          <a:noFill/>
          <a:ln w="9525">
            <a:noFill/>
            <a:miter lim="800000"/>
            <a:headEnd type="none" w="sm" len="sm"/>
            <a:tailEnd type="none" w="sm" len="sm"/>
          </a:ln>
          <a:effectLst/>
        </p:spPr>
        <p:txBody>
          <a:bodyPr>
            <a:spAutoFit/>
          </a:bodyPr>
          <a:lstStyle/>
          <a:p>
            <a:pPr>
              <a:spcBef>
                <a:spcPct val="50000"/>
              </a:spcBef>
              <a:defRPr/>
            </a:pPr>
            <a:fld id="{911D01F1-95A5-4607-B9DF-308A24EC4D2B}" type="slidenum">
              <a:rPr lang="en-US" sz="1000"/>
              <a:pPr>
                <a:spcBef>
                  <a:spcPct val="50000"/>
                </a:spcBef>
                <a:defRPr/>
              </a:pPr>
              <a:t>‹#›</a:t>
            </a:fld>
            <a:endParaRPr lang="en-US" sz="10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n"/>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Font typeface="Symbol" pitchFamily="18" charset="2"/>
        <a:buChar char="·"/>
        <a:defRPr sz="2000" b="1">
          <a:solidFill>
            <a:schemeClr val="tx1"/>
          </a:solidFill>
          <a:latin typeface="+mn-lt"/>
        </a:defRPr>
      </a:lvl2pPr>
      <a:lvl3pPr marL="1085850" indent="-228600" algn="l" rtl="0" eaLnBrk="0" fontAlgn="base" hangingPunct="0">
        <a:spcBef>
          <a:spcPct val="20000"/>
        </a:spcBef>
        <a:spcAft>
          <a:spcPct val="0"/>
        </a:spcAft>
        <a:buClr>
          <a:schemeClr val="tx1"/>
        </a:buClr>
        <a:buChar char="»"/>
        <a:defRPr b="1">
          <a:solidFill>
            <a:schemeClr val="tx1"/>
          </a:solidFill>
          <a:latin typeface="+mn-lt"/>
        </a:defRPr>
      </a:lvl3pPr>
      <a:lvl4pPr marL="1428750" indent="-228600" algn="l" rtl="0" eaLnBrk="0" fontAlgn="base" hangingPunct="0">
        <a:spcBef>
          <a:spcPct val="20000"/>
        </a:spcBef>
        <a:spcAft>
          <a:spcPct val="0"/>
        </a:spcAft>
        <a:buClr>
          <a:schemeClr val="accent2"/>
        </a:buClr>
        <a:buSzPct val="62000"/>
        <a:buFont typeface="Monotype Sorts" pitchFamily="2" charset="2"/>
        <a:buChar char="u"/>
        <a:defRPr sz="1600" b="1">
          <a:solidFill>
            <a:schemeClr val="tx1"/>
          </a:solidFill>
          <a:latin typeface="+mn-lt"/>
        </a:defRPr>
      </a:lvl4pPr>
      <a:lvl5pPr marL="1771650" indent="-228600" algn="l" rtl="0" eaLnBrk="0" fontAlgn="base" hangingPunct="0">
        <a:spcBef>
          <a:spcPct val="20000"/>
        </a:spcBef>
        <a:spcAft>
          <a:spcPct val="0"/>
        </a:spcAft>
        <a:buClr>
          <a:schemeClr val="tx1"/>
        </a:buClr>
        <a:buChar char="–"/>
        <a:defRPr sz="1400" b="1">
          <a:solidFill>
            <a:schemeClr val="tx1"/>
          </a:solidFill>
          <a:latin typeface="+mn-lt"/>
        </a:defRPr>
      </a:lvl5pPr>
      <a:lvl6pPr marL="2228850" indent="-228600" algn="l" rtl="0" fontAlgn="base">
        <a:spcBef>
          <a:spcPct val="20000"/>
        </a:spcBef>
        <a:spcAft>
          <a:spcPct val="0"/>
        </a:spcAft>
        <a:buClr>
          <a:schemeClr val="tx1"/>
        </a:buClr>
        <a:buChar char="–"/>
        <a:defRPr sz="1400" b="1">
          <a:solidFill>
            <a:schemeClr val="tx1"/>
          </a:solidFill>
          <a:latin typeface="+mn-lt"/>
        </a:defRPr>
      </a:lvl6pPr>
      <a:lvl7pPr marL="2686050" indent="-228600" algn="l" rtl="0" fontAlgn="base">
        <a:spcBef>
          <a:spcPct val="20000"/>
        </a:spcBef>
        <a:spcAft>
          <a:spcPct val="0"/>
        </a:spcAft>
        <a:buClr>
          <a:schemeClr val="tx1"/>
        </a:buClr>
        <a:buChar char="–"/>
        <a:defRPr sz="1400" b="1">
          <a:solidFill>
            <a:schemeClr val="tx1"/>
          </a:solidFill>
          <a:latin typeface="+mn-lt"/>
        </a:defRPr>
      </a:lvl7pPr>
      <a:lvl8pPr marL="3143250" indent="-228600" algn="l" rtl="0" fontAlgn="base">
        <a:spcBef>
          <a:spcPct val="20000"/>
        </a:spcBef>
        <a:spcAft>
          <a:spcPct val="0"/>
        </a:spcAft>
        <a:buClr>
          <a:schemeClr val="tx1"/>
        </a:buClr>
        <a:buChar char="–"/>
        <a:defRPr sz="1400" b="1">
          <a:solidFill>
            <a:schemeClr val="tx1"/>
          </a:solidFill>
          <a:latin typeface="+mn-lt"/>
        </a:defRPr>
      </a:lvl8pPr>
      <a:lvl9pPr marL="3600450" indent="-228600" algn="l" rtl="0" fontAlgn="base">
        <a:spcBef>
          <a:spcPct val="20000"/>
        </a:spcBef>
        <a:spcAft>
          <a:spcPct val="0"/>
        </a:spcAft>
        <a:buClr>
          <a:schemeClr val="tx1"/>
        </a:buClr>
        <a:buChar char="–"/>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wmf"/><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chemeClr val="bg1"/>
            </a:gs>
            <a:gs pos="100000">
              <a:schemeClr val="bg1">
                <a:gamma/>
                <a:shade val="100000"/>
                <a:invGamma/>
              </a:schemeClr>
            </a:gs>
          </a:gsLst>
          <a:lin ang="5400000" scaled="1"/>
        </a:gradFill>
        <a:effectLst/>
      </p:bgPr>
    </p:bg>
    <p:spTree>
      <p:nvGrpSpPr>
        <p:cNvPr id="1" name=""/>
        <p:cNvGrpSpPr/>
        <p:nvPr/>
      </p:nvGrpSpPr>
      <p:grpSpPr>
        <a:xfrm>
          <a:off x="0" y="0"/>
          <a:ext cx="0" cy="0"/>
          <a:chOff x="0" y="0"/>
          <a:chExt cx="0" cy="0"/>
        </a:xfrm>
      </p:grpSpPr>
      <p:pic>
        <p:nvPicPr>
          <p:cNvPr id="9218" name="Picture 195" descr="c:\Program Files\Microsoft Office\Clipart\standard\stddir1\bd07073_.wmf"/>
          <p:cNvPicPr>
            <a:picLocks noChangeAspect="1" noChangeArrowheads="1"/>
          </p:cNvPicPr>
          <p:nvPr/>
        </p:nvPicPr>
        <p:blipFill>
          <a:blip r:embed="rId4" cstate="print"/>
          <a:srcRect/>
          <a:stretch>
            <a:fillRect/>
          </a:stretch>
        </p:blipFill>
        <p:spPr bwMode="auto">
          <a:xfrm>
            <a:off x="1143000" y="5105400"/>
            <a:ext cx="1617663" cy="1374775"/>
          </a:xfrm>
          <a:prstGeom prst="rect">
            <a:avLst/>
          </a:prstGeom>
          <a:noFill/>
          <a:ln w="9525">
            <a:noFill/>
            <a:miter lim="800000"/>
            <a:headEnd/>
            <a:tailEnd/>
          </a:ln>
        </p:spPr>
      </p:pic>
      <p:sp>
        <p:nvSpPr>
          <p:cNvPr id="10" name="Rectangle 9"/>
          <p:cNvSpPr/>
          <p:nvPr/>
        </p:nvSpPr>
        <p:spPr>
          <a:xfrm>
            <a:off x="228600" y="76200"/>
            <a:ext cx="8686800" cy="1815882"/>
          </a:xfrm>
          <a:prstGeom prst="rect">
            <a:avLst/>
          </a:prstGeom>
        </p:spPr>
        <p:txBody>
          <a:bodyPr wrap="square">
            <a:spAutoFit/>
          </a:bodyPr>
          <a:lstStyle/>
          <a:p>
            <a:pPr algn="ctr">
              <a:defRPr/>
            </a:pPr>
            <a:r>
              <a:rPr lang="en-US" sz="2800" b="1" dirty="0">
                <a:solidFill>
                  <a:srgbClr val="FFFFFF"/>
                </a:solidFill>
                <a:effectLst>
                  <a:outerShdw blurRad="38100" dist="38100" dir="2700000" algn="tl">
                    <a:srgbClr val="000000"/>
                  </a:outerShdw>
                </a:effectLst>
              </a:rPr>
              <a:t>California State University, East Bay</a:t>
            </a:r>
            <a:br>
              <a:rPr lang="en-US" sz="2800" b="1" dirty="0">
                <a:solidFill>
                  <a:srgbClr val="FFFFFF"/>
                </a:solidFill>
                <a:effectLst>
                  <a:outerShdw blurRad="38100" dist="38100" dir="2700000" algn="tl">
                    <a:srgbClr val="000000"/>
                  </a:outerShdw>
                </a:effectLst>
              </a:rPr>
            </a:br>
            <a:r>
              <a:rPr lang="en-US" sz="2800" b="1" dirty="0">
                <a:solidFill>
                  <a:srgbClr val="FFFFFF"/>
                </a:solidFill>
                <a:effectLst>
                  <a:outerShdw blurRad="38100" dist="38100" dir="2700000" algn="tl">
                    <a:srgbClr val="000000"/>
                  </a:outerShdw>
                </a:effectLst>
              </a:rPr>
              <a:t>College of Business and Economics</a:t>
            </a:r>
            <a:br>
              <a:rPr lang="en-US" sz="2800" b="1" dirty="0">
                <a:solidFill>
                  <a:srgbClr val="FFFFFF"/>
                </a:solidFill>
                <a:effectLst>
                  <a:outerShdw blurRad="38100" dist="38100" dir="2700000" algn="tl">
                    <a:srgbClr val="000000"/>
                  </a:outerShdw>
                </a:effectLst>
              </a:rPr>
            </a:br>
            <a:br>
              <a:rPr lang="en-US" sz="2800" b="1" dirty="0">
                <a:solidFill>
                  <a:srgbClr val="FFFFFF"/>
                </a:solidFill>
                <a:effectLst>
                  <a:outerShdw blurRad="38100" dist="38100" dir="2700000" algn="tl">
                    <a:srgbClr val="000000"/>
                  </a:outerShdw>
                </a:effectLst>
              </a:rPr>
            </a:br>
            <a:r>
              <a:rPr lang="en-US" sz="2800" b="1" i="1" dirty="0">
                <a:solidFill>
                  <a:srgbClr val="FFFFFF"/>
                </a:solidFill>
                <a:effectLst>
                  <a:outerShdw blurRad="38100" dist="38100" dir="2700000" algn="tl">
                    <a:srgbClr val="000000"/>
                  </a:outerShdw>
                </a:effectLst>
              </a:rPr>
              <a:t>MGMT 6165 Prescriptive Analytics</a:t>
            </a:r>
            <a:endParaRPr lang="en-US" sz="3000" b="1" dirty="0"/>
          </a:p>
        </p:txBody>
      </p:sp>
      <p:sp>
        <p:nvSpPr>
          <p:cNvPr id="11" name="Rectangle 10"/>
          <p:cNvSpPr/>
          <p:nvPr/>
        </p:nvSpPr>
        <p:spPr>
          <a:xfrm>
            <a:off x="228600" y="2722602"/>
            <a:ext cx="8686800" cy="553998"/>
          </a:xfrm>
          <a:prstGeom prst="rect">
            <a:avLst/>
          </a:prstGeom>
        </p:spPr>
        <p:txBody>
          <a:bodyPr>
            <a:spAutoFit/>
          </a:bodyPr>
          <a:lstStyle/>
          <a:p>
            <a:pPr marL="342900" indent="-342900" algn="ctr" eaLnBrk="0" hangingPunct="0">
              <a:defRPr/>
            </a:pPr>
            <a:r>
              <a:rPr lang="en-US" sz="3000" b="1" i="1" dirty="0">
                <a:solidFill>
                  <a:schemeClr val="accent1"/>
                </a:solidFill>
                <a:effectLst>
                  <a:outerShdw blurRad="38100" dist="38100" dir="2700000" algn="tl">
                    <a:srgbClr val="000000"/>
                  </a:outerShdw>
                </a:effectLst>
              </a:rPr>
              <a:t>Optimization Models with Integer Variables</a:t>
            </a:r>
          </a:p>
        </p:txBody>
      </p:sp>
      <p:sp>
        <p:nvSpPr>
          <p:cNvPr id="12" name="Rectangle 29"/>
          <p:cNvSpPr>
            <a:spLocks noChangeArrowheads="1"/>
          </p:cNvSpPr>
          <p:nvPr/>
        </p:nvSpPr>
        <p:spPr bwMode="auto">
          <a:xfrm>
            <a:off x="5867400" y="5105400"/>
            <a:ext cx="2884488" cy="523875"/>
          </a:xfrm>
          <a:prstGeom prst="rect">
            <a:avLst/>
          </a:prstGeom>
          <a:noFill/>
          <a:ln w="9525">
            <a:noFill/>
            <a:miter lim="800000"/>
            <a:headEnd type="none" w="sm" len="sm"/>
            <a:tailEnd type="none" w="sm" len="sm"/>
          </a:ln>
          <a:effectLst/>
        </p:spPr>
        <p:txBody>
          <a:bodyPr wrap="none">
            <a:spAutoFit/>
          </a:bodyPr>
          <a:lstStyle/>
          <a:p>
            <a:pPr eaLnBrk="0" hangingPunct="0">
              <a:defRPr/>
            </a:pPr>
            <a:r>
              <a:rPr lang="en-US" sz="2800" b="1" dirty="0">
                <a:solidFill>
                  <a:srgbClr val="FFFFFF"/>
                </a:solidFill>
                <a:effectLst>
                  <a:outerShdw blurRad="38100" dist="38100" dir="2700000" algn="tl">
                    <a:srgbClr val="000000">
                      <a:alpha val="43137"/>
                    </a:srgbClr>
                  </a:outerShdw>
                </a:effectLst>
              </a:rPr>
              <a:t>Dr. Z. Radovilsky</a:t>
            </a:r>
          </a:p>
        </p:txBody>
      </p:sp>
      <p:sp>
        <p:nvSpPr>
          <p:cNvPr id="13" name="Rectangle 190"/>
          <p:cNvSpPr>
            <a:spLocks noChangeArrowheads="1"/>
          </p:cNvSpPr>
          <p:nvPr/>
        </p:nvSpPr>
        <p:spPr bwMode="auto">
          <a:xfrm>
            <a:off x="3048000" y="3581400"/>
            <a:ext cx="3581400" cy="579437"/>
          </a:xfrm>
          <a:prstGeom prst="rect">
            <a:avLst/>
          </a:prstGeom>
          <a:noFill/>
          <a:ln w="9525">
            <a:noFill/>
            <a:miter lim="800000"/>
            <a:headEnd type="none" w="sm" len="sm"/>
            <a:tailEnd type="none" w="sm" len="sm"/>
          </a:ln>
          <a:effectLst/>
        </p:spPr>
        <p:txBody>
          <a:bodyPr>
            <a:spAutoFit/>
          </a:bodyPr>
          <a:lstStyle/>
          <a:p>
            <a:pPr>
              <a:defRPr/>
            </a:pPr>
            <a:r>
              <a:rPr lang="en-US" sz="3200" b="1" i="1" dirty="0">
                <a:solidFill>
                  <a:srgbClr val="FFFFFF"/>
                </a:solidFill>
                <a:effectLst>
                  <a:outerShdw blurRad="38100" dist="38100" dir="2700000" algn="tl">
                    <a:srgbClr val="000000"/>
                  </a:outerShdw>
                </a:effectLst>
              </a:rPr>
              <a:t>Lecture Materials</a:t>
            </a:r>
          </a:p>
        </p:txBody>
      </p:sp>
      <p:pic>
        <p:nvPicPr>
          <p:cNvPr id="9223" name="Picture 196" descr="bd05092_"/>
          <p:cNvPicPr>
            <a:picLocks noChangeAspect="1" noChangeArrowheads="1"/>
          </p:cNvPicPr>
          <p:nvPr/>
        </p:nvPicPr>
        <p:blipFill>
          <a:blip r:embed="rId5" cstate="print"/>
          <a:srcRect/>
          <a:stretch>
            <a:fillRect/>
          </a:stretch>
        </p:blipFill>
        <p:spPr bwMode="auto">
          <a:xfrm>
            <a:off x="152400" y="4114800"/>
            <a:ext cx="1416050" cy="128587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ransition>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Optimization with Integer Variables</a:t>
            </a:r>
          </a:p>
        </p:txBody>
      </p:sp>
      <p:sp>
        <p:nvSpPr>
          <p:cNvPr id="3" name="Content Placeholder 2"/>
          <p:cNvSpPr>
            <a:spLocks noGrp="1"/>
          </p:cNvSpPr>
          <p:nvPr>
            <p:ph idx="1"/>
          </p:nvPr>
        </p:nvSpPr>
        <p:spPr/>
        <p:txBody>
          <a:bodyPr/>
          <a:lstStyle/>
          <a:p>
            <a:r>
              <a:rPr lang="en-US" dirty="0"/>
              <a:t>When Excel’s Solver or other LP software solves a linear model without integer constraints, it uses a very efficient algorithm, </a:t>
            </a:r>
            <a:r>
              <a:rPr lang="en-US" i="1" dirty="0">
                <a:solidFill>
                  <a:srgbClr val="FF0000"/>
                </a:solidFill>
                <a:effectLst>
                  <a:outerShdw blurRad="38100" dist="38100" dir="2700000" algn="tl">
                    <a:srgbClr val="000000">
                      <a:alpha val="43137"/>
                    </a:srgbClr>
                  </a:outerShdw>
                </a:effectLst>
              </a:rPr>
              <a:t>the simplex method</a:t>
            </a:r>
            <a:r>
              <a:rPr lang="en-US" dirty="0"/>
              <a:t>, to perform the optimization</a:t>
            </a:r>
          </a:p>
          <a:p>
            <a:pPr lvl="1"/>
            <a:r>
              <a:rPr lang="en-US" dirty="0"/>
              <a:t>The simplex method is efficient because it typically examines only a very small fraction of the hundreds, thousands, or even millions of possible corner points before determining the best corner point</a:t>
            </a:r>
          </a:p>
          <a:p>
            <a:r>
              <a:rPr lang="en-US" dirty="0"/>
              <a:t>The main difference between LP and IP models is that LP models allow fractional values, such as 0.5 or 3.5, in the variables cells, whereas </a:t>
            </a:r>
            <a:r>
              <a:rPr lang="en-US" i="1" dirty="0">
                <a:solidFill>
                  <a:srgbClr val="FF0000"/>
                </a:solidFill>
                <a:effectLst>
                  <a:outerShdw blurRad="38100" dist="38100" dir="2700000" algn="tl">
                    <a:srgbClr val="000000">
                      <a:alpha val="43137"/>
                    </a:srgbClr>
                  </a:outerShdw>
                </a:effectLst>
              </a:rPr>
              <a:t>IP models allow only integer values in integer-constrained variable cells</a:t>
            </a:r>
          </a:p>
        </p:txBody>
      </p:sp>
    </p:spTree>
    <p:extLst>
      <p:ext uri="{BB962C8B-B14F-4D97-AF65-F5344CB8AC3E}">
        <p14:creationId xmlns:p14="http://schemas.microsoft.com/office/powerpoint/2010/main" val="1397628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ltLang="en-US" dirty="0"/>
              <a:t>Branch and Bound Method of IP</a:t>
            </a:r>
          </a:p>
        </p:txBody>
      </p:sp>
      <p:sp>
        <p:nvSpPr>
          <p:cNvPr id="225283" name="Rectangle 3"/>
          <p:cNvSpPr>
            <a:spLocks noGrp="1" noChangeArrowheads="1"/>
          </p:cNvSpPr>
          <p:nvPr>
            <p:ph type="body" idx="1"/>
          </p:nvPr>
        </p:nvSpPr>
        <p:spPr>
          <a:xfrm>
            <a:off x="152400" y="1295400"/>
            <a:ext cx="8763000" cy="5562600"/>
          </a:xfrm>
        </p:spPr>
        <p:txBody>
          <a:bodyPr/>
          <a:lstStyle/>
          <a:p>
            <a:r>
              <a:rPr lang="en-US" sz="2000" dirty="0"/>
              <a:t>Although several solution methods have been suggested by researchers on how to optimize IP models, the most popular solution method is called </a:t>
            </a:r>
            <a:r>
              <a:rPr lang="en-US" sz="2000" i="1" dirty="0"/>
              <a:t>branch and bound</a:t>
            </a:r>
            <a:endParaRPr lang="en-US" altLang="en-US" sz="2000" dirty="0">
              <a:cs typeface="Times New Roman" panose="02020603050405020304" pitchFamily="18" charset="0"/>
            </a:endParaRPr>
          </a:p>
          <a:p>
            <a:r>
              <a:rPr lang="en-US" altLang="en-US" sz="2000" dirty="0">
                <a:cs typeface="Times New Roman" panose="02020603050405020304" pitchFamily="18" charset="0"/>
              </a:rPr>
              <a:t>The </a:t>
            </a:r>
            <a:r>
              <a:rPr lang="en-US" altLang="en-US" sz="2000" i="1" dirty="0">
                <a:solidFill>
                  <a:schemeClr val="accent1"/>
                </a:solidFill>
                <a:effectLst>
                  <a:outerShdw blurRad="38100" dist="38100" dir="2700000" algn="tl">
                    <a:srgbClr val="000000">
                      <a:alpha val="43137"/>
                    </a:srgbClr>
                  </a:outerShdw>
                </a:effectLst>
                <a:cs typeface="Times New Roman" panose="02020603050405020304" pitchFamily="18" charset="0"/>
              </a:rPr>
              <a:t>branch and bound method</a:t>
            </a:r>
            <a:r>
              <a:rPr lang="en-US" altLang="en-US" sz="2000" dirty="0">
                <a:cs typeface="Times New Roman" panose="02020603050405020304" pitchFamily="18" charset="0"/>
              </a:rPr>
              <a:t> is an algorithm that can be used to solve all-integer and mixed-integer programs </a:t>
            </a:r>
          </a:p>
          <a:p>
            <a:pPr lvl="1"/>
            <a:r>
              <a:rPr lang="en-US" altLang="en-US" sz="1700" dirty="0">
                <a:cs typeface="Times New Roman" panose="02020603050405020304" pitchFamily="18" charset="0"/>
              </a:rPr>
              <a:t>It searches for an optimal solution by examining only a small part of the total number of possible solutions</a:t>
            </a:r>
            <a:endParaRPr lang="en-US" altLang="en-US" sz="1700" dirty="0">
              <a:cs typeface="Courier New" panose="02070309020205020404" pitchFamily="49" charset="0"/>
            </a:endParaRPr>
          </a:p>
          <a:p>
            <a:r>
              <a:rPr lang="en-US" altLang="en-US" sz="2000" dirty="0">
                <a:cs typeface="Times New Roman" panose="02020603050405020304" pitchFamily="18" charset="0"/>
              </a:rPr>
              <a:t>The branch and bound method starts with solving the model using the simplex method. If non-integer solutions exists, it breaks the area of feasible solutions into smaller parts (subproblems) until the optimal solution is found </a:t>
            </a:r>
          </a:p>
          <a:p>
            <a:pPr lvl="1"/>
            <a:r>
              <a:rPr lang="en-US" altLang="en-US" sz="1700" dirty="0">
                <a:cs typeface="Times New Roman" panose="02020603050405020304" pitchFamily="18" charset="0"/>
              </a:rPr>
              <a:t>It introduces the</a:t>
            </a:r>
            <a:r>
              <a:rPr lang="en-US" altLang="en-US" sz="1700" i="1" dirty="0">
                <a:cs typeface="Times New Roman" panose="02020603050405020304" pitchFamily="18" charset="0"/>
              </a:rPr>
              <a:t> concept of feasible and infeasible bounds</a:t>
            </a:r>
            <a:r>
              <a:rPr lang="en-US" altLang="en-US" sz="1700" dirty="0">
                <a:cs typeface="Times New Roman" panose="02020603050405020304" pitchFamily="18" charset="0"/>
              </a:rPr>
              <a:t> </a:t>
            </a:r>
            <a:endParaRPr lang="en-US" altLang="en-US" sz="1700" dirty="0">
              <a:cs typeface="Courier New" panose="02070309020205020404" pitchFamily="49" charset="0"/>
            </a:endParaRPr>
          </a:p>
          <a:p>
            <a:r>
              <a:rPr lang="en-US" altLang="en-US" sz="2000" dirty="0">
                <a:cs typeface="Times New Roman" panose="02020603050405020304" pitchFamily="18" charset="0"/>
              </a:rPr>
              <a:t>Each </a:t>
            </a:r>
            <a:r>
              <a:rPr lang="en-US" altLang="en-US" sz="2000" dirty="0" err="1">
                <a:cs typeface="Times New Roman" panose="02020603050405020304" pitchFamily="18" charset="0"/>
              </a:rPr>
              <a:t>subproblem</a:t>
            </a:r>
            <a:r>
              <a:rPr lang="en-US" altLang="en-US" sz="2000" dirty="0">
                <a:cs typeface="Times New Roman" panose="02020603050405020304" pitchFamily="18" charset="0"/>
              </a:rPr>
              <a:t> is solved using the </a:t>
            </a:r>
            <a:r>
              <a:rPr lang="en-US" altLang="en-US" sz="2000" i="1" dirty="0">
                <a:cs typeface="Times New Roman" panose="02020603050405020304" pitchFamily="18" charset="0"/>
              </a:rPr>
              <a:t>simplex method</a:t>
            </a:r>
            <a:r>
              <a:rPr lang="en-US" altLang="en-US" sz="2000" dirty="0">
                <a:cs typeface="Times New Roman" panose="02020603050405020304" pitchFamily="18" charset="0"/>
              </a:rPr>
              <a:t> </a:t>
            </a:r>
          </a:p>
          <a:p>
            <a:pPr lvl="1"/>
            <a:r>
              <a:rPr lang="en-US" altLang="en-US" sz="1700" dirty="0">
                <a:cs typeface="Times New Roman" panose="02020603050405020304" pitchFamily="18" charset="0"/>
              </a:rPr>
              <a:t>If the solution of a </a:t>
            </a:r>
            <a:r>
              <a:rPr lang="en-US" altLang="en-US" sz="1700" dirty="0" err="1">
                <a:cs typeface="Times New Roman" panose="02020603050405020304" pitchFamily="18" charset="0"/>
              </a:rPr>
              <a:t>subproblem</a:t>
            </a:r>
            <a:r>
              <a:rPr lang="en-US" altLang="en-US" sz="1700" dirty="0">
                <a:cs typeface="Times New Roman" panose="02020603050405020304" pitchFamily="18" charset="0"/>
              </a:rPr>
              <a:t> has a total profit or cost worse than the current feasible bound, it will be discarded, and only the remaining </a:t>
            </a:r>
            <a:r>
              <a:rPr lang="en-US" altLang="en-US" sz="1700" dirty="0" err="1">
                <a:cs typeface="Times New Roman" panose="02020603050405020304" pitchFamily="18" charset="0"/>
              </a:rPr>
              <a:t>subproblems</a:t>
            </a:r>
            <a:r>
              <a:rPr lang="en-US" altLang="en-US" sz="1700" dirty="0">
                <a:cs typeface="Times New Roman" panose="02020603050405020304" pitchFamily="18" charset="0"/>
              </a:rPr>
              <a:t> will be examined.</a:t>
            </a:r>
            <a:endParaRPr lang="en-US" altLang="en-US" sz="1700" dirty="0">
              <a:cs typeface="Courier New" panose="02070309020205020404" pitchFamily="49" charset="0"/>
            </a:endParaRPr>
          </a:p>
          <a:p>
            <a:pPr lvl="1"/>
            <a:r>
              <a:rPr lang="en-US" altLang="en-US" sz="1700" dirty="0">
                <a:cs typeface="Times New Roman" panose="02020603050405020304" pitchFamily="18" charset="0"/>
              </a:rPr>
              <a:t>At the point where no more </a:t>
            </a:r>
            <a:r>
              <a:rPr lang="en-US" altLang="en-US" sz="1700" dirty="0" err="1">
                <a:cs typeface="Times New Roman" panose="02020603050405020304" pitchFamily="18" charset="0"/>
              </a:rPr>
              <a:t>subproblems</a:t>
            </a:r>
            <a:r>
              <a:rPr lang="en-US" altLang="en-US" sz="1700" dirty="0">
                <a:cs typeface="Times New Roman" panose="02020603050405020304" pitchFamily="18" charset="0"/>
              </a:rPr>
              <a:t> can be created, the optimal solution is reached</a:t>
            </a:r>
            <a:endParaRPr lang="en-US" altLang="en-US" sz="1700" dirty="0">
              <a:cs typeface="Courier New" panose="02070309020205020404" pitchFamily="49" charset="0"/>
            </a:endParaRPr>
          </a:p>
          <a:p>
            <a:endParaRPr lang="en-US" altLang="en-US" sz="2000" dirty="0"/>
          </a:p>
        </p:txBody>
      </p:sp>
    </p:spTree>
    <p:extLst>
      <p:ext uri="{BB962C8B-B14F-4D97-AF65-F5344CB8AC3E}">
        <p14:creationId xmlns:p14="http://schemas.microsoft.com/office/powerpoint/2010/main" val="4051946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 Constraints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447800"/>
            <a:ext cx="533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12338" y="1447800"/>
            <a:ext cx="3445261" cy="5509200"/>
          </a:xfrm>
          <a:prstGeom prst="rect">
            <a:avLst/>
          </a:prstGeom>
          <a:noFill/>
        </p:spPr>
        <p:txBody>
          <a:bodyPr wrap="square" rtlCol="0">
            <a:spAutoFit/>
          </a:bodyPr>
          <a:lstStyle/>
          <a:p>
            <a:pPr marL="285750" indent="-285750">
              <a:buClr>
                <a:srgbClr val="0000FF"/>
              </a:buClr>
              <a:buSzPct val="110000"/>
              <a:buFont typeface="Wingdings" panose="05000000000000000000" pitchFamily="2" charset="2"/>
              <a:buChar char="§"/>
            </a:pPr>
            <a:r>
              <a:rPr lang="en-US" sz="1600" b="1" dirty="0"/>
              <a:t>The Solver Options dialog box contains a Tolerance setting, which is relevant for integer-constrained models </a:t>
            </a:r>
          </a:p>
          <a:p>
            <a:pPr marL="285750" indent="-285750">
              <a:buClr>
                <a:srgbClr val="0000FF"/>
              </a:buClr>
              <a:buSzPct val="110000"/>
              <a:buFont typeface="Wingdings" panose="05000000000000000000" pitchFamily="2" charset="2"/>
              <a:buChar char="§"/>
            </a:pPr>
            <a:r>
              <a:rPr lang="en-US" sz="1600" b="1" dirty="0"/>
              <a:t>Excel’s default tolerance is 5%. In Excel 2010, 2013, and 2016, this setting, listed as Integer Optimality (%), is found under Solver Options in the dialog box shown here</a:t>
            </a:r>
          </a:p>
          <a:p>
            <a:pPr marL="285750" indent="-285750">
              <a:buClr>
                <a:srgbClr val="0000FF"/>
              </a:buClr>
              <a:buSzPct val="110000"/>
              <a:buFont typeface="Wingdings" panose="05000000000000000000" pitchFamily="2" charset="2"/>
              <a:buChar char="§"/>
            </a:pPr>
            <a:r>
              <a:rPr lang="en-US" sz="1600" b="1" dirty="0"/>
              <a:t>Uncheck the box to incorporate full integer constraints if the model has relatively small dimensions (number of variables, all integers, and constraints)</a:t>
            </a:r>
          </a:p>
          <a:p>
            <a:pPr marL="285750" indent="-285750">
              <a:buClr>
                <a:srgbClr val="0000FF"/>
              </a:buClr>
              <a:buSzPct val="110000"/>
              <a:buFont typeface="Wingdings" panose="05000000000000000000" pitchFamily="2" charset="2"/>
              <a:buChar char="§"/>
            </a:pPr>
            <a:r>
              <a:rPr lang="en-US" sz="1600" b="1" dirty="0"/>
              <a:t>For a model with a relatively large or large number of integer variables (both integer and binary) and constraints, check the box; the optimal solution will be within 5% of the best possible integer solution</a:t>
            </a:r>
          </a:p>
        </p:txBody>
      </p:sp>
      <p:cxnSp>
        <p:nvCxnSpPr>
          <p:cNvPr id="6" name="Straight Arrow Connector 5"/>
          <p:cNvCxnSpPr>
            <a:cxnSpLocks/>
          </p:cNvCxnSpPr>
          <p:nvPr/>
        </p:nvCxnSpPr>
        <p:spPr bwMode="auto">
          <a:xfrm>
            <a:off x="3429000" y="3429000"/>
            <a:ext cx="2209800" cy="762000"/>
          </a:xfrm>
          <a:prstGeom prst="straightConnector1">
            <a:avLst/>
          </a:prstGeom>
          <a:noFill/>
          <a:ln w="25400" cap="flat" cmpd="sng" algn="ctr">
            <a:solidFill>
              <a:schemeClr val="tx1"/>
            </a:solidFill>
            <a:prstDash val="solid"/>
            <a:round/>
            <a:headEnd type="none" w="sm" len="sm"/>
            <a:tailEnd type="arrow"/>
          </a:ln>
          <a:effectLst/>
        </p:spPr>
      </p:cxnSp>
    </p:spTree>
    <p:extLst>
      <p:ext uri="{BB962C8B-B14F-4D97-AF65-F5344CB8AC3E}">
        <p14:creationId xmlns:p14="http://schemas.microsoft.com/office/powerpoint/2010/main" val="3006267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Results</a:t>
            </a:r>
          </a:p>
        </p:txBody>
      </p:sp>
      <p:pic>
        <p:nvPicPr>
          <p:cNvPr id="4" name="Picture 3"/>
          <p:cNvPicPr>
            <a:picLocks noChangeAspect="1"/>
          </p:cNvPicPr>
          <p:nvPr/>
        </p:nvPicPr>
        <p:blipFill>
          <a:blip r:embed="rId2"/>
          <a:stretch>
            <a:fillRect/>
          </a:stretch>
        </p:blipFill>
        <p:spPr>
          <a:xfrm>
            <a:off x="638936" y="1524000"/>
            <a:ext cx="7743064" cy="4419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t>Weekly Scheduling </a:t>
            </a:r>
          </a:p>
        </p:txBody>
      </p:sp>
      <p:sp>
        <p:nvSpPr>
          <p:cNvPr id="14339" name="Rectangle 3"/>
          <p:cNvSpPr>
            <a:spLocks noGrp="1" noChangeArrowheads="1"/>
          </p:cNvSpPr>
          <p:nvPr>
            <p:ph type="body" idx="1"/>
          </p:nvPr>
        </p:nvSpPr>
        <p:spPr>
          <a:xfrm>
            <a:off x="152400" y="1524000"/>
            <a:ext cx="8610600" cy="4800600"/>
          </a:xfrm>
        </p:spPr>
        <p:txBody>
          <a:bodyPr/>
          <a:lstStyle/>
          <a:p>
            <a:pPr eaLnBrk="1" hangingPunct="1"/>
            <a:r>
              <a:rPr lang="en-US" sz="1400" dirty="0">
                <a:cs typeface="Times New Roman" pitchFamily="18" charset="0"/>
              </a:rPr>
              <a:t>A business analyst at </a:t>
            </a:r>
            <a:r>
              <a:rPr lang="en-US" sz="1400" i="1" dirty="0">
                <a:cs typeface="Times New Roman" pitchFamily="18" charset="0"/>
              </a:rPr>
              <a:t>Body Health Club </a:t>
            </a:r>
            <a:r>
              <a:rPr lang="en-US" sz="1400" dirty="0">
                <a:cs typeface="Times New Roman" pitchFamily="18" charset="0"/>
              </a:rPr>
              <a:t>is given an assignment to develop a weekly schedule  for its full-time attendants that are called body health trainers. The company’s policy states that each full-time attendant should work five consecutive days and then receive two days off. </a:t>
            </a:r>
          </a:p>
          <a:p>
            <a:pPr eaLnBrk="1" hangingPunct="1"/>
            <a:r>
              <a:rPr lang="en-US" sz="1400" dirty="0">
                <a:cs typeface="Times New Roman" pitchFamily="18" charset="0"/>
              </a:rPr>
              <a:t>The analyst knows that the number of members at the club throughout the day tends to be low in the mornings and early afternoons and higher in the late afternoons and evenings. In spite of this pattern, the analyst believes that the workload on the attendants is usually uniform throughout the day because members who attend in the mornings and early afternoons (till 2 pm) tend to be on formal exercise and personal training programs and to require more assistance. Members who attend in the late afternoons (after 2 pm) and evenings tend to participate more in recreation activities and to require less assistance. Therefore the hourly workload for attendants is approximately uniform.</a:t>
            </a:r>
          </a:p>
          <a:p>
            <a:pPr eaLnBrk="1" hangingPunct="1"/>
            <a:r>
              <a:rPr lang="en-US" sz="1400" dirty="0">
                <a:cs typeface="Times New Roman" pitchFamily="18" charset="0"/>
              </a:rPr>
              <a:t>Based on daily customer appointments and daily number of customers exercising at </a:t>
            </a:r>
            <a:r>
              <a:rPr lang="en-US" sz="1400" i="1" dirty="0">
                <a:cs typeface="Times New Roman" pitchFamily="18" charset="0"/>
              </a:rPr>
              <a:t>Body Health Club</a:t>
            </a:r>
            <a:r>
              <a:rPr lang="en-US" sz="1400" dirty="0">
                <a:cs typeface="Times New Roman" pitchFamily="18" charset="0"/>
              </a:rPr>
              <a:t>, the analyst identified the number of attendants required daily: </a:t>
            </a:r>
          </a:p>
          <a:p>
            <a:pPr algn="just" eaLnBrk="1" hangingPunct="1">
              <a:buFont typeface="Wingdings" pitchFamily="2" charset="2"/>
              <a:buNone/>
            </a:pPr>
            <a:r>
              <a:rPr lang="en-US" sz="1400" dirty="0">
                <a:cs typeface="Times New Roman" pitchFamily="18" charset="0"/>
              </a:rPr>
              <a:t>	___________________________________________________________________</a:t>
            </a:r>
          </a:p>
          <a:p>
            <a:pPr algn="just" eaLnBrk="1" hangingPunct="1">
              <a:buFont typeface="Wingdings" pitchFamily="2" charset="2"/>
              <a:buNone/>
            </a:pPr>
            <a:r>
              <a:rPr lang="en-US" sz="1400" dirty="0">
                <a:cs typeface="Times New Roman" pitchFamily="18" charset="0"/>
              </a:rPr>
              <a:t>									</a:t>
            </a:r>
          </a:p>
          <a:p>
            <a:pPr algn="just" eaLnBrk="1" hangingPunct="1">
              <a:buFont typeface="Wingdings" pitchFamily="2" charset="2"/>
              <a:buNone/>
            </a:pPr>
            <a:r>
              <a:rPr lang="en-US" sz="1400" dirty="0">
                <a:cs typeface="Times New Roman" pitchFamily="18" charset="0"/>
              </a:rPr>
              <a:t>	Mon.	Tue.	Wed.	Thu.	Fri.	Sat.	Sun.	</a:t>
            </a:r>
          </a:p>
          <a:p>
            <a:pPr algn="just" eaLnBrk="1" hangingPunct="1">
              <a:buFont typeface="Wingdings" pitchFamily="2" charset="2"/>
              <a:buNone/>
            </a:pPr>
            <a:r>
              <a:rPr lang="en-US" sz="1400" dirty="0">
                <a:cs typeface="Times New Roman" pitchFamily="18" charset="0"/>
              </a:rPr>
              <a:t>	___________________________________________________________________</a:t>
            </a:r>
          </a:p>
          <a:p>
            <a:pPr algn="just" eaLnBrk="1" hangingPunct="1">
              <a:buFont typeface="Wingdings" pitchFamily="2" charset="2"/>
              <a:buNone/>
            </a:pPr>
            <a:r>
              <a:rPr lang="en-US" sz="1400" dirty="0">
                <a:cs typeface="Times New Roman" pitchFamily="18" charset="0"/>
              </a:rPr>
              <a:t>	  5	  6	  6	  8	10	10	10	</a:t>
            </a:r>
          </a:p>
          <a:p>
            <a:pPr algn="just" eaLnBrk="1" hangingPunct="1">
              <a:buFont typeface="Wingdings" pitchFamily="2" charset="2"/>
              <a:buNone/>
            </a:pPr>
            <a:r>
              <a:rPr lang="en-US" sz="1400" dirty="0">
                <a:cs typeface="Times New Roman" pitchFamily="18" charset="0"/>
              </a:rPr>
              <a:t> </a:t>
            </a:r>
          </a:p>
          <a:p>
            <a:pPr eaLnBrk="1" hangingPunct="1"/>
            <a:r>
              <a:rPr lang="en-US" sz="1400" dirty="0">
                <a:cs typeface="Times New Roman" pitchFamily="18" charset="0"/>
              </a:rPr>
              <a:t>Develop a work shift schedule for the </a:t>
            </a:r>
            <a:r>
              <a:rPr lang="en-US" sz="1400" i="1" dirty="0">
                <a:cs typeface="Times New Roman" pitchFamily="18" charset="0"/>
              </a:rPr>
              <a:t>Body Health Club </a:t>
            </a:r>
            <a:r>
              <a:rPr lang="en-US" sz="1400" dirty="0">
                <a:cs typeface="Times New Roman" pitchFamily="18" charset="0"/>
              </a:rPr>
              <a:t>that would minimize the number of full-time employees on its payroll.</a:t>
            </a:r>
          </a:p>
          <a:p>
            <a:pPr eaLnBrk="1" hangingPunct="1"/>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t>Formulation of IP Model for Weekly Scheduling</a:t>
            </a:r>
          </a:p>
        </p:txBody>
      </p:sp>
      <p:sp>
        <p:nvSpPr>
          <p:cNvPr id="15363" name="Rectangle 3"/>
          <p:cNvSpPr>
            <a:spLocks noGrp="1" noChangeArrowheads="1"/>
          </p:cNvSpPr>
          <p:nvPr>
            <p:ph type="body" sz="half" idx="1"/>
          </p:nvPr>
        </p:nvSpPr>
        <p:spPr>
          <a:xfrm>
            <a:off x="76200" y="1524000"/>
            <a:ext cx="4267200" cy="5029200"/>
          </a:xfrm>
        </p:spPr>
        <p:txBody>
          <a:bodyPr/>
          <a:lstStyle/>
          <a:p>
            <a:pPr eaLnBrk="1" hangingPunct="1">
              <a:buFont typeface="Wingdings" pitchFamily="2" charset="2"/>
              <a:buNone/>
            </a:pPr>
            <a:endParaRPr lang="en-US" sz="1600" i="1" dirty="0">
              <a:solidFill>
                <a:schemeClr val="accent2"/>
              </a:solidFill>
            </a:endParaRPr>
          </a:p>
          <a:p>
            <a:pPr eaLnBrk="1" hangingPunct="1">
              <a:buFont typeface="Wingdings" pitchFamily="2" charset="2"/>
              <a:buNone/>
            </a:pPr>
            <a:endParaRPr lang="en-US" sz="1600" i="1" dirty="0">
              <a:solidFill>
                <a:schemeClr val="accent2"/>
              </a:solidFill>
            </a:endParaRPr>
          </a:p>
          <a:p>
            <a:pPr eaLnBrk="1" hangingPunct="1">
              <a:buFont typeface="Wingdings" pitchFamily="2" charset="2"/>
              <a:buNone/>
            </a:pPr>
            <a:endParaRPr lang="en-US" sz="1600" i="1" dirty="0">
              <a:solidFill>
                <a:schemeClr val="accent2"/>
              </a:solidFill>
            </a:endParaRPr>
          </a:p>
          <a:p>
            <a:pPr eaLnBrk="1" hangingPunct="1">
              <a:buFont typeface="Wingdings" pitchFamily="2" charset="2"/>
              <a:buNone/>
            </a:pPr>
            <a:endParaRPr lang="en-US" sz="1600" i="1" dirty="0">
              <a:solidFill>
                <a:schemeClr val="accent2"/>
              </a:solidFill>
            </a:endParaRPr>
          </a:p>
          <a:p>
            <a:pPr eaLnBrk="1" hangingPunct="1">
              <a:buFont typeface="Wingdings" pitchFamily="2" charset="2"/>
              <a:buNone/>
            </a:pPr>
            <a:endParaRPr lang="en-US" sz="1600" i="1" dirty="0">
              <a:solidFill>
                <a:schemeClr val="accent2"/>
              </a:solidFill>
            </a:endParaRPr>
          </a:p>
          <a:p>
            <a:pPr eaLnBrk="1" hangingPunct="1">
              <a:buFont typeface="Wingdings" pitchFamily="2" charset="2"/>
              <a:buNone/>
            </a:pPr>
            <a:endParaRPr lang="en-US" sz="1600" i="1" dirty="0">
              <a:solidFill>
                <a:schemeClr val="accent2"/>
              </a:solidFill>
            </a:endParaRPr>
          </a:p>
          <a:p>
            <a:pPr eaLnBrk="1" hangingPunct="1">
              <a:buFont typeface="Wingdings" pitchFamily="2" charset="2"/>
              <a:buNone/>
            </a:pPr>
            <a:endParaRPr lang="en-US" sz="1600" i="1" dirty="0">
              <a:solidFill>
                <a:schemeClr val="accent2"/>
              </a:solidFill>
            </a:endParaRPr>
          </a:p>
          <a:p>
            <a:pPr eaLnBrk="1" hangingPunct="1">
              <a:buFont typeface="Wingdings" pitchFamily="2" charset="2"/>
              <a:buNone/>
            </a:pPr>
            <a:endParaRPr lang="en-US" sz="1600" i="1" dirty="0">
              <a:solidFill>
                <a:schemeClr val="accent2"/>
              </a:solidFill>
            </a:endParaRPr>
          </a:p>
          <a:p>
            <a:pPr eaLnBrk="1" hangingPunct="1">
              <a:buFont typeface="Wingdings" pitchFamily="2" charset="2"/>
              <a:buNone/>
            </a:pPr>
            <a:r>
              <a:rPr lang="en-US" sz="1600" i="1" dirty="0">
                <a:solidFill>
                  <a:schemeClr val="accent2"/>
                </a:solidFill>
              </a:rPr>
              <a:t>Decision Variables</a:t>
            </a:r>
          </a:p>
          <a:p>
            <a:pPr eaLnBrk="1" hangingPunct="1">
              <a:buFont typeface="Wingdings" pitchFamily="2" charset="2"/>
              <a:buNone/>
            </a:pPr>
            <a:r>
              <a:rPr lang="en-US" sz="1400" dirty="0" err="1"/>
              <a:t>Xmo</a:t>
            </a:r>
            <a:r>
              <a:rPr lang="en-US" sz="1400" dirty="0"/>
              <a:t> = number of attendants that start on Monday</a:t>
            </a:r>
          </a:p>
          <a:p>
            <a:pPr eaLnBrk="1" hangingPunct="1">
              <a:buFont typeface="Wingdings" pitchFamily="2" charset="2"/>
              <a:buNone/>
            </a:pPr>
            <a:r>
              <a:rPr lang="en-US" sz="1400" dirty="0" err="1"/>
              <a:t>Xtu</a:t>
            </a:r>
            <a:r>
              <a:rPr lang="en-US" sz="1400" dirty="0"/>
              <a:t> = number of attendants that start on Tuesday</a:t>
            </a:r>
          </a:p>
          <a:p>
            <a:pPr eaLnBrk="1" hangingPunct="1">
              <a:buFont typeface="Wingdings" pitchFamily="2" charset="2"/>
              <a:buNone/>
            </a:pPr>
            <a:r>
              <a:rPr lang="en-US" sz="1400" dirty="0" err="1"/>
              <a:t>Xwe</a:t>
            </a:r>
            <a:r>
              <a:rPr lang="en-US" sz="1400" dirty="0"/>
              <a:t> = number of attendants that start on Wednesday </a:t>
            </a:r>
          </a:p>
          <a:p>
            <a:pPr eaLnBrk="1" hangingPunct="1">
              <a:buFont typeface="Wingdings" pitchFamily="2" charset="2"/>
              <a:buNone/>
            </a:pPr>
            <a:r>
              <a:rPr lang="en-US" sz="1400" dirty="0" err="1"/>
              <a:t>Xth</a:t>
            </a:r>
            <a:r>
              <a:rPr lang="en-US" sz="1400" dirty="0"/>
              <a:t> = number of attendants that start on Thursday</a:t>
            </a:r>
          </a:p>
          <a:p>
            <a:pPr eaLnBrk="1" hangingPunct="1">
              <a:buFont typeface="Wingdings" pitchFamily="2" charset="2"/>
              <a:buNone/>
            </a:pPr>
            <a:r>
              <a:rPr lang="en-US" sz="1400" dirty="0" err="1"/>
              <a:t>Xfr</a:t>
            </a:r>
            <a:r>
              <a:rPr lang="en-US" sz="1400" dirty="0"/>
              <a:t> = number of attendants that start on Friday</a:t>
            </a:r>
          </a:p>
          <a:p>
            <a:pPr eaLnBrk="1" hangingPunct="1">
              <a:buFont typeface="Wingdings" pitchFamily="2" charset="2"/>
              <a:buNone/>
            </a:pPr>
            <a:r>
              <a:rPr lang="en-US" sz="1400" dirty="0" err="1"/>
              <a:t>Xsa</a:t>
            </a:r>
            <a:r>
              <a:rPr lang="en-US" sz="1400" dirty="0"/>
              <a:t> = number of attendants that start on Saturday </a:t>
            </a:r>
          </a:p>
          <a:p>
            <a:pPr eaLnBrk="1" hangingPunct="1">
              <a:buFont typeface="Wingdings" pitchFamily="2" charset="2"/>
              <a:buNone/>
            </a:pPr>
            <a:r>
              <a:rPr lang="en-US" sz="1400" dirty="0" err="1"/>
              <a:t>Xsu</a:t>
            </a:r>
            <a:r>
              <a:rPr lang="en-US" sz="1400" dirty="0"/>
              <a:t> = number of attendants that start on Sunday</a:t>
            </a:r>
          </a:p>
          <a:p>
            <a:pPr eaLnBrk="1" hangingPunct="1">
              <a:buFont typeface="Wingdings" pitchFamily="2" charset="2"/>
              <a:buNone/>
            </a:pPr>
            <a:endParaRPr lang="en-US" sz="1400" i="1" dirty="0">
              <a:solidFill>
                <a:schemeClr val="accent2"/>
              </a:solidFill>
            </a:endParaRPr>
          </a:p>
        </p:txBody>
      </p:sp>
      <p:sp>
        <p:nvSpPr>
          <p:cNvPr id="15364" name="Rectangle 4"/>
          <p:cNvSpPr>
            <a:spLocks noGrp="1" noChangeArrowheads="1"/>
          </p:cNvSpPr>
          <p:nvPr>
            <p:ph type="body" sz="half" idx="2"/>
          </p:nvPr>
        </p:nvSpPr>
        <p:spPr>
          <a:xfrm>
            <a:off x="4343400" y="1524000"/>
            <a:ext cx="4724400" cy="5029200"/>
          </a:xfrm>
        </p:spPr>
        <p:txBody>
          <a:bodyPr/>
          <a:lstStyle/>
          <a:p>
            <a:pPr eaLnBrk="1" hangingPunct="1">
              <a:buNone/>
            </a:pPr>
            <a:r>
              <a:rPr lang="en-US" sz="1600" i="1" dirty="0">
                <a:solidFill>
                  <a:schemeClr val="accent2"/>
                </a:solidFill>
              </a:rPr>
              <a:t>Objective – minimize number of attendants:</a:t>
            </a:r>
          </a:p>
          <a:p>
            <a:pPr eaLnBrk="1" hangingPunct="1">
              <a:buNone/>
            </a:pPr>
            <a:r>
              <a:rPr lang="en-US" sz="1500" dirty="0"/>
              <a:t>Min </a:t>
            </a:r>
            <a:r>
              <a:rPr lang="en-US" sz="1500" dirty="0" err="1"/>
              <a:t>Xmo</a:t>
            </a:r>
            <a:r>
              <a:rPr lang="en-US" sz="1500" dirty="0"/>
              <a:t> + </a:t>
            </a:r>
            <a:r>
              <a:rPr lang="en-US" sz="1500" dirty="0" err="1"/>
              <a:t>Xtu</a:t>
            </a:r>
            <a:r>
              <a:rPr lang="en-US" sz="1500" dirty="0"/>
              <a:t> + </a:t>
            </a:r>
            <a:r>
              <a:rPr lang="en-US" sz="1500" dirty="0" err="1"/>
              <a:t>Xwe</a:t>
            </a:r>
            <a:r>
              <a:rPr lang="en-US" sz="1500" dirty="0"/>
              <a:t> + </a:t>
            </a:r>
            <a:r>
              <a:rPr lang="en-US" sz="1500" dirty="0" err="1"/>
              <a:t>Xth</a:t>
            </a:r>
            <a:r>
              <a:rPr lang="en-US" sz="1500" dirty="0"/>
              <a:t> + </a:t>
            </a:r>
            <a:r>
              <a:rPr lang="en-US" sz="1500" dirty="0" err="1"/>
              <a:t>Xfr</a:t>
            </a:r>
            <a:r>
              <a:rPr lang="en-US" sz="1500" dirty="0"/>
              <a:t> + </a:t>
            </a:r>
            <a:r>
              <a:rPr lang="en-US" sz="1500" dirty="0" err="1"/>
              <a:t>Xsa</a:t>
            </a:r>
            <a:r>
              <a:rPr lang="en-US" sz="1500" dirty="0"/>
              <a:t> + </a:t>
            </a:r>
            <a:r>
              <a:rPr lang="en-US" sz="1500" dirty="0" err="1"/>
              <a:t>Xsu</a:t>
            </a:r>
            <a:r>
              <a:rPr lang="en-US" sz="1500" dirty="0"/>
              <a:t> </a:t>
            </a:r>
          </a:p>
          <a:p>
            <a:pPr eaLnBrk="1" hangingPunct="1">
              <a:buFont typeface="Wingdings" pitchFamily="2" charset="2"/>
              <a:buNone/>
            </a:pPr>
            <a:endParaRPr lang="en-US" sz="1600" i="1" dirty="0">
              <a:solidFill>
                <a:schemeClr val="accent2"/>
              </a:solidFill>
            </a:endParaRPr>
          </a:p>
          <a:p>
            <a:pPr eaLnBrk="1" hangingPunct="1">
              <a:buFont typeface="Wingdings" pitchFamily="2" charset="2"/>
              <a:buNone/>
            </a:pPr>
            <a:r>
              <a:rPr lang="en-US" sz="1600" i="1" dirty="0">
                <a:solidFill>
                  <a:schemeClr val="accent2"/>
                </a:solidFill>
              </a:rPr>
              <a:t>Constraints</a:t>
            </a:r>
          </a:p>
          <a:p>
            <a:pPr eaLnBrk="1" hangingPunct="1">
              <a:buFont typeface="Wingdings" pitchFamily="2" charset="2"/>
              <a:buNone/>
            </a:pPr>
            <a:r>
              <a:rPr lang="en-US" sz="1400" dirty="0"/>
              <a:t>Work on Monday:       </a:t>
            </a:r>
            <a:r>
              <a:rPr lang="en-US" sz="1400" dirty="0" err="1"/>
              <a:t>Xmo</a:t>
            </a:r>
            <a:r>
              <a:rPr lang="en-US" sz="1400" dirty="0"/>
              <a:t> + </a:t>
            </a:r>
            <a:r>
              <a:rPr lang="en-US" sz="1400" dirty="0" err="1"/>
              <a:t>Xth</a:t>
            </a:r>
            <a:r>
              <a:rPr lang="en-US" sz="1400" dirty="0"/>
              <a:t> + </a:t>
            </a:r>
            <a:r>
              <a:rPr lang="en-US" sz="1400" dirty="0" err="1"/>
              <a:t>Xfr</a:t>
            </a:r>
            <a:r>
              <a:rPr lang="en-US" sz="1400" dirty="0"/>
              <a:t> + </a:t>
            </a:r>
            <a:r>
              <a:rPr lang="en-US" sz="1400" dirty="0" err="1"/>
              <a:t>Xsa</a:t>
            </a:r>
            <a:r>
              <a:rPr lang="en-US" sz="1400" dirty="0"/>
              <a:t> + </a:t>
            </a:r>
            <a:r>
              <a:rPr lang="en-US" sz="1400" dirty="0" err="1"/>
              <a:t>Xsu</a:t>
            </a:r>
            <a:r>
              <a:rPr lang="en-US" sz="1400" dirty="0"/>
              <a:t> </a:t>
            </a:r>
            <a:r>
              <a:rPr lang="en-US" sz="1400" dirty="0">
                <a:cs typeface="Times New Roman" pitchFamily="18" charset="0"/>
              </a:rPr>
              <a:t>≥ 5</a:t>
            </a:r>
          </a:p>
          <a:p>
            <a:pPr eaLnBrk="1" hangingPunct="1">
              <a:buNone/>
            </a:pPr>
            <a:r>
              <a:rPr lang="en-US" sz="1400" dirty="0"/>
              <a:t>Work on Tuesday:       </a:t>
            </a:r>
            <a:r>
              <a:rPr lang="en-US" sz="1400" dirty="0" err="1"/>
              <a:t>Xmo</a:t>
            </a:r>
            <a:r>
              <a:rPr lang="en-US" sz="1400" dirty="0"/>
              <a:t> + </a:t>
            </a:r>
            <a:r>
              <a:rPr lang="en-US" sz="1400" dirty="0" err="1"/>
              <a:t>Xtu</a:t>
            </a:r>
            <a:r>
              <a:rPr lang="en-US" sz="1400" dirty="0"/>
              <a:t> + </a:t>
            </a:r>
            <a:r>
              <a:rPr lang="en-US" sz="1400" dirty="0" err="1"/>
              <a:t>Xfr</a:t>
            </a:r>
            <a:r>
              <a:rPr lang="en-US" sz="1400" dirty="0"/>
              <a:t> + </a:t>
            </a:r>
            <a:r>
              <a:rPr lang="en-US" sz="1400" dirty="0" err="1"/>
              <a:t>Xsa</a:t>
            </a:r>
            <a:r>
              <a:rPr lang="en-US" sz="1400" dirty="0"/>
              <a:t> + </a:t>
            </a:r>
            <a:r>
              <a:rPr lang="en-US" sz="1400" dirty="0" err="1"/>
              <a:t>Xsu</a:t>
            </a:r>
            <a:r>
              <a:rPr lang="en-US" sz="1400" dirty="0"/>
              <a:t> </a:t>
            </a:r>
            <a:r>
              <a:rPr lang="en-US" sz="1400" dirty="0">
                <a:cs typeface="Times New Roman" pitchFamily="18" charset="0"/>
              </a:rPr>
              <a:t>≥ 6</a:t>
            </a:r>
          </a:p>
          <a:p>
            <a:pPr eaLnBrk="1" hangingPunct="1">
              <a:buNone/>
            </a:pPr>
            <a:r>
              <a:rPr lang="en-US" sz="1400" dirty="0"/>
              <a:t>Work on Wednesday:  </a:t>
            </a:r>
            <a:r>
              <a:rPr lang="en-US" sz="1400" dirty="0" err="1"/>
              <a:t>Xmo</a:t>
            </a:r>
            <a:r>
              <a:rPr lang="en-US" sz="1400" dirty="0"/>
              <a:t> + </a:t>
            </a:r>
            <a:r>
              <a:rPr lang="en-US" sz="1400" dirty="0" err="1"/>
              <a:t>Xtu</a:t>
            </a:r>
            <a:r>
              <a:rPr lang="en-US" sz="1400" dirty="0"/>
              <a:t> + </a:t>
            </a:r>
            <a:r>
              <a:rPr lang="en-US" sz="1400" dirty="0" err="1"/>
              <a:t>Xwe</a:t>
            </a:r>
            <a:r>
              <a:rPr lang="en-US" sz="1400" dirty="0"/>
              <a:t> + </a:t>
            </a:r>
            <a:r>
              <a:rPr lang="en-US" sz="1400" dirty="0" err="1"/>
              <a:t>Xsa</a:t>
            </a:r>
            <a:r>
              <a:rPr lang="en-US" sz="1400" dirty="0"/>
              <a:t> + </a:t>
            </a:r>
            <a:r>
              <a:rPr lang="en-US" sz="1400" dirty="0" err="1"/>
              <a:t>Xsu</a:t>
            </a:r>
            <a:r>
              <a:rPr lang="en-US" sz="1400" dirty="0"/>
              <a:t> </a:t>
            </a:r>
            <a:r>
              <a:rPr lang="en-US" sz="1400" dirty="0">
                <a:cs typeface="Times New Roman" pitchFamily="18" charset="0"/>
              </a:rPr>
              <a:t>≥ 6</a:t>
            </a:r>
          </a:p>
          <a:p>
            <a:pPr eaLnBrk="1" hangingPunct="1">
              <a:buNone/>
            </a:pPr>
            <a:r>
              <a:rPr lang="en-US" sz="1400" dirty="0"/>
              <a:t>Work on Thursday:     </a:t>
            </a:r>
            <a:r>
              <a:rPr lang="en-US" sz="1400" dirty="0" err="1"/>
              <a:t>Xmo</a:t>
            </a:r>
            <a:r>
              <a:rPr lang="en-US" sz="1400" dirty="0"/>
              <a:t> + </a:t>
            </a:r>
            <a:r>
              <a:rPr lang="en-US" sz="1400" dirty="0" err="1"/>
              <a:t>Xtu</a:t>
            </a:r>
            <a:r>
              <a:rPr lang="en-US" sz="1400" dirty="0"/>
              <a:t> + </a:t>
            </a:r>
            <a:r>
              <a:rPr lang="en-US" sz="1400" dirty="0" err="1"/>
              <a:t>Xwe</a:t>
            </a:r>
            <a:r>
              <a:rPr lang="en-US" sz="1400" dirty="0"/>
              <a:t> + </a:t>
            </a:r>
            <a:r>
              <a:rPr lang="en-US" sz="1400" dirty="0" err="1"/>
              <a:t>Xth</a:t>
            </a:r>
            <a:r>
              <a:rPr lang="en-US" sz="1400" dirty="0"/>
              <a:t> + </a:t>
            </a:r>
            <a:r>
              <a:rPr lang="en-US" sz="1400" dirty="0" err="1"/>
              <a:t>Xsu</a:t>
            </a:r>
            <a:r>
              <a:rPr lang="en-US" sz="1400" dirty="0"/>
              <a:t> </a:t>
            </a:r>
            <a:r>
              <a:rPr lang="en-US" sz="1400" dirty="0">
                <a:cs typeface="Times New Roman" pitchFamily="18" charset="0"/>
              </a:rPr>
              <a:t>≥ 8</a:t>
            </a:r>
          </a:p>
          <a:p>
            <a:pPr eaLnBrk="1" hangingPunct="1">
              <a:buNone/>
            </a:pPr>
            <a:r>
              <a:rPr lang="en-US" sz="1400" dirty="0"/>
              <a:t>Work on Friday:          </a:t>
            </a:r>
            <a:r>
              <a:rPr lang="en-US" sz="1400" dirty="0" err="1"/>
              <a:t>Xmo</a:t>
            </a:r>
            <a:r>
              <a:rPr lang="en-US" sz="1400" dirty="0"/>
              <a:t> + </a:t>
            </a:r>
            <a:r>
              <a:rPr lang="en-US" sz="1400" dirty="0" err="1"/>
              <a:t>Xtu</a:t>
            </a:r>
            <a:r>
              <a:rPr lang="en-US" sz="1400" dirty="0"/>
              <a:t> + </a:t>
            </a:r>
            <a:r>
              <a:rPr lang="en-US" sz="1400" dirty="0" err="1"/>
              <a:t>Xwe</a:t>
            </a:r>
            <a:r>
              <a:rPr lang="en-US" sz="1400" dirty="0"/>
              <a:t> + </a:t>
            </a:r>
            <a:r>
              <a:rPr lang="en-US" sz="1400" dirty="0" err="1"/>
              <a:t>Xth</a:t>
            </a:r>
            <a:r>
              <a:rPr lang="en-US" sz="1400" dirty="0"/>
              <a:t> + </a:t>
            </a:r>
            <a:r>
              <a:rPr lang="en-US" sz="1400" dirty="0" err="1"/>
              <a:t>Xfr</a:t>
            </a:r>
            <a:r>
              <a:rPr lang="en-US" sz="1400" dirty="0"/>
              <a:t> </a:t>
            </a:r>
            <a:r>
              <a:rPr lang="en-US" sz="1400" dirty="0">
                <a:cs typeface="Times New Roman" pitchFamily="18" charset="0"/>
              </a:rPr>
              <a:t>≥ 10</a:t>
            </a:r>
          </a:p>
          <a:p>
            <a:pPr eaLnBrk="1" hangingPunct="1">
              <a:buNone/>
            </a:pPr>
            <a:r>
              <a:rPr lang="en-US" sz="1400" dirty="0"/>
              <a:t>Work on Saturday:      </a:t>
            </a:r>
            <a:r>
              <a:rPr lang="en-US" sz="1400" dirty="0" err="1"/>
              <a:t>Xtu</a:t>
            </a:r>
            <a:r>
              <a:rPr lang="en-US" sz="1400" dirty="0"/>
              <a:t>  + </a:t>
            </a:r>
            <a:r>
              <a:rPr lang="en-US" sz="1400" dirty="0" err="1"/>
              <a:t>Xwe</a:t>
            </a:r>
            <a:r>
              <a:rPr lang="en-US" sz="1400" dirty="0"/>
              <a:t> + </a:t>
            </a:r>
            <a:r>
              <a:rPr lang="en-US" sz="1400" dirty="0" err="1"/>
              <a:t>Xth</a:t>
            </a:r>
            <a:r>
              <a:rPr lang="en-US" sz="1400" dirty="0"/>
              <a:t> + </a:t>
            </a:r>
            <a:r>
              <a:rPr lang="en-US" sz="1400" dirty="0" err="1"/>
              <a:t>Xfr</a:t>
            </a:r>
            <a:r>
              <a:rPr lang="en-US" sz="1400" dirty="0"/>
              <a:t> + </a:t>
            </a:r>
            <a:r>
              <a:rPr lang="en-US" sz="1400" dirty="0" err="1"/>
              <a:t>Xsa</a:t>
            </a:r>
            <a:r>
              <a:rPr lang="en-US" sz="1400" dirty="0"/>
              <a:t> </a:t>
            </a:r>
            <a:r>
              <a:rPr lang="en-US" sz="1400" dirty="0">
                <a:cs typeface="Times New Roman" pitchFamily="18" charset="0"/>
              </a:rPr>
              <a:t>≥ 10</a:t>
            </a:r>
          </a:p>
          <a:p>
            <a:pPr eaLnBrk="1" hangingPunct="1">
              <a:buNone/>
            </a:pPr>
            <a:r>
              <a:rPr lang="en-US" sz="1400" dirty="0"/>
              <a:t>Work on Sunday:         </a:t>
            </a:r>
            <a:r>
              <a:rPr lang="en-US" sz="1400" dirty="0" err="1"/>
              <a:t>Xwe</a:t>
            </a:r>
            <a:r>
              <a:rPr lang="en-US" sz="1400" dirty="0"/>
              <a:t> + </a:t>
            </a:r>
            <a:r>
              <a:rPr lang="en-US" sz="1400" dirty="0" err="1"/>
              <a:t>Xth</a:t>
            </a:r>
            <a:r>
              <a:rPr lang="en-US" sz="1400" dirty="0"/>
              <a:t> + </a:t>
            </a:r>
            <a:r>
              <a:rPr lang="en-US" sz="1400" dirty="0" err="1"/>
              <a:t>Xfr</a:t>
            </a:r>
            <a:r>
              <a:rPr lang="en-US" sz="1400" dirty="0"/>
              <a:t>  + </a:t>
            </a:r>
            <a:r>
              <a:rPr lang="en-US" sz="1400" dirty="0" err="1"/>
              <a:t>Xsa</a:t>
            </a:r>
            <a:r>
              <a:rPr lang="en-US" sz="1400" dirty="0"/>
              <a:t> + </a:t>
            </a:r>
            <a:r>
              <a:rPr lang="en-US" sz="1400" dirty="0" err="1"/>
              <a:t>Xsu</a:t>
            </a:r>
            <a:r>
              <a:rPr lang="en-US" sz="1400" dirty="0"/>
              <a:t> </a:t>
            </a:r>
            <a:r>
              <a:rPr lang="en-US" sz="1400" dirty="0">
                <a:cs typeface="Times New Roman" pitchFamily="18" charset="0"/>
              </a:rPr>
              <a:t>≥ 10</a:t>
            </a:r>
          </a:p>
          <a:p>
            <a:pPr eaLnBrk="1" hangingPunct="1">
              <a:buFont typeface="Wingdings" pitchFamily="2" charset="2"/>
              <a:buNone/>
            </a:pPr>
            <a:r>
              <a:rPr lang="en-US" sz="1400" dirty="0"/>
              <a:t>All </a:t>
            </a:r>
            <a:r>
              <a:rPr lang="en-US" sz="1400" dirty="0" err="1"/>
              <a:t>Xs</a:t>
            </a:r>
            <a:r>
              <a:rPr lang="en-US" sz="1400" dirty="0"/>
              <a:t> </a:t>
            </a:r>
            <a:r>
              <a:rPr lang="en-US" sz="1400" dirty="0">
                <a:cs typeface="Times New Roman" pitchFamily="18" charset="0"/>
              </a:rPr>
              <a:t>≥ 0 and integer</a:t>
            </a:r>
          </a:p>
          <a:p>
            <a:pPr eaLnBrk="1" hangingPunct="1">
              <a:buFont typeface="Wingdings" pitchFamily="2" charset="2"/>
              <a:buNone/>
            </a:pPr>
            <a:endParaRPr lang="en-US" sz="1600" dirty="0"/>
          </a:p>
        </p:txBody>
      </p:sp>
      <p:pic>
        <p:nvPicPr>
          <p:cNvPr id="2" name="Picture 1"/>
          <p:cNvPicPr>
            <a:picLocks noChangeAspect="1"/>
          </p:cNvPicPr>
          <p:nvPr/>
        </p:nvPicPr>
        <p:blipFill>
          <a:blip r:embed="rId2"/>
          <a:stretch>
            <a:fillRect/>
          </a:stretch>
        </p:blipFill>
        <p:spPr>
          <a:xfrm>
            <a:off x="251254" y="1505465"/>
            <a:ext cx="3406346" cy="232418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Spreadsheet Model</a:t>
            </a:r>
          </a:p>
        </p:txBody>
      </p:sp>
      <p:pic>
        <p:nvPicPr>
          <p:cNvPr id="3" name="Picture 2"/>
          <p:cNvPicPr>
            <a:picLocks noChangeAspect="1"/>
          </p:cNvPicPr>
          <p:nvPr/>
        </p:nvPicPr>
        <p:blipFill>
          <a:blip r:embed="rId2"/>
          <a:stretch>
            <a:fillRect/>
          </a:stretch>
        </p:blipFill>
        <p:spPr>
          <a:xfrm>
            <a:off x="914401" y="1600200"/>
            <a:ext cx="6629399" cy="490747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Results</a:t>
            </a:r>
          </a:p>
        </p:txBody>
      </p:sp>
      <p:pic>
        <p:nvPicPr>
          <p:cNvPr id="3" name="Picture 2"/>
          <p:cNvPicPr>
            <a:picLocks noChangeAspect="1"/>
          </p:cNvPicPr>
          <p:nvPr/>
        </p:nvPicPr>
        <p:blipFill>
          <a:blip r:embed="rId2"/>
          <a:stretch>
            <a:fillRect/>
          </a:stretch>
        </p:blipFill>
        <p:spPr>
          <a:xfrm>
            <a:off x="990600" y="1524000"/>
            <a:ext cx="6553200" cy="512207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ltLang="en-US"/>
              <a:t>Budgeting Decision</a:t>
            </a:r>
          </a:p>
        </p:txBody>
      </p:sp>
      <p:sp>
        <p:nvSpPr>
          <p:cNvPr id="229379" name="Rectangle 3"/>
          <p:cNvSpPr>
            <a:spLocks noGrp="1" noChangeArrowheads="1"/>
          </p:cNvSpPr>
          <p:nvPr>
            <p:ph type="body" idx="1"/>
          </p:nvPr>
        </p:nvSpPr>
        <p:spPr>
          <a:xfrm>
            <a:off x="228600" y="1447800"/>
            <a:ext cx="8610600" cy="5029200"/>
          </a:xfrm>
        </p:spPr>
        <p:txBody>
          <a:bodyPr/>
          <a:lstStyle/>
          <a:p>
            <a:pPr marL="0" indent="0" algn="just">
              <a:lnSpc>
                <a:spcPct val="90000"/>
              </a:lnSpc>
              <a:buNone/>
            </a:pPr>
            <a:r>
              <a:rPr lang="en-US" altLang="en-US" sz="1200" dirty="0" err="1">
                <a:cs typeface="Times New Roman" pitchFamily="18" charset="0"/>
              </a:rPr>
              <a:t>Bensen</a:t>
            </a:r>
            <a:r>
              <a:rPr lang="en-US" altLang="en-US" sz="1200" dirty="0">
                <a:cs typeface="Times New Roman" pitchFamily="18" charset="0"/>
              </a:rPr>
              <a:t> Consulting is a research and development (R&amp;D) company that develops computer systems and software primarily for the medical industry. The company has proposals from its own researchers for eight new projects. Each of the proposed research projects requires limited resources, and it is not possible to undertake all of them. The following table shows the developmental budget, the number of researchers, and the expected annual sales from each project if successfully developed and implemented.</a:t>
            </a:r>
          </a:p>
          <a:p>
            <a:pPr marL="381000" indent="-381000" algn="just">
              <a:lnSpc>
                <a:spcPct val="90000"/>
              </a:lnSpc>
              <a:buFont typeface="Wingdings" pitchFamily="2" charset="2"/>
              <a:buNone/>
            </a:pPr>
            <a:r>
              <a:rPr lang="en-US" altLang="en-US" sz="1200" dirty="0">
                <a:cs typeface="Times New Roman" pitchFamily="18" charset="0"/>
              </a:rPr>
              <a:t>_______________________________________________________________________________</a:t>
            </a:r>
          </a:p>
          <a:p>
            <a:pPr marL="381000" indent="-381000" algn="just">
              <a:lnSpc>
                <a:spcPct val="90000"/>
              </a:lnSpc>
              <a:buFont typeface="Wingdings" pitchFamily="2" charset="2"/>
              <a:buNone/>
            </a:pPr>
            <a:r>
              <a:rPr lang="en-US" altLang="en-US" sz="1200" dirty="0">
                <a:cs typeface="Times New Roman" pitchFamily="18" charset="0"/>
              </a:rPr>
              <a:t>		Development		Number of		Expected Annual </a:t>
            </a:r>
          </a:p>
          <a:p>
            <a:pPr marL="381000" indent="-381000" algn="just">
              <a:lnSpc>
                <a:spcPct val="90000"/>
              </a:lnSpc>
              <a:buFont typeface="Wingdings" pitchFamily="2" charset="2"/>
              <a:buNone/>
            </a:pPr>
            <a:r>
              <a:rPr lang="en-US" altLang="en-US" sz="1200" dirty="0">
                <a:cs typeface="Times New Roman" pitchFamily="18" charset="0"/>
              </a:rPr>
              <a:t>Project	Budget ($</a:t>
            </a:r>
            <a:r>
              <a:rPr lang="en-US" altLang="en-US" sz="1200" dirty="0" err="1">
                <a:cs typeface="Times New Roman" pitchFamily="18" charset="0"/>
              </a:rPr>
              <a:t>mln</a:t>
            </a:r>
            <a:r>
              <a:rPr lang="en-US" altLang="en-US" sz="1200" dirty="0">
                <a:cs typeface="Times New Roman" pitchFamily="18" charset="0"/>
              </a:rPr>
              <a:t>)	Research Personnel 	Sales ($ </a:t>
            </a:r>
            <a:r>
              <a:rPr lang="en-US" altLang="en-US" sz="1200" dirty="0" err="1">
                <a:cs typeface="Times New Roman" pitchFamily="18" charset="0"/>
              </a:rPr>
              <a:t>Mln</a:t>
            </a:r>
            <a:r>
              <a:rPr lang="en-US" altLang="en-US" sz="1200" dirty="0">
                <a:cs typeface="Times New Roman" pitchFamily="18" charset="0"/>
              </a:rPr>
              <a:t>)</a:t>
            </a:r>
          </a:p>
          <a:p>
            <a:pPr marL="381000" indent="-381000" algn="just">
              <a:lnSpc>
                <a:spcPct val="90000"/>
              </a:lnSpc>
              <a:buFont typeface="Wingdings" pitchFamily="2" charset="2"/>
              <a:buNone/>
            </a:pPr>
            <a:r>
              <a:rPr lang="en-US" altLang="en-US" sz="1200" dirty="0">
                <a:cs typeface="Times New Roman" pitchFamily="18" charset="0"/>
              </a:rPr>
              <a:t>_______________________________________________________________________________</a:t>
            </a:r>
          </a:p>
          <a:p>
            <a:pPr marL="381000" indent="-381000" algn="just">
              <a:lnSpc>
                <a:spcPct val="90000"/>
              </a:lnSpc>
              <a:buFont typeface="Wingdings" pitchFamily="2" charset="2"/>
              <a:buNone/>
            </a:pPr>
            <a:r>
              <a:rPr lang="en-US" altLang="en-US" sz="1200" dirty="0">
                <a:cs typeface="Times New Roman" pitchFamily="18" charset="0"/>
              </a:rPr>
              <a:t>   1		0.675		    6		1.15</a:t>
            </a:r>
          </a:p>
          <a:p>
            <a:pPr marL="381000" indent="-381000" algn="just">
              <a:lnSpc>
                <a:spcPct val="90000"/>
              </a:lnSpc>
              <a:buFont typeface="Wingdings" pitchFamily="2" charset="2"/>
              <a:buNone/>
            </a:pPr>
            <a:r>
              <a:rPr lang="en-US" altLang="en-US" sz="1200" dirty="0">
                <a:cs typeface="Times New Roman" pitchFamily="18" charset="0"/>
              </a:rPr>
              <a:t>   2		1.050	                           9		1.75</a:t>
            </a:r>
          </a:p>
          <a:p>
            <a:pPr marL="381000" indent="-381000" algn="just">
              <a:lnSpc>
                <a:spcPct val="90000"/>
              </a:lnSpc>
              <a:buFont typeface="Wingdings" pitchFamily="2" charset="2"/>
              <a:buNone/>
            </a:pPr>
            <a:r>
              <a:rPr lang="en-US" altLang="en-US" sz="1200" dirty="0">
                <a:cs typeface="Times New Roman" pitchFamily="18" charset="0"/>
              </a:rPr>
              <a:t>   3		0.725		 10		1.60</a:t>
            </a:r>
          </a:p>
          <a:p>
            <a:pPr marL="381000" indent="-381000" algn="just">
              <a:lnSpc>
                <a:spcPct val="90000"/>
              </a:lnSpc>
              <a:buFont typeface="Wingdings" pitchFamily="2" charset="2"/>
              <a:buNone/>
            </a:pPr>
            <a:r>
              <a:rPr lang="en-US" altLang="en-US" sz="1200" dirty="0">
                <a:cs typeface="Times New Roman" pitchFamily="18" charset="0"/>
              </a:rPr>
              <a:t>   4	              0.430		   8		1.29</a:t>
            </a:r>
          </a:p>
          <a:p>
            <a:pPr marL="381000" indent="-381000" algn="just">
              <a:lnSpc>
                <a:spcPct val="90000"/>
              </a:lnSpc>
              <a:buFont typeface="Wingdings" pitchFamily="2" charset="2"/>
              <a:buNone/>
            </a:pPr>
            <a:r>
              <a:rPr lang="en-US" altLang="en-US" sz="1200" dirty="0">
                <a:cs typeface="Times New Roman" pitchFamily="18" charset="0"/>
              </a:rPr>
              <a:t>   5	              1.240		   5		1.55</a:t>
            </a:r>
          </a:p>
          <a:p>
            <a:pPr marL="381000" indent="-381000" algn="just">
              <a:lnSpc>
                <a:spcPct val="90000"/>
              </a:lnSpc>
              <a:buFont typeface="Wingdings" pitchFamily="2" charset="2"/>
              <a:buNone/>
            </a:pPr>
            <a:r>
              <a:rPr lang="en-US" altLang="en-US" sz="1200" dirty="0">
                <a:cs typeface="Times New Roman" pitchFamily="18" charset="0"/>
              </a:rPr>
              <a:t>   6	              0.890	 	   8		1.70</a:t>
            </a:r>
          </a:p>
          <a:p>
            <a:pPr marL="381000" indent="-381000" algn="just">
              <a:lnSpc>
                <a:spcPct val="90000"/>
              </a:lnSpc>
              <a:buFont typeface="Wingdings" pitchFamily="2" charset="2"/>
              <a:buNone/>
            </a:pPr>
            <a:r>
              <a:rPr lang="en-US" altLang="en-US" sz="1200" dirty="0">
                <a:cs typeface="Times New Roman" pitchFamily="18" charset="0"/>
              </a:rPr>
              <a:t>   7	              1.620		   4		1.94</a:t>
            </a:r>
          </a:p>
          <a:p>
            <a:pPr marL="381000" indent="-381000" algn="just">
              <a:lnSpc>
                <a:spcPct val="90000"/>
              </a:lnSpc>
              <a:buFont typeface="Wingdings" pitchFamily="2" charset="2"/>
              <a:buNone/>
            </a:pPr>
            <a:r>
              <a:rPr lang="en-US" altLang="en-US" sz="1200" dirty="0">
                <a:cs typeface="Times New Roman" pitchFamily="18" charset="0"/>
              </a:rPr>
              <a:t>   8	              1.200		   6		1.80</a:t>
            </a:r>
          </a:p>
          <a:p>
            <a:pPr marL="0" indent="0" algn="just">
              <a:lnSpc>
                <a:spcPct val="90000"/>
              </a:lnSpc>
              <a:buNone/>
            </a:pPr>
            <a:endParaRPr lang="en-US" altLang="en-US" sz="1200" dirty="0">
              <a:cs typeface="Times New Roman" pitchFamily="18" charset="0"/>
            </a:endParaRPr>
          </a:p>
          <a:p>
            <a:pPr marL="0" indent="0" algn="just">
              <a:lnSpc>
                <a:spcPct val="90000"/>
              </a:lnSpc>
              <a:buNone/>
            </a:pPr>
            <a:r>
              <a:rPr lang="en-US" altLang="en-US" sz="1200" dirty="0">
                <a:cs typeface="Times New Roman" pitchFamily="18" charset="0"/>
              </a:rPr>
              <a:t>The company has developed the followings set of objectives for selecting which projects to initiate.</a:t>
            </a:r>
          </a:p>
          <a:p>
            <a:pPr marL="400050" algn="just">
              <a:lnSpc>
                <a:spcPct val="90000"/>
              </a:lnSpc>
            </a:pPr>
            <a:r>
              <a:rPr lang="en-US" altLang="en-US" sz="1200" dirty="0">
                <a:cs typeface="Times New Roman" pitchFamily="18" charset="0"/>
              </a:rPr>
              <a:t>The company would like to remain within a total development budget of $5,000,000.</a:t>
            </a:r>
          </a:p>
          <a:p>
            <a:pPr marL="400050" algn="just">
              <a:lnSpc>
                <a:spcPct val="90000"/>
              </a:lnSpc>
            </a:pPr>
            <a:r>
              <a:rPr lang="en-US" altLang="en-US" sz="1200" dirty="0">
                <a:cs typeface="Times New Roman" pitchFamily="18" charset="0"/>
              </a:rPr>
              <a:t>The number of available research personnel is 27, and </a:t>
            </a:r>
            <a:r>
              <a:rPr lang="en-US" altLang="en-US" sz="1200" dirty="0" err="1">
                <a:cs typeface="Times New Roman" pitchFamily="18" charset="0"/>
              </a:rPr>
              <a:t>Bensen</a:t>
            </a:r>
            <a:r>
              <a:rPr lang="en-US" altLang="en-US" sz="1200" dirty="0">
                <a:cs typeface="Times New Roman" pitchFamily="18" charset="0"/>
              </a:rPr>
              <a:t> Consulting would like to avoid obtaining extra researchers.</a:t>
            </a:r>
          </a:p>
          <a:p>
            <a:pPr marL="400050" algn="just">
              <a:lnSpc>
                <a:spcPct val="90000"/>
              </a:lnSpc>
            </a:pPr>
            <a:r>
              <a:rPr lang="en-US" altLang="en-US" sz="1200" dirty="0">
                <a:cs typeface="Times New Roman" pitchFamily="18" charset="0"/>
              </a:rPr>
              <a:t>The company would like the expected future annual sales from the implemented projects to be at least $6,500,000 (30% of gross profit to the allocated budget).</a:t>
            </a:r>
          </a:p>
          <a:p>
            <a:pPr marL="400050" algn="just">
              <a:lnSpc>
                <a:spcPct val="90000"/>
              </a:lnSpc>
            </a:pPr>
            <a:r>
              <a:rPr lang="en-US" altLang="en-US" sz="1200" dirty="0">
                <a:cs typeface="Times New Roman" pitchFamily="18" charset="0"/>
              </a:rPr>
              <a:t>Projects 2,3,4,5,6, and 7 are considered the most risky of the projects, and the company would prefer not to select any more than three of these projects.</a:t>
            </a:r>
          </a:p>
          <a:p>
            <a:pPr marL="381000" indent="-381000" algn="just">
              <a:lnSpc>
                <a:spcPct val="90000"/>
              </a:lnSpc>
              <a:buFont typeface="Wingdings" pitchFamily="2" charset="2"/>
              <a:buNone/>
            </a:pPr>
            <a:r>
              <a:rPr lang="en-US" altLang="en-US" sz="1200" dirty="0">
                <a:cs typeface="Times New Roman" pitchFamily="18" charset="0"/>
              </a:rPr>
              <a:t>Formulate a model that would identify the best budgeting policy while accumulating the specified objectives. </a:t>
            </a:r>
          </a:p>
        </p:txBody>
      </p:sp>
    </p:spTree>
    <p:extLst>
      <p:ext uri="{BB962C8B-B14F-4D97-AF65-F5344CB8AC3E}">
        <p14:creationId xmlns:p14="http://schemas.microsoft.com/office/powerpoint/2010/main" val="1618808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t>Budgeting Decision: Formulation of IP Model with Binary Variable</a:t>
            </a:r>
          </a:p>
        </p:txBody>
      </p:sp>
      <p:sp>
        <p:nvSpPr>
          <p:cNvPr id="15363" name="Rectangle 3"/>
          <p:cNvSpPr>
            <a:spLocks noGrp="1" noChangeArrowheads="1"/>
          </p:cNvSpPr>
          <p:nvPr>
            <p:ph type="body" sz="half" idx="1"/>
          </p:nvPr>
        </p:nvSpPr>
        <p:spPr>
          <a:xfrm>
            <a:off x="76200" y="1371600"/>
            <a:ext cx="3657600" cy="5029200"/>
          </a:xfrm>
        </p:spPr>
        <p:txBody>
          <a:bodyPr/>
          <a:lstStyle/>
          <a:p>
            <a:pPr eaLnBrk="1" hangingPunct="1">
              <a:buFont typeface="Wingdings" pitchFamily="2" charset="2"/>
              <a:buNone/>
            </a:pPr>
            <a:r>
              <a:rPr lang="en-US" sz="1600" i="1" dirty="0">
                <a:solidFill>
                  <a:schemeClr val="accent2"/>
                </a:solidFill>
              </a:rPr>
              <a:t>Decision Variables</a:t>
            </a:r>
          </a:p>
          <a:p>
            <a:pPr eaLnBrk="1" hangingPunct="1">
              <a:buFont typeface="Wingdings" pitchFamily="2" charset="2"/>
              <a:buNone/>
            </a:pPr>
            <a:r>
              <a:rPr lang="en-US" sz="1400" dirty="0"/>
              <a:t>P</a:t>
            </a:r>
            <a:r>
              <a:rPr lang="en-US" sz="1400" baseline="-25000" dirty="0"/>
              <a:t>1</a:t>
            </a:r>
            <a:r>
              <a:rPr lang="en-US" sz="1400" dirty="0"/>
              <a:t> = selection  of project 1, P</a:t>
            </a:r>
            <a:r>
              <a:rPr lang="en-US" sz="1400" baseline="-25000" dirty="0"/>
              <a:t>1</a:t>
            </a:r>
            <a:r>
              <a:rPr lang="en-US" sz="1400" dirty="0"/>
              <a:t>=1 if project 1 is selected ,  and P</a:t>
            </a:r>
            <a:r>
              <a:rPr lang="en-US" sz="1400" baseline="-25000" dirty="0"/>
              <a:t>1</a:t>
            </a:r>
            <a:r>
              <a:rPr lang="en-US" sz="1400" dirty="0"/>
              <a:t>= 0 if not </a:t>
            </a:r>
          </a:p>
          <a:p>
            <a:pPr eaLnBrk="1" hangingPunct="1">
              <a:buNone/>
            </a:pPr>
            <a:r>
              <a:rPr lang="en-US" sz="1400" dirty="0"/>
              <a:t>P</a:t>
            </a:r>
            <a:r>
              <a:rPr lang="en-US" sz="1400" baseline="-25000" dirty="0"/>
              <a:t>2</a:t>
            </a:r>
            <a:r>
              <a:rPr lang="en-US" sz="1400" dirty="0"/>
              <a:t> = selection  of project 2, P</a:t>
            </a:r>
            <a:r>
              <a:rPr lang="en-US" sz="1400" baseline="-25000" dirty="0"/>
              <a:t>2</a:t>
            </a:r>
            <a:r>
              <a:rPr lang="en-US" sz="1400" dirty="0"/>
              <a:t>=1 if project 2 is selected ,  and P</a:t>
            </a:r>
            <a:r>
              <a:rPr lang="en-US" sz="1400" baseline="-25000" dirty="0"/>
              <a:t>2</a:t>
            </a:r>
            <a:r>
              <a:rPr lang="en-US" sz="1400" dirty="0"/>
              <a:t>= 0 if not </a:t>
            </a:r>
          </a:p>
          <a:p>
            <a:pPr eaLnBrk="1" hangingPunct="1">
              <a:buNone/>
            </a:pPr>
            <a:r>
              <a:rPr lang="en-US" sz="1400" dirty="0"/>
              <a:t>P</a:t>
            </a:r>
            <a:r>
              <a:rPr lang="en-US" sz="1400" baseline="-25000" dirty="0"/>
              <a:t>3</a:t>
            </a:r>
            <a:r>
              <a:rPr lang="en-US" sz="1400" dirty="0"/>
              <a:t> = selection  of project 3, P</a:t>
            </a:r>
            <a:r>
              <a:rPr lang="en-US" sz="1400" baseline="-25000" dirty="0"/>
              <a:t>3</a:t>
            </a:r>
            <a:r>
              <a:rPr lang="en-US" sz="1400" dirty="0"/>
              <a:t>=1 if project 3 is selected ,  and P</a:t>
            </a:r>
            <a:r>
              <a:rPr lang="en-US" sz="1400" baseline="-25000" dirty="0"/>
              <a:t>3</a:t>
            </a:r>
            <a:r>
              <a:rPr lang="en-US" sz="1400" dirty="0"/>
              <a:t>= 0 if not </a:t>
            </a:r>
          </a:p>
          <a:p>
            <a:pPr eaLnBrk="1" hangingPunct="1">
              <a:buNone/>
            </a:pPr>
            <a:r>
              <a:rPr lang="en-US" sz="1400" dirty="0"/>
              <a:t>P</a:t>
            </a:r>
            <a:r>
              <a:rPr lang="en-US" sz="1400" baseline="-25000" dirty="0"/>
              <a:t>4</a:t>
            </a:r>
            <a:r>
              <a:rPr lang="en-US" sz="1400" dirty="0"/>
              <a:t> = selection  of project 4, P</a:t>
            </a:r>
            <a:r>
              <a:rPr lang="en-US" sz="1400" baseline="-25000" dirty="0"/>
              <a:t>4</a:t>
            </a:r>
            <a:r>
              <a:rPr lang="en-US" sz="1400" dirty="0"/>
              <a:t>=1 if project 4 is selected ,  and P</a:t>
            </a:r>
            <a:r>
              <a:rPr lang="en-US" sz="1400" baseline="-25000" dirty="0"/>
              <a:t>4</a:t>
            </a:r>
            <a:r>
              <a:rPr lang="en-US" sz="1400" dirty="0"/>
              <a:t>= 0 if not </a:t>
            </a:r>
          </a:p>
          <a:p>
            <a:pPr eaLnBrk="1" hangingPunct="1">
              <a:buNone/>
            </a:pPr>
            <a:r>
              <a:rPr lang="en-US" sz="1400" dirty="0"/>
              <a:t>P</a:t>
            </a:r>
            <a:r>
              <a:rPr lang="en-US" sz="1400" baseline="-25000" dirty="0"/>
              <a:t>5</a:t>
            </a:r>
            <a:r>
              <a:rPr lang="en-US" sz="1400" dirty="0"/>
              <a:t> = selection  of project 5, P</a:t>
            </a:r>
            <a:r>
              <a:rPr lang="en-US" sz="1400" baseline="-25000" dirty="0"/>
              <a:t>5</a:t>
            </a:r>
            <a:r>
              <a:rPr lang="en-US" sz="1400" dirty="0"/>
              <a:t>=1 if project 5 is selected ,  and P</a:t>
            </a:r>
            <a:r>
              <a:rPr lang="en-US" sz="1400" baseline="-25000" dirty="0"/>
              <a:t>5</a:t>
            </a:r>
            <a:r>
              <a:rPr lang="en-US" sz="1400" dirty="0"/>
              <a:t>= 0 if not </a:t>
            </a:r>
          </a:p>
          <a:p>
            <a:pPr eaLnBrk="1" hangingPunct="1">
              <a:buNone/>
            </a:pPr>
            <a:r>
              <a:rPr lang="en-US" sz="1400" dirty="0"/>
              <a:t>P</a:t>
            </a:r>
            <a:r>
              <a:rPr lang="en-US" sz="1400" baseline="-25000" dirty="0"/>
              <a:t>6</a:t>
            </a:r>
            <a:r>
              <a:rPr lang="en-US" sz="1400" dirty="0"/>
              <a:t> = selection  of project 6, P</a:t>
            </a:r>
            <a:r>
              <a:rPr lang="en-US" sz="1400" baseline="-25000" dirty="0"/>
              <a:t>6</a:t>
            </a:r>
            <a:r>
              <a:rPr lang="en-US" sz="1400" dirty="0"/>
              <a:t>=1 if project 6 is selected ,  and P</a:t>
            </a:r>
            <a:r>
              <a:rPr lang="en-US" sz="1400" baseline="-25000" dirty="0"/>
              <a:t>6</a:t>
            </a:r>
            <a:r>
              <a:rPr lang="en-US" sz="1400" dirty="0"/>
              <a:t>= 0 if not </a:t>
            </a:r>
          </a:p>
          <a:p>
            <a:pPr eaLnBrk="1" hangingPunct="1">
              <a:buNone/>
            </a:pPr>
            <a:r>
              <a:rPr lang="en-US" sz="1400" dirty="0"/>
              <a:t>P</a:t>
            </a:r>
            <a:r>
              <a:rPr lang="en-US" sz="1400" baseline="-25000" dirty="0"/>
              <a:t>7</a:t>
            </a:r>
            <a:r>
              <a:rPr lang="en-US" sz="1400" dirty="0"/>
              <a:t> = selection  of project 7, P</a:t>
            </a:r>
            <a:r>
              <a:rPr lang="en-US" sz="1400" baseline="-25000" dirty="0"/>
              <a:t>7</a:t>
            </a:r>
            <a:r>
              <a:rPr lang="en-US" sz="1400" dirty="0"/>
              <a:t>=1 if project 7 is selected ,  and P</a:t>
            </a:r>
            <a:r>
              <a:rPr lang="en-US" sz="1400" baseline="-25000" dirty="0"/>
              <a:t>7</a:t>
            </a:r>
            <a:r>
              <a:rPr lang="en-US" sz="1400" dirty="0"/>
              <a:t>= 0 if not </a:t>
            </a:r>
          </a:p>
          <a:p>
            <a:pPr eaLnBrk="1" hangingPunct="1">
              <a:buNone/>
            </a:pPr>
            <a:r>
              <a:rPr lang="en-US" sz="1400" dirty="0"/>
              <a:t>P</a:t>
            </a:r>
            <a:r>
              <a:rPr lang="en-US" sz="1400" baseline="-25000" dirty="0"/>
              <a:t>8</a:t>
            </a:r>
            <a:r>
              <a:rPr lang="en-US" sz="1400" dirty="0"/>
              <a:t> = selection  of project 8, P</a:t>
            </a:r>
            <a:r>
              <a:rPr lang="en-US" sz="1400" baseline="-25000" dirty="0"/>
              <a:t>8</a:t>
            </a:r>
            <a:r>
              <a:rPr lang="en-US" sz="1400" dirty="0"/>
              <a:t>=1 if project 8 is selected ,  and P</a:t>
            </a:r>
            <a:r>
              <a:rPr lang="en-US" sz="1400" baseline="-25000" dirty="0"/>
              <a:t>8</a:t>
            </a:r>
            <a:r>
              <a:rPr lang="en-US" sz="1400" dirty="0"/>
              <a:t>= 0 if not </a:t>
            </a:r>
          </a:p>
          <a:p>
            <a:pPr eaLnBrk="1" hangingPunct="1">
              <a:buFont typeface="Wingdings" pitchFamily="2" charset="2"/>
              <a:buNone/>
            </a:pPr>
            <a:endParaRPr lang="en-US" sz="1400" i="1" dirty="0">
              <a:solidFill>
                <a:schemeClr val="accent2"/>
              </a:solidFill>
            </a:endParaRPr>
          </a:p>
          <a:p>
            <a:pPr eaLnBrk="1" hangingPunct="1">
              <a:buFont typeface="Wingdings" pitchFamily="2" charset="2"/>
              <a:buNone/>
            </a:pPr>
            <a:endParaRPr lang="en-US" sz="1400" i="1" dirty="0">
              <a:solidFill>
                <a:schemeClr val="accent2"/>
              </a:solidFill>
            </a:endParaRPr>
          </a:p>
        </p:txBody>
      </p:sp>
      <p:sp>
        <p:nvSpPr>
          <p:cNvPr id="15364" name="Rectangle 4"/>
          <p:cNvSpPr>
            <a:spLocks noGrp="1" noChangeArrowheads="1"/>
          </p:cNvSpPr>
          <p:nvPr>
            <p:ph type="body" sz="half" idx="2"/>
          </p:nvPr>
        </p:nvSpPr>
        <p:spPr>
          <a:xfrm>
            <a:off x="3886200" y="1371600"/>
            <a:ext cx="5181600" cy="5181600"/>
          </a:xfrm>
        </p:spPr>
        <p:txBody>
          <a:bodyPr/>
          <a:lstStyle/>
          <a:p>
            <a:pPr eaLnBrk="1" hangingPunct="1">
              <a:buNone/>
            </a:pPr>
            <a:r>
              <a:rPr lang="en-US" sz="1600" i="1" dirty="0">
                <a:solidFill>
                  <a:schemeClr val="accent2"/>
                </a:solidFill>
              </a:rPr>
              <a:t>Objective – maximize gross profit from selected projects </a:t>
            </a:r>
          </a:p>
          <a:p>
            <a:pPr eaLnBrk="1" hangingPunct="1">
              <a:buNone/>
            </a:pPr>
            <a:r>
              <a:rPr lang="en-US" sz="1400" dirty="0"/>
              <a:t>Max (1.15-0.675)P</a:t>
            </a:r>
            <a:r>
              <a:rPr lang="en-US" sz="1400" baseline="-25000" dirty="0"/>
              <a:t>1 </a:t>
            </a:r>
            <a:r>
              <a:rPr lang="en-US" sz="1400" dirty="0"/>
              <a:t>+ (1.75-1.05)P</a:t>
            </a:r>
            <a:r>
              <a:rPr lang="en-US" sz="1400" baseline="-25000" dirty="0"/>
              <a:t>2 </a:t>
            </a:r>
            <a:r>
              <a:rPr lang="en-US" sz="1400" dirty="0"/>
              <a:t>+ (1.6-0.725)P</a:t>
            </a:r>
            <a:r>
              <a:rPr lang="en-US" sz="1400" baseline="-25000" dirty="0"/>
              <a:t>3 </a:t>
            </a:r>
            <a:r>
              <a:rPr lang="en-US" sz="1400" dirty="0"/>
              <a:t>+  </a:t>
            </a:r>
          </a:p>
          <a:p>
            <a:pPr eaLnBrk="1" hangingPunct="1">
              <a:buNone/>
            </a:pPr>
            <a:r>
              <a:rPr lang="en-US" sz="1400" dirty="0"/>
              <a:t>          (1.29-0.43)P</a:t>
            </a:r>
            <a:r>
              <a:rPr lang="en-US" sz="1400" baseline="-25000" dirty="0"/>
              <a:t>4 </a:t>
            </a:r>
            <a:r>
              <a:rPr lang="en-US" sz="1400" dirty="0"/>
              <a:t>+ (1.55-1.24)P</a:t>
            </a:r>
            <a:r>
              <a:rPr lang="en-US" sz="1400" baseline="-25000" dirty="0"/>
              <a:t>5 </a:t>
            </a:r>
            <a:r>
              <a:rPr lang="en-US" sz="1400" dirty="0"/>
              <a:t>+ (1.7-0.89)P</a:t>
            </a:r>
            <a:r>
              <a:rPr lang="en-US" sz="1400" baseline="-25000" dirty="0"/>
              <a:t>6</a:t>
            </a:r>
            <a:r>
              <a:rPr lang="en-US" sz="1400" dirty="0"/>
              <a:t> +   </a:t>
            </a:r>
          </a:p>
          <a:p>
            <a:pPr eaLnBrk="1" hangingPunct="1">
              <a:buNone/>
            </a:pPr>
            <a:r>
              <a:rPr lang="en-US" sz="1400" dirty="0"/>
              <a:t>          (1.94-1.62)P</a:t>
            </a:r>
            <a:r>
              <a:rPr lang="en-US" sz="1400" baseline="-25000" dirty="0"/>
              <a:t>7</a:t>
            </a:r>
            <a:r>
              <a:rPr lang="en-US" sz="1400" dirty="0"/>
              <a:t> + (1.8-1.2)P</a:t>
            </a:r>
            <a:r>
              <a:rPr lang="en-US" sz="1400" baseline="-25000" dirty="0"/>
              <a:t>8</a:t>
            </a:r>
            <a:endParaRPr lang="en-US" sz="1400" dirty="0"/>
          </a:p>
          <a:p>
            <a:pPr eaLnBrk="1" hangingPunct="1">
              <a:buFont typeface="Wingdings" pitchFamily="2" charset="2"/>
              <a:buNone/>
            </a:pPr>
            <a:r>
              <a:rPr lang="en-US" sz="1600" i="1" dirty="0">
                <a:solidFill>
                  <a:schemeClr val="accent2"/>
                </a:solidFill>
              </a:rPr>
              <a:t>or</a:t>
            </a:r>
          </a:p>
          <a:p>
            <a:pPr eaLnBrk="1" hangingPunct="1">
              <a:buNone/>
            </a:pPr>
            <a:r>
              <a:rPr lang="en-US" sz="1400" dirty="0"/>
              <a:t>Max 0.475P</a:t>
            </a:r>
            <a:r>
              <a:rPr lang="en-US" sz="1400" baseline="-25000" dirty="0"/>
              <a:t>1</a:t>
            </a:r>
            <a:r>
              <a:rPr lang="en-US" sz="1400" dirty="0"/>
              <a:t>+ 0.7P</a:t>
            </a:r>
            <a:r>
              <a:rPr lang="en-US" sz="1400" baseline="-25000" dirty="0"/>
              <a:t>2 </a:t>
            </a:r>
            <a:r>
              <a:rPr lang="en-US" sz="1400" dirty="0"/>
              <a:t>+ 0.875P</a:t>
            </a:r>
            <a:r>
              <a:rPr lang="en-US" sz="1400" baseline="-25000" dirty="0"/>
              <a:t>3</a:t>
            </a:r>
            <a:r>
              <a:rPr lang="en-US" sz="1400" dirty="0"/>
              <a:t>+ 0.86P</a:t>
            </a:r>
            <a:r>
              <a:rPr lang="en-US" sz="1400" baseline="-25000" dirty="0"/>
              <a:t>4 </a:t>
            </a:r>
            <a:r>
              <a:rPr lang="en-US" sz="1400" dirty="0"/>
              <a:t>+ 0.31P</a:t>
            </a:r>
            <a:r>
              <a:rPr lang="en-US" sz="1400" baseline="-25000" dirty="0"/>
              <a:t>5 </a:t>
            </a:r>
            <a:r>
              <a:rPr lang="en-US" sz="1400" dirty="0"/>
              <a:t>+ 0.81P</a:t>
            </a:r>
            <a:r>
              <a:rPr lang="en-US" sz="1400" baseline="-25000" dirty="0"/>
              <a:t>6</a:t>
            </a:r>
            <a:r>
              <a:rPr lang="en-US" sz="1400" dirty="0"/>
              <a:t> + 0.32P</a:t>
            </a:r>
            <a:r>
              <a:rPr lang="en-US" sz="1400" baseline="-25000" dirty="0"/>
              <a:t>7</a:t>
            </a:r>
            <a:r>
              <a:rPr lang="en-US" sz="1400" dirty="0"/>
              <a:t> + 0.6P</a:t>
            </a:r>
            <a:r>
              <a:rPr lang="en-US" sz="1400" baseline="-25000" dirty="0"/>
              <a:t>8</a:t>
            </a:r>
            <a:endParaRPr lang="en-US" sz="1600" i="1" dirty="0">
              <a:solidFill>
                <a:schemeClr val="accent2"/>
              </a:solidFill>
            </a:endParaRPr>
          </a:p>
          <a:p>
            <a:pPr eaLnBrk="1" hangingPunct="1">
              <a:buFont typeface="Wingdings" pitchFamily="2" charset="2"/>
              <a:buNone/>
            </a:pPr>
            <a:r>
              <a:rPr lang="en-US" sz="1600" i="1" dirty="0">
                <a:solidFill>
                  <a:schemeClr val="accent2"/>
                </a:solidFill>
              </a:rPr>
              <a:t>Constraints</a:t>
            </a:r>
          </a:p>
          <a:p>
            <a:pPr eaLnBrk="1" hangingPunct="1">
              <a:buNone/>
            </a:pPr>
            <a:r>
              <a:rPr lang="en-US" sz="1400" i="1" dirty="0"/>
              <a:t>Budget &lt;= $5mln: </a:t>
            </a:r>
          </a:p>
          <a:p>
            <a:pPr eaLnBrk="1" hangingPunct="1">
              <a:buNone/>
            </a:pPr>
            <a:r>
              <a:rPr lang="en-US" sz="1400" dirty="0"/>
              <a:t>0.675P</a:t>
            </a:r>
            <a:r>
              <a:rPr lang="en-US" sz="1400" baseline="-25000" dirty="0"/>
              <a:t>1</a:t>
            </a:r>
            <a:r>
              <a:rPr lang="en-US" sz="1400" dirty="0"/>
              <a:t>+ 1.05P</a:t>
            </a:r>
            <a:r>
              <a:rPr lang="en-US" sz="1400" baseline="-25000" dirty="0"/>
              <a:t>2 </a:t>
            </a:r>
            <a:r>
              <a:rPr lang="en-US" sz="1400" dirty="0"/>
              <a:t>+ 0.725P</a:t>
            </a:r>
            <a:r>
              <a:rPr lang="en-US" sz="1400" baseline="-25000" dirty="0"/>
              <a:t>3</a:t>
            </a:r>
            <a:r>
              <a:rPr lang="en-US" sz="1400" dirty="0"/>
              <a:t>+ 0.43P</a:t>
            </a:r>
            <a:r>
              <a:rPr lang="en-US" sz="1400" baseline="-25000" dirty="0"/>
              <a:t>4 </a:t>
            </a:r>
            <a:r>
              <a:rPr lang="en-US" sz="1400" dirty="0"/>
              <a:t>+ 1.24P</a:t>
            </a:r>
            <a:r>
              <a:rPr lang="en-US" sz="1400" baseline="-25000" dirty="0"/>
              <a:t>5 </a:t>
            </a:r>
            <a:r>
              <a:rPr lang="en-US" sz="1400" dirty="0"/>
              <a:t>+ 0.89P</a:t>
            </a:r>
            <a:r>
              <a:rPr lang="en-US" sz="1400" baseline="-25000" dirty="0"/>
              <a:t>6</a:t>
            </a:r>
            <a:r>
              <a:rPr lang="en-US" sz="1400" dirty="0"/>
              <a:t> + 1.62P</a:t>
            </a:r>
            <a:r>
              <a:rPr lang="en-US" sz="1400" baseline="-25000" dirty="0"/>
              <a:t>7</a:t>
            </a:r>
            <a:r>
              <a:rPr lang="en-US" sz="1400" dirty="0"/>
              <a:t> + 1.2P</a:t>
            </a:r>
            <a:r>
              <a:rPr lang="en-US" sz="1400" baseline="-25000" dirty="0"/>
              <a:t>8   </a:t>
            </a:r>
            <a:r>
              <a:rPr lang="en-US" sz="1400" dirty="0"/>
              <a:t>≤  5</a:t>
            </a:r>
          </a:p>
          <a:p>
            <a:pPr eaLnBrk="1" hangingPunct="1">
              <a:buNone/>
            </a:pPr>
            <a:r>
              <a:rPr lang="en-US" sz="1400" i="1" dirty="0">
                <a:cs typeface="Times New Roman" pitchFamily="18" charset="0"/>
              </a:rPr>
              <a:t>Researchers &lt;= 27:</a:t>
            </a:r>
          </a:p>
          <a:p>
            <a:pPr eaLnBrk="1" hangingPunct="1">
              <a:buNone/>
            </a:pPr>
            <a:r>
              <a:rPr lang="en-US" sz="1400" dirty="0"/>
              <a:t>6P</a:t>
            </a:r>
            <a:r>
              <a:rPr lang="en-US" sz="1400" baseline="-25000" dirty="0"/>
              <a:t>1</a:t>
            </a:r>
            <a:r>
              <a:rPr lang="en-US" sz="1400" dirty="0"/>
              <a:t>+ 9P</a:t>
            </a:r>
            <a:r>
              <a:rPr lang="en-US" sz="1400" baseline="-25000" dirty="0"/>
              <a:t>2 </a:t>
            </a:r>
            <a:r>
              <a:rPr lang="en-US" sz="1400" dirty="0"/>
              <a:t>+ 10P</a:t>
            </a:r>
            <a:r>
              <a:rPr lang="en-US" sz="1400" baseline="-25000" dirty="0"/>
              <a:t>3</a:t>
            </a:r>
            <a:r>
              <a:rPr lang="en-US" sz="1400" dirty="0"/>
              <a:t>+ 8P</a:t>
            </a:r>
            <a:r>
              <a:rPr lang="en-US" sz="1400" baseline="-25000" dirty="0"/>
              <a:t>4 </a:t>
            </a:r>
            <a:r>
              <a:rPr lang="en-US" sz="1400" dirty="0"/>
              <a:t>+ 5P</a:t>
            </a:r>
            <a:r>
              <a:rPr lang="en-US" sz="1400" baseline="-25000" dirty="0"/>
              <a:t>5 </a:t>
            </a:r>
            <a:r>
              <a:rPr lang="en-US" sz="1400" dirty="0"/>
              <a:t>+ 8P</a:t>
            </a:r>
            <a:r>
              <a:rPr lang="en-US" sz="1400" baseline="-25000" dirty="0"/>
              <a:t>6</a:t>
            </a:r>
            <a:r>
              <a:rPr lang="en-US" sz="1400" dirty="0"/>
              <a:t> + 4P</a:t>
            </a:r>
            <a:r>
              <a:rPr lang="en-US" sz="1400" baseline="-25000" dirty="0"/>
              <a:t>7</a:t>
            </a:r>
            <a:r>
              <a:rPr lang="en-US" sz="1400" dirty="0"/>
              <a:t> + 6P</a:t>
            </a:r>
            <a:r>
              <a:rPr lang="en-US" sz="1400" baseline="-25000" dirty="0"/>
              <a:t>8   </a:t>
            </a:r>
            <a:r>
              <a:rPr lang="en-US" sz="1400" dirty="0"/>
              <a:t>≤  27</a:t>
            </a:r>
          </a:p>
          <a:p>
            <a:pPr eaLnBrk="1" hangingPunct="1">
              <a:buFont typeface="Wingdings" pitchFamily="2" charset="2"/>
              <a:buNone/>
            </a:pPr>
            <a:r>
              <a:rPr lang="en-US" sz="1400" i="1" dirty="0"/>
              <a:t>Sales &gt;= $6.5mln:</a:t>
            </a:r>
          </a:p>
          <a:p>
            <a:pPr eaLnBrk="1" hangingPunct="1">
              <a:buNone/>
            </a:pPr>
            <a:r>
              <a:rPr lang="en-US" sz="1400" dirty="0"/>
              <a:t>1.15P</a:t>
            </a:r>
            <a:r>
              <a:rPr lang="en-US" sz="1400" baseline="-25000" dirty="0"/>
              <a:t>1</a:t>
            </a:r>
            <a:r>
              <a:rPr lang="en-US" sz="1400" dirty="0"/>
              <a:t>+ 1.75P</a:t>
            </a:r>
            <a:r>
              <a:rPr lang="en-US" sz="1400" baseline="-25000" dirty="0"/>
              <a:t>2 </a:t>
            </a:r>
            <a:r>
              <a:rPr lang="en-US" sz="1400" dirty="0"/>
              <a:t>+ 1.6P</a:t>
            </a:r>
            <a:r>
              <a:rPr lang="en-US" sz="1400" baseline="-25000" dirty="0"/>
              <a:t>3</a:t>
            </a:r>
            <a:r>
              <a:rPr lang="en-US" sz="1400" dirty="0"/>
              <a:t>+ 1.29P</a:t>
            </a:r>
            <a:r>
              <a:rPr lang="en-US" sz="1400" baseline="-25000" dirty="0"/>
              <a:t>4 </a:t>
            </a:r>
            <a:r>
              <a:rPr lang="en-US" sz="1400" dirty="0"/>
              <a:t>+ 1.55P</a:t>
            </a:r>
            <a:r>
              <a:rPr lang="en-US" sz="1400" baseline="-25000" dirty="0"/>
              <a:t>5 </a:t>
            </a:r>
            <a:r>
              <a:rPr lang="en-US" sz="1400" dirty="0"/>
              <a:t>+ 1.7P</a:t>
            </a:r>
            <a:r>
              <a:rPr lang="en-US" sz="1400" baseline="-25000" dirty="0"/>
              <a:t>6</a:t>
            </a:r>
            <a:r>
              <a:rPr lang="en-US" sz="1400" dirty="0"/>
              <a:t> + 1.94P</a:t>
            </a:r>
            <a:r>
              <a:rPr lang="en-US" sz="1400" baseline="-25000" dirty="0"/>
              <a:t>7</a:t>
            </a:r>
            <a:r>
              <a:rPr lang="en-US" sz="1400" dirty="0"/>
              <a:t> + 1.8P</a:t>
            </a:r>
            <a:r>
              <a:rPr lang="en-US" sz="1400" baseline="-25000" dirty="0"/>
              <a:t>8   </a:t>
            </a:r>
            <a:r>
              <a:rPr lang="en-US" sz="1400" dirty="0"/>
              <a:t>≥ 6.5</a:t>
            </a:r>
          </a:p>
          <a:p>
            <a:pPr eaLnBrk="1" hangingPunct="1">
              <a:buFont typeface="Wingdings" pitchFamily="2" charset="2"/>
              <a:buNone/>
            </a:pPr>
            <a:r>
              <a:rPr lang="en-US" sz="1400" i="1" dirty="0"/>
              <a:t>Risky &lt;= 3:</a:t>
            </a:r>
          </a:p>
          <a:p>
            <a:pPr eaLnBrk="1" hangingPunct="1">
              <a:buNone/>
            </a:pPr>
            <a:r>
              <a:rPr lang="en-US" sz="1400" dirty="0"/>
              <a:t>P</a:t>
            </a:r>
            <a:r>
              <a:rPr lang="en-US" sz="1400" baseline="-25000" dirty="0"/>
              <a:t>2 </a:t>
            </a:r>
            <a:r>
              <a:rPr lang="en-US" sz="1400" dirty="0"/>
              <a:t>+ P</a:t>
            </a:r>
            <a:r>
              <a:rPr lang="en-US" sz="1400" baseline="-25000" dirty="0"/>
              <a:t>3</a:t>
            </a:r>
            <a:r>
              <a:rPr lang="en-US" sz="1400" dirty="0"/>
              <a:t>+ P</a:t>
            </a:r>
            <a:r>
              <a:rPr lang="en-US" sz="1400" baseline="-25000" dirty="0"/>
              <a:t>4 </a:t>
            </a:r>
            <a:r>
              <a:rPr lang="en-US" sz="1400" dirty="0"/>
              <a:t>+ P</a:t>
            </a:r>
            <a:r>
              <a:rPr lang="en-US" sz="1400" baseline="-25000" dirty="0"/>
              <a:t>5 </a:t>
            </a:r>
            <a:r>
              <a:rPr lang="en-US" sz="1400" dirty="0"/>
              <a:t>+ P</a:t>
            </a:r>
            <a:r>
              <a:rPr lang="en-US" sz="1400" baseline="-25000" dirty="0"/>
              <a:t>6</a:t>
            </a:r>
            <a:r>
              <a:rPr lang="en-US" sz="1400" dirty="0"/>
              <a:t> + P</a:t>
            </a:r>
            <a:r>
              <a:rPr lang="en-US" sz="1400" baseline="-25000" dirty="0"/>
              <a:t>7</a:t>
            </a:r>
            <a:r>
              <a:rPr lang="en-US" sz="1400" dirty="0"/>
              <a:t> </a:t>
            </a:r>
            <a:r>
              <a:rPr lang="en-US" sz="1400" baseline="-25000" dirty="0"/>
              <a:t>   </a:t>
            </a:r>
            <a:r>
              <a:rPr lang="en-US" sz="1400" dirty="0"/>
              <a:t>≤  3</a:t>
            </a:r>
          </a:p>
          <a:p>
            <a:pPr eaLnBrk="1" hangingPunct="1">
              <a:buNone/>
            </a:pPr>
            <a:endParaRPr lang="en-US" sz="1400" dirty="0"/>
          </a:p>
          <a:p>
            <a:pPr eaLnBrk="1" hangingPunct="1">
              <a:buFont typeface="Wingdings" pitchFamily="2" charset="2"/>
              <a:buNone/>
            </a:pPr>
            <a:r>
              <a:rPr lang="en-US" sz="1400" dirty="0"/>
              <a:t>All P</a:t>
            </a:r>
            <a:r>
              <a:rPr lang="en-US" sz="1400" baseline="-25000" dirty="0"/>
              <a:t>i</a:t>
            </a:r>
            <a:r>
              <a:rPr lang="en-US" sz="1400" dirty="0"/>
              <a:t>  (</a:t>
            </a:r>
            <a:r>
              <a:rPr lang="en-US" sz="1400" i="1" dirty="0" err="1"/>
              <a:t>i</a:t>
            </a:r>
            <a:r>
              <a:rPr lang="en-US" sz="1400" i="1" dirty="0"/>
              <a:t> = 1,…,8</a:t>
            </a:r>
            <a:r>
              <a:rPr lang="en-US" sz="1400" dirty="0"/>
              <a:t>) </a:t>
            </a:r>
            <a:r>
              <a:rPr lang="en-US" sz="1400" dirty="0">
                <a:cs typeface="Times New Roman" pitchFamily="18" charset="0"/>
              </a:rPr>
              <a:t>are 0-1 variables</a:t>
            </a:r>
          </a:p>
          <a:p>
            <a:pPr eaLnBrk="1" hangingPunct="1">
              <a:buFont typeface="Wingdings" pitchFamily="2" charset="2"/>
              <a:buNone/>
            </a:pPr>
            <a:endParaRPr lang="en-US" sz="1600" dirty="0"/>
          </a:p>
        </p:txBody>
      </p:sp>
    </p:spTree>
    <p:extLst>
      <p:ext uri="{BB962C8B-B14F-4D97-AF65-F5344CB8AC3E}">
        <p14:creationId xmlns:p14="http://schemas.microsoft.com/office/powerpoint/2010/main" val="513749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dirty="0"/>
          </a:p>
        </p:txBody>
      </p:sp>
      <p:sp>
        <p:nvSpPr>
          <p:cNvPr id="10243"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dirty="0"/>
          </a:p>
        </p:txBody>
      </p:sp>
      <p:sp>
        <p:nvSpPr>
          <p:cNvPr id="10244"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dirty="0"/>
          </a:p>
        </p:txBody>
      </p:sp>
      <p:sp>
        <p:nvSpPr>
          <p:cNvPr id="10245" name="Rectangle 5"/>
          <p:cNvSpPr>
            <a:spLocks noChangeArrowheads="1"/>
          </p:cNvSpPr>
          <p:nvPr/>
        </p:nvSpPr>
        <p:spPr bwMode="auto">
          <a:xfrm>
            <a:off x="7237413" y="6399213"/>
            <a:ext cx="1905000" cy="457200"/>
          </a:xfrm>
          <a:prstGeom prst="rect">
            <a:avLst/>
          </a:prstGeom>
          <a:noFill/>
          <a:ln w="9525">
            <a:noFill/>
            <a:miter lim="800000"/>
            <a:headEnd/>
            <a:tailEnd/>
          </a:ln>
        </p:spPr>
        <p:txBody>
          <a:bodyPr wrap="none" lIns="90488" tIns="44450" rIns="90488" bIns="44450" anchor="ctr"/>
          <a:lstStyle/>
          <a:p>
            <a:pPr algn="r" eaLnBrk="0" hangingPunct="0"/>
            <a:endParaRPr lang="en-US" sz="1000" dirty="0"/>
          </a:p>
        </p:txBody>
      </p:sp>
      <p:sp>
        <p:nvSpPr>
          <p:cNvPr id="10247" name="Rectangle 7"/>
          <p:cNvSpPr>
            <a:spLocks noGrp="1" noChangeArrowheads="1"/>
          </p:cNvSpPr>
          <p:nvPr>
            <p:ph type="title"/>
          </p:nvPr>
        </p:nvSpPr>
        <p:spPr>
          <a:xfrm>
            <a:off x="179388" y="227013"/>
            <a:ext cx="8785225" cy="1131887"/>
          </a:xfrm>
          <a:noFill/>
        </p:spPr>
        <p:txBody>
          <a:bodyPr/>
          <a:lstStyle/>
          <a:p>
            <a:r>
              <a:rPr lang="en-US" i="1" dirty="0">
                <a:solidFill>
                  <a:schemeClr val="accent1"/>
                </a:solidFill>
              </a:rPr>
              <a:t>Learning Objectives</a:t>
            </a:r>
          </a:p>
        </p:txBody>
      </p:sp>
      <p:sp>
        <p:nvSpPr>
          <p:cNvPr id="10248" name="Rectangle 8"/>
          <p:cNvSpPr>
            <a:spLocks noGrp="1" noChangeArrowheads="1"/>
          </p:cNvSpPr>
          <p:nvPr>
            <p:ph type="body" idx="1"/>
          </p:nvPr>
        </p:nvSpPr>
        <p:spPr>
          <a:xfrm>
            <a:off x="152400" y="1447800"/>
            <a:ext cx="8839200" cy="5181600"/>
          </a:xfrm>
          <a:noFill/>
        </p:spPr>
        <p:txBody>
          <a:bodyPr/>
          <a:lstStyle/>
          <a:p>
            <a:r>
              <a:rPr lang="en-US" dirty="0">
                <a:cs typeface="Times New Roman" pitchFamily="18" charset="0"/>
              </a:rPr>
              <a:t>Present various types of real applications where integer programming (IP) models may be used</a:t>
            </a:r>
          </a:p>
          <a:p>
            <a:r>
              <a:rPr lang="en-US" dirty="0">
                <a:cs typeface="Times New Roman" pitchFamily="18" charset="0"/>
              </a:rPr>
              <a:t>Explain the main approach of solving IP models using branch-and-bound method</a:t>
            </a:r>
          </a:p>
          <a:p>
            <a:r>
              <a:rPr lang="en-US" dirty="0">
                <a:cs typeface="Times New Roman" pitchFamily="18" charset="0"/>
              </a:rPr>
              <a:t>Use different integer variables including binary variables</a:t>
            </a:r>
          </a:p>
          <a:p>
            <a:r>
              <a:rPr lang="en-US" dirty="0">
                <a:cs typeface="Times New Roman" pitchFamily="18" charset="0"/>
              </a:rPr>
              <a:t>Formulate and solve, using IP models, a wide range of real-world applications </a:t>
            </a:r>
          </a:p>
          <a:p>
            <a:r>
              <a:rPr lang="en-US" dirty="0">
                <a:cs typeface="Times New Roman" pitchFamily="18" charset="0"/>
              </a:rPr>
              <a:t>Apply Excel Solver to identify optimal solution for  these applications using IP spreadsheet modeling </a:t>
            </a:r>
          </a:p>
          <a:p>
            <a:r>
              <a:rPr lang="en-US" dirty="0">
                <a:cs typeface="Times New Roman" pitchFamily="18" charset="0"/>
              </a:rPr>
              <a:t>Apply </a:t>
            </a:r>
            <a:r>
              <a:rPr lang="en-US" dirty="0" err="1">
                <a:cs typeface="Times New Roman" pitchFamily="18" charset="0"/>
              </a:rPr>
              <a:t>SolverTable</a:t>
            </a:r>
            <a:r>
              <a:rPr lang="en-US" dirty="0">
                <a:cs typeface="Times New Roman" pitchFamily="18" charset="0"/>
              </a:rPr>
              <a:t> to analyze optimal solutions</a:t>
            </a:r>
          </a:p>
        </p:txBody>
      </p:sp>
      <p:pic>
        <p:nvPicPr>
          <p:cNvPr id="10249" name="Picture 2057" descr="AG00059_"/>
          <p:cNvPicPr>
            <a:picLocks noChangeAspect="1" noChangeArrowheads="1" noCrop="1"/>
          </p:cNvPicPr>
          <p:nvPr/>
        </p:nvPicPr>
        <p:blipFill>
          <a:blip r:embed="rId3" cstate="print"/>
          <a:srcRect/>
          <a:stretch>
            <a:fillRect/>
          </a:stretch>
        </p:blipFill>
        <p:spPr bwMode="auto">
          <a:xfrm>
            <a:off x="7514260" y="5486400"/>
            <a:ext cx="1477340" cy="1293813"/>
          </a:xfrm>
          <a:prstGeom prst="rect">
            <a:avLst/>
          </a:prstGeom>
          <a:noFill/>
          <a:ln w="9525">
            <a:noFill/>
            <a:miter lim="800000"/>
            <a:headEnd/>
            <a:tailEnd/>
          </a:ln>
        </p:spPr>
      </p:pic>
    </p:spTree>
  </p:cSld>
  <p:clrMapOvr>
    <a:masterClrMapping/>
  </p:clrMapOvr>
  <p:transition>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altLang="en-US"/>
              <a:t>IP Models With Binary Variables</a:t>
            </a:r>
          </a:p>
        </p:txBody>
      </p:sp>
      <p:sp>
        <p:nvSpPr>
          <p:cNvPr id="22530" name="Rectangle 3"/>
          <p:cNvSpPr>
            <a:spLocks noGrp="1" noChangeArrowheads="1"/>
          </p:cNvSpPr>
          <p:nvPr>
            <p:ph type="body" idx="1"/>
          </p:nvPr>
        </p:nvSpPr>
        <p:spPr/>
        <p:txBody>
          <a:bodyPr/>
          <a:lstStyle/>
          <a:p>
            <a:pPr algn="just" eaLnBrk="1" hangingPunct="1"/>
            <a:r>
              <a:rPr lang="en-US" altLang="en-US" sz="2800" dirty="0">
                <a:effectLst>
                  <a:outerShdw blurRad="38100" dist="38100" dir="2700000" algn="tl">
                    <a:srgbClr val="000000">
                      <a:alpha val="43137"/>
                    </a:srgbClr>
                  </a:outerShdw>
                </a:effectLst>
                <a:latin typeface="+mj-lt"/>
                <a:cs typeface="Times New Roman" pitchFamily="18" charset="0"/>
              </a:rPr>
              <a:t>A</a:t>
            </a:r>
            <a:r>
              <a:rPr lang="en-US" altLang="en-US" sz="2800" i="1" dirty="0">
                <a:solidFill>
                  <a:srgbClr val="FF0000"/>
                </a:solidFill>
                <a:effectLst>
                  <a:outerShdw blurRad="38100" dist="38100" dir="2700000" algn="tl">
                    <a:srgbClr val="000000">
                      <a:alpha val="43137"/>
                    </a:srgbClr>
                  </a:outerShdw>
                </a:effectLst>
                <a:latin typeface="+mj-lt"/>
                <a:cs typeface="Times New Roman" pitchFamily="18" charset="0"/>
              </a:rPr>
              <a:t> binary variable </a:t>
            </a:r>
            <a:r>
              <a:rPr lang="en-US" altLang="en-US" sz="2800" i="1" dirty="0">
                <a:latin typeface="+mj-lt"/>
                <a:cs typeface="Times New Roman" pitchFamily="18" charset="0"/>
              </a:rPr>
              <a:t>x </a:t>
            </a:r>
            <a:r>
              <a:rPr lang="en-US" altLang="en-US" sz="2800" dirty="0">
                <a:latin typeface="+mj-lt"/>
                <a:cs typeface="Times New Roman" pitchFamily="18" charset="0"/>
              </a:rPr>
              <a:t>is simply a general integer variable that is restricted to being either 0 and 1</a:t>
            </a:r>
          </a:p>
          <a:p>
            <a:pPr eaLnBrk="1" hangingPunct="1"/>
            <a:r>
              <a:rPr lang="en-US" altLang="en-US" sz="2800" dirty="0">
                <a:latin typeface="+mj-lt"/>
                <a:cs typeface="Times New Roman" pitchFamily="18" charset="0"/>
              </a:rPr>
              <a:t>We usually just write this as</a:t>
            </a:r>
          </a:p>
          <a:p>
            <a:pPr eaLnBrk="1" hangingPunct="1">
              <a:buFont typeface="Wingdings" pitchFamily="2" charset="2"/>
              <a:buNone/>
            </a:pPr>
            <a:r>
              <a:rPr lang="en-US" altLang="en-US" sz="2800" i="1" dirty="0">
                <a:latin typeface="+mj-lt"/>
                <a:cs typeface="Times New Roman" pitchFamily="18" charset="0"/>
              </a:rPr>
              <a:t>			x </a:t>
            </a:r>
            <a:r>
              <a:rPr lang="en-US" altLang="en-US" sz="2800" dirty="0">
                <a:latin typeface="+mj-lt"/>
                <a:cs typeface="Times New Roman" pitchFamily="18" charset="0"/>
              </a:rPr>
              <a:t>= 0 or 1</a:t>
            </a:r>
          </a:p>
          <a:p>
            <a:pPr eaLnBrk="1" hangingPunct="1">
              <a:buFont typeface="Wingdings" pitchFamily="2" charset="2"/>
              <a:buNone/>
            </a:pPr>
            <a:r>
              <a:rPr lang="en-US" altLang="en-US" sz="2800" dirty="0">
                <a:latin typeface="+mj-lt"/>
                <a:cs typeface="Times New Roman" pitchFamily="18" charset="0"/>
              </a:rPr>
              <a:t>			</a:t>
            </a:r>
            <a:r>
              <a:rPr lang="en-US" altLang="en-US" sz="2800" i="1" dirty="0">
                <a:latin typeface="+mj-lt"/>
                <a:cs typeface="Times New Roman" pitchFamily="18" charset="0"/>
              </a:rPr>
              <a:t>x</a:t>
            </a:r>
            <a:r>
              <a:rPr lang="en-US" altLang="en-US" sz="2800" dirty="0">
                <a:latin typeface="+mj-lt"/>
                <a:cs typeface="Times New Roman" pitchFamily="18" charset="0"/>
              </a:rPr>
              <a:t> is 0-1</a:t>
            </a:r>
            <a:endParaRPr lang="en-US" altLang="en-US" dirty="0"/>
          </a:p>
        </p:txBody>
      </p:sp>
    </p:spTree>
    <p:extLst>
      <p:ext uri="{BB962C8B-B14F-4D97-AF65-F5344CB8AC3E}">
        <p14:creationId xmlns:p14="http://schemas.microsoft.com/office/powerpoint/2010/main" val="1143253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6" name="Rectangle 4"/>
          <p:cNvSpPr>
            <a:spLocks noGrp="1" noChangeArrowheads="1"/>
          </p:cNvSpPr>
          <p:nvPr>
            <p:ph type="title"/>
          </p:nvPr>
        </p:nvSpPr>
        <p:spPr/>
        <p:txBody>
          <a:bodyPr/>
          <a:lstStyle/>
          <a:p>
            <a:r>
              <a:rPr lang="en-US" altLang="en-US" dirty="0"/>
              <a:t>Spreadsheet Model and Solver Input</a:t>
            </a:r>
          </a:p>
        </p:txBody>
      </p:sp>
      <p:pic>
        <p:nvPicPr>
          <p:cNvPr id="3" name="Picture 2"/>
          <p:cNvPicPr>
            <a:picLocks noChangeAspect="1"/>
          </p:cNvPicPr>
          <p:nvPr/>
        </p:nvPicPr>
        <p:blipFill>
          <a:blip r:embed="rId2"/>
          <a:stretch>
            <a:fillRect/>
          </a:stretch>
        </p:blipFill>
        <p:spPr>
          <a:xfrm>
            <a:off x="0" y="1282700"/>
            <a:ext cx="9144000" cy="5499100"/>
          </a:xfrm>
          <a:prstGeom prst="rect">
            <a:avLst/>
          </a:prstGeom>
        </p:spPr>
      </p:pic>
    </p:spTree>
    <p:extLst>
      <p:ext uri="{BB962C8B-B14F-4D97-AF65-F5344CB8AC3E}">
        <p14:creationId xmlns:p14="http://schemas.microsoft.com/office/powerpoint/2010/main" val="2147360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Results</a:t>
            </a:r>
          </a:p>
        </p:txBody>
      </p:sp>
      <p:pic>
        <p:nvPicPr>
          <p:cNvPr id="4" name="Picture 3"/>
          <p:cNvPicPr>
            <a:picLocks noChangeAspect="1"/>
          </p:cNvPicPr>
          <p:nvPr/>
        </p:nvPicPr>
        <p:blipFill>
          <a:blip r:embed="rId2"/>
          <a:stretch>
            <a:fillRect/>
          </a:stretch>
        </p:blipFill>
        <p:spPr>
          <a:xfrm>
            <a:off x="152399" y="1588322"/>
            <a:ext cx="8534401" cy="4888678"/>
          </a:xfrm>
          <a:prstGeom prst="rect">
            <a:avLst/>
          </a:prstGeom>
        </p:spPr>
      </p:pic>
    </p:spTree>
    <p:extLst>
      <p:ext uri="{BB962C8B-B14F-4D97-AF65-F5344CB8AC3E}">
        <p14:creationId xmlns:p14="http://schemas.microsoft.com/office/powerpoint/2010/main" val="2256889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t>Integer Programming</a:t>
            </a:r>
          </a:p>
        </p:txBody>
      </p:sp>
      <p:sp>
        <p:nvSpPr>
          <p:cNvPr id="220163" name="Rectangle 3"/>
          <p:cNvSpPr>
            <a:spLocks noGrp="1" noChangeArrowheads="1"/>
          </p:cNvSpPr>
          <p:nvPr>
            <p:ph type="body" idx="1"/>
          </p:nvPr>
        </p:nvSpPr>
        <p:spPr>
          <a:xfrm>
            <a:off x="76200" y="1447800"/>
            <a:ext cx="8763000" cy="4800600"/>
          </a:xfrm>
        </p:spPr>
        <p:txBody>
          <a:bodyPr/>
          <a:lstStyle/>
          <a:p>
            <a:pPr>
              <a:lnSpc>
                <a:spcPct val="90000"/>
              </a:lnSpc>
            </a:pPr>
            <a:r>
              <a:rPr lang="en-US" i="1" dirty="0">
                <a:solidFill>
                  <a:schemeClr val="accent1"/>
                </a:solidFill>
                <a:effectLst>
                  <a:outerShdw blurRad="38100" dist="38100" dir="2700000" algn="tl">
                    <a:srgbClr val="C0C0C0"/>
                  </a:outerShdw>
                </a:effectLst>
                <a:cs typeface="Times New Roman" pitchFamily="18" charset="0"/>
              </a:rPr>
              <a:t>Integer linear programming (ILP)</a:t>
            </a:r>
            <a:r>
              <a:rPr lang="en-US" dirty="0">
                <a:cs typeface="Times New Roman" pitchFamily="18" charset="0"/>
              </a:rPr>
              <a:t> or simply </a:t>
            </a:r>
            <a:r>
              <a:rPr lang="en-US" i="1" dirty="0">
                <a:solidFill>
                  <a:schemeClr val="accent1"/>
                </a:solidFill>
                <a:effectLst>
                  <a:outerShdw blurRad="38100" dist="38100" dir="2700000" algn="tl">
                    <a:srgbClr val="C0C0C0"/>
                  </a:outerShdw>
                </a:effectLst>
                <a:cs typeface="Times New Roman" pitchFamily="18" charset="0"/>
              </a:rPr>
              <a:t>integer programming (IP</a:t>
            </a:r>
            <a:r>
              <a:rPr lang="en-US" dirty="0">
                <a:cs typeface="Times New Roman" pitchFamily="18" charset="0"/>
              </a:rPr>
              <a:t>) is developed for solving linear programming models, which require integer solutions</a:t>
            </a:r>
          </a:p>
          <a:p>
            <a:pPr>
              <a:lnSpc>
                <a:spcPct val="90000"/>
              </a:lnSpc>
            </a:pPr>
            <a:r>
              <a:rPr lang="en-US" dirty="0">
                <a:cs typeface="Times New Roman" pitchFamily="18" charset="0"/>
              </a:rPr>
              <a:t>The IP models require the following:</a:t>
            </a:r>
          </a:p>
          <a:p>
            <a:pPr lvl="1">
              <a:lnSpc>
                <a:spcPct val="90000"/>
              </a:lnSpc>
            </a:pPr>
            <a:r>
              <a:rPr lang="en-US" dirty="0">
                <a:cs typeface="Times New Roman" pitchFamily="18" charset="0"/>
              </a:rPr>
              <a:t>Linear objective function</a:t>
            </a:r>
          </a:p>
          <a:p>
            <a:pPr lvl="1">
              <a:lnSpc>
                <a:spcPct val="90000"/>
              </a:lnSpc>
            </a:pPr>
            <a:r>
              <a:rPr lang="en-US" dirty="0">
                <a:cs typeface="Times New Roman" pitchFamily="18" charset="0"/>
              </a:rPr>
              <a:t>Set of linear constraints</a:t>
            </a:r>
          </a:p>
          <a:p>
            <a:pPr lvl="1">
              <a:lnSpc>
                <a:spcPct val="90000"/>
              </a:lnSpc>
            </a:pPr>
            <a:r>
              <a:rPr lang="en-US" dirty="0">
                <a:cs typeface="Times New Roman" pitchFamily="18" charset="0"/>
              </a:rPr>
              <a:t>Non-negativity constraints for model variables</a:t>
            </a:r>
          </a:p>
          <a:p>
            <a:pPr lvl="1">
              <a:lnSpc>
                <a:spcPct val="90000"/>
              </a:lnSpc>
            </a:pPr>
            <a:r>
              <a:rPr lang="en-US" dirty="0">
                <a:cs typeface="Times New Roman" pitchFamily="18" charset="0"/>
              </a:rPr>
              <a:t>Integer values for some or all solution variables</a:t>
            </a:r>
          </a:p>
          <a:p>
            <a:pPr>
              <a:lnSpc>
                <a:spcPct val="90000"/>
              </a:lnSpc>
            </a:pPr>
            <a:r>
              <a:rPr lang="en-US" sz="2000" dirty="0">
                <a:cs typeface="Times New Roman" pitchFamily="18" charset="0"/>
              </a:rPr>
              <a:t>Types of IP models:</a:t>
            </a:r>
          </a:p>
          <a:p>
            <a:pPr lvl="1">
              <a:lnSpc>
                <a:spcPct val="90000"/>
              </a:lnSpc>
            </a:pPr>
            <a:r>
              <a:rPr lang="en-US" i="1" dirty="0" err="1">
                <a:solidFill>
                  <a:schemeClr val="accent1"/>
                </a:solidFill>
                <a:effectLst>
                  <a:outerShdw blurRad="38100" dist="38100" dir="2700000" algn="tl">
                    <a:srgbClr val="C0C0C0"/>
                  </a:outerShdw>
                </a:effectLst>
                <a:cs typeface="Times New Roman" pitchFamily="18" charset="0"/>
              </a:rPr>
              <a:t>Pure‑integer</a:t>
            </a:r>
            <a:r>
              <a:rPr lang="en-US" i="1" dirty="0">
                <a:solidFill>
                  <a:schemeClr val="accent1"/>
                </a:solidFill>
                <a:effectLst>
                  <a:outerShdw blurRad="38100" dist="38100" dir="2700000" algn="tl">
                    <a:srgbClr val="C0C0C0"/>
                  </a:outerShdw>
                </a:effectLst>
                <a:cs typeface="Times New Roman" pitchFamily="18" charset="0"/>
              </a:rPr>
              <a:t> model</a:t>
            </a:r>
            <a:r>
              <a:rPr lang="en-US" dirty="0">
                <a:cs typeface="Times New Roman" pitchFamily="18" charset="0"/>
              </a:rPr>
              <a:t> requires all integer values for the optimal solution</a:t>
            </a:r>
          </a:p>
          <a:p>
            <a:pPr lvl="1">
              <a:lnSpc>
                <a:spcPct val="90000"/>
              </a:lnSpc>
            </a:pPr>
            <a:r>
              <a:rPr lang="en-US" i="1" dirty="0" err="1">
                <a:solidFill>
                  <a:schemeClr val="accent1"/>
                </a:solidFill>
                <a:effectLst>
                  <a:outerShdw blurRad="38100" dist="38100" dir="2700000" algn="tl">
                    <a:srgbClr val="C0C0C0"/>
                  </a:outerShdw>
                </a:effectLst>
                <a:cs typeface="Times New Roman" pitchFamily="18" charset="0"/>
              </a:rPr>
              <a:t>Mixed‑integer</a:t>
            </a:r>
            <a:r>
              <a:rPr lang="en-US" i="1" dirty="0">
                <a:solidFill>
                  <a:schemeClr val="accent1"/>
                </a:solidFill>
                <a:effectLst>
                  <a:outerShdw blurRad="38100" dist="38100" dir="2700000" algn="tl">
                    <a:srgbClr val="C0C0C0"/>
                  </a:outerShdw>
                </a:effectLst>
                <a:cs typeface="Times New Roman" pitchFamily="18" charset="0"/>
              </a:rPr>
              <a:t> model</a:t>
            </a:r>
            <a:r>
              <a:rPr lang="en-US" dirty="0">
                <a:cs typeface="Times New Roman" pitchFamily="18" charset="0"/>
              </a:rPr>
              <a:t> requires only certain variables to be integers</a:t>
            </a:r>
          </a:p>
          <a:p>
            <a:pPr lvl="1">
              <a:lnSpc>
                <a:spcPct val="90000"/>
              </a:lnSpc>
            </a:pPr>
            <a:r>
              <a:rPr lang="en-US" i="1" dirty="0" err="1">
                <a:solidFill>
                  <a:schemeClr val="accent1"/>
                </a:solidFill>
                <a:effectLst>
                  <a:outerShdw blurRad="38100" dist="38100" dir="2700000" algn="tl">
                    <a:srgbClr val="C0C0C0"/>
                  </a:outerShdw>
                </a:effectLst>
                <a:cs typeface="Times New Roman" pitchFamily="18" charset="0"/>
              </a:rPr>
              <a:t>Zero‑one</a:t>
            </a:r>
            <a:r>
              <a:rPr lang="en-US" i="1" dirty="0">
                <a:solidFill>
                  <a:schemeClr val="accent1"/>
                </a:solidFill>
                <a:effectLst>
                  <a:outerShdw blurRad="38100" dist="38100" dir="2700000" algn="tl">
                    <a:srgbClr val="C0C0C0"/>
                  </a:outerShdw>
                </a:effectLst>
                <a:cs typeface="Times New Roman" pitchFamily="18" charset="0"/>
              </a:rPr>
              <a:t> integer model</a:t>
            </a:r>
            <a:r>
              <a:rPr lang="en-US" dirty="0">
                <a:cs typeface="Times New Roman" pitchFamily="18" charset="0"/>
              </a:rPr>
              <a:t> requires only values of zero or one for the decision variables</a:t>
            </a:r>
          </a:p>
          <a:p>
            <a:pPr>
              <a:lnSpc>
                <a:spcPct val="90000"/>
              </a:lnSpc>
              <a:buFont typeface="Wingdings" pitchFamily="2" charset="2"/>
              <a:buNone/>
            </a:pPr>
            <a:r>
              <a:rPr lang="en-US" sz="2000" dirty="0">
                <a:cs typeface="Times New Roman" pitchFamily="18" charset="0"/>
              </a:rPr>
              <a:t> </a:t>
            </a:r>
          </a:p>
          <a:p>
            <a:pPr>
              <a:lnSpc>
                <a:spcPct val="90000"/>
              </a:lnSpc>
              <a:buFont typeface="Wingdings" pitchFamily="2" charset="2"/>
              <a:buNone/>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en-US"/>
              <a:t>IP Applications</a:t>
            </a:r>
          </a:p>
        </p:txBody>
      </p:sp>
      <p:sp>
        <p:nvSpPr>
          <p:cNvPr id="221187" name="Rectangle 3"/>
          <p:cNvSpPr>
            <a:spLocks noGrp="1" noChangeArrowheads="1"/>
          </p:cNvSpPr>
          <p:nvPr>
            <p:ph type="body" idx="1"/>
          </p:nvPr>
        </p:nvSpPr>
        <p:spPr/>
        <p:txBody>
          <a:bodyPr/>
          <a:lstStyle/>
          <a:p>
            <a:pPr algn="just">
              <a:lnSpc>
                <a:spcPct val="90000"/>
              </a:lnSpc>
              <a:buFont typeface="Wingdings" panose="05000000000000000000" pitchFamily="2" charset="2"/>
              <a:buNone/>
            </a:pPr>
            <a:r>
              <a:rPr lang="en-US" altLang="en-US" sz="1000">
                <a:cs typeface="Times New Roman" panose="02020603050405020304" pitchFamily="18" charset="0"/>
              </a:rPr>
              <a:t>	</a:t>
            </a:r>
            <a:r>
              <a:rPr lang="en-US" altLang="en-US" sz="1400" i="1">
                <a:solidFill>
                  <a:schemeClr val="accent2"/>
                </a:solidFill>
                <a:effectLst>
                  <a:outerShdw blurRad="38100" dist="38100" dir="2700000" algn="tl">
                    <a:srgbClr val="C0C0C0"/>
                  </a:outerShdw>
                </a:effectLst>
                <a:cs typeface="Times New Roman" panose="02020603050405020304" pitchFamily="18" charset="0"/>
              </a:rPr>
              <a:t>OBJECTIVE                              	DECISION VARIABLES                                 CONSTRAINTS</a:t>
            </a:r>
            <a:r>
              <a:rPr lang="en-US" altLang="en-US" sz="1200">
                <a:solidFill>
                  <a:schemeClr val="accent2"/>
                </a:solidFill>
                <a:cs typeface="Times New Roman" panose="02020603050405020304" pitchFamily="18" charset="0"/>
              </a:rPr>
              <a:t>    </a:t>
            </a:r>
          </a:p>
          <a:p>
            <a:pPr algn="just">
              <a:lnSpc>
                <a:spcPct val="90000"/>
              </a:lnSpc>
              <a:buFont typeface="Wingdings" panose="05000000000000000000" pitchFamily="2" charset="2"/>
              <a:buNone/>
            </a:pPr>
            <a:r>
              <a:rPr lang="en-US" altLang="en-US" sz="1200">
                <a:solidFill>
                  <a:schemeClr val="accent2"/>
                </a:solidFill>
                <a:cs typeface="Times New Roman" panose="02020603050405020304" pitchFamily="18" charset="0"/>
              </a:rPr>
              <a:t> </a:t>
            </a:r>
          </a:p>
          <a:p>
            <a:pPr algn="just">
              <a:lnSpc>
                <a:spcPct val="90000"/>
              </a:lnSpc>
              <a:buFont typeface="Wingdings" panose="05000000000000000000" pitchFamily="2" charset="2"/>
              <a:buNone/>
            </a:pPr>
            <a:r>
              <a:rPr lang="en-US" altLang="en-US" sz="1200">
                <a:cs typeface="Times New Roman" panose="02020603050405020304" pitchFamily="18" charset="0"/>
              </a:rPr>
              <a:t>				</a:t>
            </a:r>
            <a:r>
              <a:rPr lang="en-US" altLang="en-US" sz="1400" i="1">
                <a:solidFill>
                  <a:schemeClr val="accent1"/>
                </a:solidFill>
                <a:effectLst>
                  <a:outerShdw blurRad="38100" dist="38100" dir="2700000" algn="tl">
                    <a:srgbClr val="C0C0C0"/>
                  </a:outerShdw>
                </a:effectLst>
                <a:cs typeface="Times New Roman" panose="02020603050405020304" pitchFamily="18" charset="0"/>
              </a:rPr>
              <a:t>1. PRODUCT (MACHINE) MIX</a:t>
            </a:r>
          </a:p>
          <a:p>
            <a:pPr algn="just">
              <a:lnSpc>
                <a:spcPct val="90000"/>
              </a:lnSpc>
              <a:buFont typeface="Wingdings" panose="05000000000000000000" pitchFamily="2" charset="2"/>
              <a:buNone/>
            </a:pPr>
            <a:r>
              <a:rPr lang="en-US" altLang="en-US" sz="1200">
                <a:cs typeface="Times New Roman" panose="02020603050405020304" pitchFamily="18" charset="0"/>
              </a:rPr>
              <a:t> </a:t>
            </a:r>
          </a:p>
          <a:p>
            <a:pPr algn="just">
              <a:lnSpc>
                <a:spcPct val="90000"/>
              </a:lnSpc>
              <a:buFont typeface="Wingdings" panose="05000000000000000000" pitchFamily="2" charset="2"/>
              <a:buNone/>
            </a:pPr>
            <a:r>
              <a:rPr lang="en-US" altLang="en-US" sz="1200">
                <a:cs typeface="Times New Roman" panose="02020603050405020304" pitchFamily="18" charset="0"/>
              </a:rPr>
              <a:t>	To select a mix of		How much to produce and	         	Market demand, capacity  </a:t>
            </a:r>
          </a:p>
          <a:p>
            <a:pPr algn="just">
              <a:lnSpc>
                <a:spcPct val="90000"/>
              </a:lnSpc>
              <a:buFont typeface="Wingdings" panose="05000000000000000000" pitchFamily="2" charset="2"/>
              <a:buNone/>
            </a:pPr>
            <a:r>
              <a:rPr lang="en-US" altLang="en-US" sz="1200">
                <a:cs typeface="Times New Roman" panose="02020603050405020304" pitchFamily="18" charset="0"/>
              </a:rPr>
              <a:t>	products or machines		market of each product		of different resources</a:t>
            </a:r>
          </a:p>
          <a:p>
            <a:pPr algn="just">
              <a:lnSpc>
                <a:spcPct val="90000"/>
              </a:lnSpc>
              <a:buFont typeface="Wingdings" panose="05000000000000000000" pitchFamily="2" charset="2"/>
              <a:buNone/>
            </a:pPr>
            <a:r>
              <a:rPr lang="en-US" altLang="en-US" sz="1200">
                <a:cs typeface="Times New Roman" panose="02020603050405020304" pitchFamily="18" charset="0"/>
              </a:rPr>
              <a:t>	that results in maximum	or service for the planning</a:t>
            </a:r>
          </a:p>
          <a:p>
            <a:pPr algn="just">
              <a:lnSpc>
                <a:spcPct val="90000"/>
              </a:lnSpc>
              <a:buFont typeface="Wingdings" panose="05000000000000000000" pitchFamily="2" charset="2"/>
              <a:buNone/>
            </a:pPr>
            <a:r>
              <a:rPr lang="en-US" altLang="en-US" sz="1200">
                <a:cs typeface="Times New Roman" panose="02020603050405020304" pitchFamily="18" charset="0"/>
              </a:rPr>
              <a:t>	profits for planning		period. Decision var. are	</a:t>
            </a:r>
          </a:p>
          <a:p>
            <a:pPr algn="just">
              <a:lnSpc>
                <a:spcPct val="90000"/>
              </a:lnSpc>
              <a:buFont typeface="Wingdings" panose="05000000000000000000" pitchFamily="2" charset="2"/>
              <a:buNone/>
            </a:pPr>
            <a:r>
              <a:rPr lang="en-US" altLang="en-US" sz="1200">
                <a:cs typeface="Times New Roman" panose="02020603050405020304" pitchFamily="18" charset="0"/>
              </a:rPr>
              <a:t>	period			all or partially integer</a:t>
            </a:r>
          </a:p>
          <a:p>
            <a:pPr algn="just">
              <a:lnSpc>
                <a:spcPct val="90000"/>
              </a:lnSpc>
              <a:buFont typeface="Wingdings" panose="05000000000000000000" pitchFamily="2" charset="2"/>
              <a:buNone/>
            </a:pPr>
            <a:r>
              <a:rPr lang="en-US" altLang="en-US" sz="1200">
                <a:cs typeface="Times New Roman" panose="02020603050405020304" pitchFamily="18" charset="0"/>
              </a:rPr>
              <a:t> </a:t>
            </a:r>
          </a:p>
          <a:p>
            <a:pPr algn="just">
              <a:lnSpc>
                <a:spcPct val="90000"/>
              </a:lnSpc>
              <a:buFont typeface="Wingdings" panose="05000000000000000000" pitchFamily="2" charset="2"/>
              <a:buNone/>
            </a:pPr>
            <a:r>
              <a:rPr lang="en-US" altLang="en-US" sz="1200">
                <a:cs typeface="Times New Roman" panose="02020603050405020304" pitchFamily="18" charset="0"/>
              </a:rPr>
              <a:t> </a:t>
            </a:r>
          </a:p>
          <a:p>
            <a:pPr algn="just">
              <a:lnSpc>
                <a:spcPct val="90000"/>
              </a:lnSpc>
              <a:buFont typeface="Wingdings" panose="05000000000000000000" pitchFamily="2" charset="2"/>
              <a:buNone/>
            </a:pPr>
            <a:r>
              <a:rPr lang="en-US" altLang="en-US" sz="1200">
                <a:cs typeface="Times New Roman" panose="02020603050405020304" pitchFamily="18" charset="0"/>
              </a:rPr>
              <a:t>				</a:t>
            </a:r>
            <a:r>
              <a:rPr lang="en-US" altLang="en-US" sz="1400" i="1">
                <a:solidFill>
                  <a:schemeClr val="accent1"/>
                </a:solidFill>
                <a:effectLst>
                  <a:outerShdw blurRad="38100" dist="38100" dir="2700000" algn="tl">
                    <a:srgbClr val="C0C0C0"/>
                  </a:outerShdw>
                </a:effectLst>
                <a:cs typeface="Times New Roman" panose="02020603050405020304" pitchFamily="18" charset="0"/>
              </a:rPr>
              <a:t>2. PERSONNEL SCHEDULING</a:t>
            </a:r>
          </a:p>
          <a:p>
            <a:pPr algn="just">
              <a:lnSpc>
                <a:spcPct val="90000"/>
              </a:lnSpc>
              <a:buFont typeface="Wingdings" panose="05000000000000000000" pitchFamily="2" charset="2"/>
              <a:buNone/>
            </a:pPr>
            <a:r>
              <a:rPr lang="en-US" altLang="en-US" sz="1200">
                <a:cs typeface="Times New Roman" panose="02020603050405020304" pitchFamily="18" charset="0"/>
              </a:rPr>
              <a:t> </a:t>
            </a:r>
          </a:p>
          <a:p>
            <a:pPr algn="just">
              <a:lnSpc>
                <a:spcPct val="90000"/>
              </a:lnSpc>
              <a:buFont typeface="Wingdings" panose="05000000000000000000" pitchFamily="2" charset="2"/>
              <a:buNone/>
            </a:pPr>
            <a:r>
              <a:rPr lang="en-US" altLang="en-US" sz="1200">
                <a:cs typeface="Times New Roman" panose="02020603050405020304" pitchFamily="18" charset="0"/>
              </a:rPr>
              <a:t>	To create a schedule for	Number of workers(full or		Limited number of workers</a:t>
            </a:r>
          </a:p>
          <a:p>
            <a:pPr algn="just">
              <a:lnSpc>
                <a:spcPct val="90000"/>
              </a:lnSpc>
              <a:buFont typeface="Wingdings" panose="05000000000000000000" pitchFamily="2" charset="2"/>
              <a:buNone/>
            </a:pPr>
            <a:r>
              <a:rPr lang="en-US" altLang="en-US" sz="1200">
                <a:cs typeface="Times New Roman" panose="02020603050405020304" pitchFamily="18" charset="0"/>
              </a:rPr>
              <a:t>	personnel that results in	part-time) in each shift.		in the shifts</a:t>
            </a:r>
          </a:p>
          <a:p>
            <a:pPr algn="just">
              <a:lnSpc>
                <a:spcPct val="90000"/>
              </a:lnSpc>
              <a:buFont typeface="Wingdings" panose="05000000000000000000" pitchFamily="2" charset="2"/>
              <a:buNone/>
            </a:pPr>
            <a:r>
              <a:rPr lang="en-US" altLang="en-US" sz="1200">
                <a:cs typeface="Times New Roman" panose="02020603050405020304" pitchFamily="18" charset="0"/>
              </a:rPr>
              <a:t>	minimum costs for an		Decision variables are all		Union regulations</a:t>
            </a:r>
          </a:p>
          <a:p>
            <a:pPr algn="just">
              <a:lnSpc>
                <a:spcPct val="90000"/>
              </a:lnSpc>
              <a:buFont typeface="Wingdings" panose="05000000000000000000" pitchFamily="2" charset="2"/>
              <a:buNone/>
            </a:pPr>
            <a:r>
              <a:rPr lang="en-US" altLang="en-US" sz="1200">
                <a:cs typeface="Times New Roman" panose="02020603050405020304" pitchFamily="18" charset="0"/>
              </a:rPr>
              <a:t>	organization		integer</a:t>
            </a:r>
          </a:p>
          <a:p>
            <a:pPr algn="just">
              <a:lnSpc>
                <a:spcPct val="90000"/>
              </a:lnSpc>
              <a:buFont typeface="Wingdings" panose="05000000000000000000" pitchFamily="2" charset="2"/>
              <a:buNone/>
            </a:pPr>
            <a:r>
              <a:rPr lang="en-US" altLang="en-US" sz="1200">
                <a:cs typeface="Times New Roman" panose="02020603050405020304" pitchFamily="18" charset="0"/>
              </a:rPr>
              <a:t> </a:t>
            </a:r>
          </a:p>
          <a:p>
            <a:pPr algn="just">
              <a:lnSpc>
                <a:spcPct val="90000"/>
              </a:lnSpc>
              <a:buFont typeface="Wingdings" panose="05000000000000000000" pitchFamily="2" charset="2"/>
              <a:buNone/>
            </a:pPr>
            <a:r>
              <a:rPr lang="en-US" altLang="en-US" sz="1200">
                <a:cs typeface="Times New Roman" panose="02020603050405020304" pitchFamily="18" charset="0"/>
              </a:rPr>
              <a:t> </a:t>
            </a:r>
          </a:p>
          <a:p>
            <a:pPr algn="just">
              <a:lnSpc>
                <a:spcPct val="90000"/>
              </a:lnSpc>
              <a:buFont typeface="Wingdings" panose="05000000000000000000" pitchFamily="2" charset="2"/>
              <a:buNone/>
            </a:pPr>
            <a:r>
              <a:rPr lang="en-US" altLang="en-US" sz="1200">
                <a:cs typeface="Times New Roman" panose="02020603050405020304" pitchFamily="18" charset="0"/>
              </a:rPr>
              <a:t>				</a:t>
            </a:r>
            <a:r>
              <a:rPr lang="en-US" altLang="en-US" sz="1400" i="1">
                <a:solidFill>
                  <a:schemeClr val="accent1"/>
                </a:solidFill>
                <a:effectLst>
                  <a:outerShdw blurRad="38100" dist="38100" dir="2700000" algn="tl">
                    <a:srgbClr val="C0C0C0"/>
                  </a:outerShdw>
                </a:effectLst>
                <a:cs typeface="Times New Roman" panose="02020603050405020304" pitchFamily="18" charset="0"/>
              </a:rPr>
              <a:t>3. FINANCE (BUDGETING) MODELS  </a:t>
            </a:r>
          </a:p>
          <a:p>
            <a:pPr algn="just">
              <a:lnSpc>
                <a:spcPct val="90000"/>
              </a:lnSpc>
              <a:buFont typeface="Wingdings" panose="05000000000000000000" pitchFamily="2" charset="2"/>
              <a:buNone/>
            </a:pPr>
            <a:r>
              <a:rPr lang="en-US" altLang="en-US" sz="1200">
                <a:cs typeface="Times New Roman" panose="02020603050405020304" pitchFamily="18" charset="0"/>
              </a:rPr>
              <a:t> </a:t>
            </a:r>
          </a:p>
          <a:p>
            <a:pPr algn="just">
              <a:lnSpc>
                <a:spcPct val="90000"/>
              </a:lnSpc>
              <a:buFont typeface="Wingdings" panose="05000000000000000000" pitchFamily="2" charset="2"/>
              <a:buNone/>
            </a:pPr>
            <a:r>
              <a:rPr lang="en-US" altLang="en-US" sz="1200">
                <a:cs typeface="Times New Roman" panose="02020603050405020304" pitchFamily="18" charset="0"/>
              </a:rPr>
              <a:t>	To select investments' mix	What type of investment to		Limitations imposed </a:t>
            </a:r>
          </a:p>
          <a:p>
            <a:pPr algn="just">
              <a:lnSpc>
                <a:spcPct val="90000"/>
              </a:lnSpc>
              <a:buFont typeface="Wingdings" panose="05000000000000000000" pitchFamily="2" charset="2"/>
              <a:buNone/>
            </a:pPr>
            <a:r>
              <a:rPr lang="en-US" altLang="en-US" sz="1200">
                <a:cs typeface="Times New Roman" panose="02020603050405020304" pitchFamily="18" charset="0"/>
              </a:rPr>
              <a:t>	that maximizes total return	be used. Decision variables		on budgeting</a:t>
            </a:r>
          </a:p>
          <a:p>
            <a:pPr algn="just">
              <a:lnSpc>
                <a:spcPct val="90000"/>
              </a:lnSpc>
              <a:buFont typeface="Wingdings" panose="05000000000000000000" pitchFamily="2" charset="2"/>
              <a:buNone/>
            </a:pPr>
            <a:r>
              <a:rPr lang="en-US" altLang="en-US" sz="1200">
                <a:cs typeface="Times New Roman" panose="02020603050405020304" pitchFamily="18" charset="0"/>
              </a:rPr>
              <a:t>	(net present value).		are 0‑1 variables or mixed-integer						</a:t>
            </a:r>
            <a:endParaRPr lang="en-US" altLang="en-US" sz="1200"/>
          </a:p>
        </p:txBody>
      </p:sp>
    </p:spTree>
    <p:extLst>
      <p:ext uri="{BB962C8B-B14F-4D97-AF65-F5344CB8AC3E}">
        <p14:creationId xmlns:p14="http://schemas.microsoft.com/office/powerpoint/2010/main" val="782732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ltLang="en-US"/>
              <a:t>IP Applications (Continued)</a:t>
            </a:r>
          </a:p>
        </p:txBody>
      </p:sp>
      <p:sp>
        <p:nvSpPr>
          <p:cNvPr id="222211" name="Rectangle 3"/>
          <p:cNvSpPr>
            <a:spLocks noGrp="1" noChangeArrowheads="1"/>
          </p:cNvSpPr>
          <p:nvPr>
            <p:ph type="body" idx="1"/>
          </p:nvPr>
        </p:nvSpPr>
        <p:spPr/>
        <p:txBody>
          <a:bodyPr/>
          <a:lstStyle/>
          <a:p>
            <a:pPr algn="just">
              <a:buFont typeface="Wingdings" panose="05000000000000000000" pitchFamily="2" charset="2"/>
              <a:buNone/>
            </a:pPr>
            <a:endParaRPr lang="en-US" altLang="en-US" sz="1200" u="sng">
              <a:cs typeface="Times New Roman" panose="02020603050405020304" pitchFamily="18" charset="0"/>
            </a:endParaRPr>
          </a:p>
          <a:p>
            <a:pPr algn="just">
              <a:buFont typeface="Wingdings" panose="05000000000000000000" pitchFamily="2" charset="2"/>
              <a:buNone/>
            </a:pPr>
            <a:r>
              <a:rPr lang="en-US" altLang="en-US" sz="1400" i="1">
                <a:cs typeface="Times New Roman" panose="02020603050405020304" pitchFamily="18" charset="0"/>
              </a:rPr>
              <a:t>	</a:t>
            </a:r>
            <a:r>
              <a:rPr lang="en-US" altLang="en-US" sz="1400" i="1">
                <a:solidFill>
                  <a:schemeClr val="accent2"/>
                </a:solidFill>
                <a:effectLst>
                  <a:outerShdw blurRad="38100" dist="38100" dir="2700000" algn="tl">
                    <a:srgbClr val="C0C0C0"/>
                  </a:outerShdw>
                </a:effectLst>
                <a:cs typeface="Times New Roman" panose="02020603050405020304" pitchFamily="18" charset="0"/>
              </a:rPr>
              <a:t>OBJECTIVE                              	DECISION VARIABLES                         CONSTRAINTS</a:t>
            </a:r>
          </a:p>
          <a:p>
            <a:pPr lvl="4" algn="just">
              <a:buFontTx/>
              <a:buNone/>
            </a:pPr>
            <a:endParaRPr lang="en-US" altLang="en-US" sz="1400">
              <a:solidFill>
                <a:schemeClr val="accent2"/>
              </a:solidFill>
              <a:cs typeface="Times New Roman" panose="02020603050405020304" pitchFamily="18" charset="0"/>
            </a:endParaRPr>
          </a:p>
          <a:p>
            <a:pPr lvl="4" algn="just">
              <a:buFontTx/>
              <a:buNone/>
            </a:pPr>
            <a:r>
              <a:rPr lang="en-US" altLang="en-US" sz="1400">
                <a:cs typeface="Times New Roman" panose="02020603050405020304" pitchFamily="18" charset="0"/>
              </a:rPr>
              <a:t>                          </a:t>
            </a:r>
            <a:r>
              <a:rPr lang="en-US" altLang="en-US" sz="1400" i="1">
                <a:solidFill>
                  <a:schemeClr val="accent1"/>
                </a:solidFill>
                <a:effectLst>
                  <a:outerShdw blurRad="38100" dist="38100" dir="2700000" algn="tl">
                    <a:srgbClr val="C0C0C0"/>
                  </a:outerShdw>
                </a:effectLst>
                <a:cs typeface="Times New Roman" panose="02020603050405020304" pitchFamily="18" charset="0"/>
              </a:rPr>
              <a:t>4. NETWORK MODELS</a:t>
            </a:r>
          </a:p>
          <a:p>
            <a:pPr lvl="4" algn="just">
              <a:buFontTx/>
              <a:buNone/>
            </a:pPr>
            <a:r>
              <a:rPr lang="en-US" altLang="en-US" sz="800">
                <a:cs typeface="Times New Roman" panose="02020603050405020304" pitchFamily="18" charset="0"/>
              </a:rPr>
              <a:t> </a:t>
            </a:r>
          </a:p>
          <a:p>
            <a:pPr algn="just">
              <a:buFont typeface="Wingdings" panose="05000000000000000000" pitchFamily="2" charset="2"/>
              <a:buNone/>
            </a:pPr>
            <a:r>
              <a:rPr lang="en-US" altLang="en-US" sz="1200">
                <a:cs typeface="Times New Roman" panose="02020603050405020304" pitchFamily="18" charset="0"/>
              </a:rPr>
              <a:t>	Minimizing total travel	All decision variables are		The beginning and ending  </a:t>
            </a:r>
          </a:p>
          <a:p>
            <a:pPr algn="just">
              <a:buFont typeface="Wingdings" panose="05000000000000000000" pitchFamily="2" charset="2"/>
              <a:buNone/>
            </a:pPr>
            <a:r>
              <a:rPr lang="en-US" altLang="en-US" sz="1200">
                <a:cs typeface="Times New Roman" panose="02020603050405020304" pitchFamily="18" charset="0"/>
              </a:rPr>
              <a:t>	costs while visiting		0‑1 variables			destinations should be visited </a:t>
            </a:r>
          </a:p>
          <a:p>
            <a:pPr algn="just">
              <a:buFont typeface="Wingdings" panose="05000000000000000000" pitchFamily="2" charset="2"/>
              <a:buNone/>
            </a:pPr>
            <a:r>
              <a:rPr lang="en-US" altLang="en-US" sz="1200">
                <a:cs typeface="Times New Roman" panose="02020603050405020304" pitchFamily="18" charset="0"/>
              </a:rPr>
              <a:t>	expected  destinations.                                    			ones. Balance of input and								output flows</a:t>
            </a:r>
          </a:p>
          <a:p>
            <a:pPr algn="just">
              <a:buFont typeface="Wingdings" panose="05000000000000000000" pitchFamily="2" charset="2"/>
              <a:buNone/>
            </a:pPr>
            <a:r>
              <a:rPr lang="en-US" altLang="en-US" sz="1200">
                <a:cs typeface="Times New Roman" panose="02020603050405020304" pitchFamily="18" charset="0"/>
              </a:rPr>
              <a:t> </a:t>
            </a:r>
          </a:p>
          <a:p>
            <a:pPr algn="just">
              <a:buFont typeface="Wingdings" panose="05000000000000000000" pitchFamily="2" charset="2"/>
              <a:buNone/>
            </a:pPr>
            <a:r>
              <a:rPr lang="en-US" altLang="en-US" sz="1200">
                <a:cs typeface="Times New Roman" panose="02020603050405020304" pitchFamily="18" charset="0"/>
              </a:rPr>
              <a:t>				</a:t>
            </a:r>
            <a:r>
              <a:rPr lang="en-US" altLang="en-US" sz="1400" i="1">
                <a:solidFill>
                  <a:schemeClr val="accent1"/>
                </a:solidFill>
                <a:effectLst>
                  <a:outerShdw blurRad="38100" dist="38100" dir="2700000" algn="tl">
                    <a:srgbClr val="C0C0C0"/>
                  </a:outerShdw>
                </a:effectLst>
                <a:cs typeface="Times New Roman" panose="02020603050405020304" pitchFamily="18" charset="0"/>
              </a:rPr>
              <a:t>5. ASSIGNMENT</a:t>
            </a:r>
          </a:p>
          <a:p>
            <a:pPr algn="just">
              <a:buFont typeface="Wingdings" panose="05000000000000000000" pitchFamily="2" charset="2"/>
              <a:buNone/>
            </a:pPr>
            <a:r>
              <a:rPr lang="en-US" altLang="en-US" sz="1200">
                <a:cs typeface="Times New Roman" panose="02020603050405020304" pitchFamily="18" charset="0"/>
              </a:rPr>
              <a:t> </a:t>
            </a:r>
          </a:p>
          <a:p>
            <a:pPr algn="just">
              <a:buFont typeface="Wingdings" panose="05000000000000000000" pitchFamily="2" charset="2"/>
              <a:buNone/>
            </a:pPr>
            <a:r>
              <a:rPr lang="en-US" altLang="en-US" sz="1200">
                <a:cs typeface="Times New Roman" panose="02020603050405020304" pitchFamily="18" charset="0"/>
              </a:rPr>
              <a:t>	To assign jobs to the		All decision variables are		All jobs should be allocated</a:t>
            </a:r>
          </a:p>
          <a:p>
            <a:pPr algn="just">
              <a:buFont typeface="Wingdings" panose="05000000000000000000" pitchFamily="2" charset="2"/>
              <a:buNone/>
            </a:pPr>
            <a:r>
              <a:rPr lang="en-US" altLang="en-US" sz="1200">
                <a:cs typeface="Times New Roman" panose="02020603050405020304" pitchFamily="18" charset="0"/>
              </a:rPr>
              <a:t>	employees that results		0‑1 variables (a job can be		All employees should be </a:t>
            </a:r>
          </a:p>
          <a:p>
            <a:pPr algn="just">
              <a:buFont typeface="Wingdings" panose="05000000000000000000" pitchFamily="2" charset="2"/>
              <a:buNone/>
            </a:pPr>
            <a:r>
              <a:rPr lang="en-US" altLang="en-US" sz="1200">
                <a:cs typeface="Times New Roman" panose="02020603050405020304" pitchFamily="18" charset="0"/>
              </a:rPr>
              <a:t>	in minimum total cost		assigned or not to an		assigned</a:t>
            </a:r>
          </a:p>
          <a:p>
            <a:pPr algn="just">
              <a:buFont typeface="Wingdings" panose="05000000000000000000" pitchFamily="2" charset="2"/>
              <a:buNone/>
            </a:pPr>
            <a:r>
              <a:rPr lang="en-US" altLang="en-US" sz="1200">
                <a:cs typeface="Times New Roman" panose="02020603050405020304" pitchFamily="18" charset="0"/>
              </a:rPr>
              <a:t>	of assignments		employee)	</a:t>
            </a:r>
          </a:p>
          <a:p>
            <a:pPr>
              <a:buFont typeface="Wingdings" panose="05000000000000000000" pitchFamily="2" charset="2"/>
              <a:buNone/>
            </a:pPr>
            <a:endParaRPr lang="en-US" altLang="en-US" sz="1200"/>
          </a:p>
          <a:p>
            <a:pPr>
              <a:buFont typeface="Wingdings" panose="05000000000000000000" pitchFamily="2" charset="2"/>
              <a:buNone/>
            </a:pPr>
            <a:endParaRPr lang="en-US" altLang="en-US" sz="1200"/>
          </a:p>
        </p:txBody>
      </p:sp>
    </p:spTree>
    <p:extLst>
      <p:ext uri="{BB962C8B-B14F-4D97-AF65-F5344CB8AC3E}">
        <p14:creationId xmlns:p14="http://schemas.microsoft.com/office/powerpoint/2010/main" val="3697154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a:t>Daily Scheduling in Bank</a:t>
            </a:r>
          </a:p>
        </p:txBody>
      </p:sp>
      <p:sp>
        <p:nvSpPr>
          <p:cNvPr id="12291" name="Rectangle 3"/>
          <p:cNvSpPr>
            <a:spLocks noGrp="1" noChangeArrowheads="1"/>
          </p:cNvSpPr>
          <p:nvPr>
            <p:ph type="body" idx="1"/>
          </p:nvPr>
        </p:nvSpPr>
        <p:spPr>
          <a:xfrm>
            <a:off x="228600" y="1447800"/>
            <a:ext cx="8610600" cy="5181600"/>
          </a:xfrm>
        </p:spPr>
        <p:txBody>
          <a:bodyPr/>
          <a:lstStyle/>
          <a:p>
            <a:r>
              <a:rPr lang="en-US" sz="1600" dirty="0">
                <a:cs typeface="Times New Roman" pitchFamily="18" charset="0"/>
              </a:rPr>
              <a:t>The main branch of California Bank requires at least 8 to 17 tellers on duty depending on the time of day, as indicated in the table below. Full-time tellers work from 8 am to 4 pm. A full-time teller costs the bank  $32 per hour. Part-time tellers work 4 consecutive hours at $20 per hour starting at 8 am, 10 am, or 12 noon. Union regulations require that at least 50% of tellers be full-time (on a daily basis) The teller requirements for the main branch of California Bank are  presented below.</a:t>
            </a:r>
          </a:p>
          <a:p>
            <a:pPr algn="just">
              <a:buNone/>
            </a:pPr>
            <a:r>
              <a:rPr lang="en-US" sz="1600" dirty="0">
                <a:cs typeface="Times New Roman" pitchFamily="18" charset="0"/>
              </a:rPr>
              <a:t> </a:t>
            </a:r>
          </a:p>
          <a:p>
            <a:pPr algn="just">
              <a:buNone/>
            </a:pPr>
            <a:r>
              <a:rPr lang="en-US" sz="1600" dirty="0">
                <a:cs typeface="Times New Roman" pitchFamily="18" charset="0"/>
              </a:rPr>
              <a:t>			       Number Of Tellers</a:t>
            </a:r>
          </a:p>
          <a:p>
            <a:pPr algn="just">
              <a:buNone/>
            </a:pPr>
            <a:r>
              <a:rPr lang="en-US" sz="1600" dirty="0">
                <a:cs typeface="Times New Roman" pitchFamily="18" charset="0"/>
              </a:rPr>
              <a:t>	Time Period	      (At Least Required)</a:t>
            </a:r>
          </a:p>
          <a:p>
            <a:pPr algn="just">
              <a:buNone/>
            </a:pPr>
            <a:r>
              <a:rPr lang="en-US" sz="1600" dirty="0">
                <a:cs typeface="Times New Roman" pitchFamily="18" charset="0"/>
              </a:rPr>
              <a:t>	_______________________________________</a:t>
            </a:r>
          </a:p>
          <a:p>
            <a:pPr algn="just">
              <a:buNone/>
            </a:pPr>
            <a:r>
              <a:rPr lang="en-US" sz="1600" dirty="0">
                <a:cs typeface="Times New Roman" pitchFamily="18" charset="0"/>
              </a:rPr>
              <a:t>	  8-10 a.m.		   3</a:t>
            </a:r>
          </a:p>
          <a:p>
            <a:pPr algn="just">
              <a:buNone/>
            </a:pPr>
            <a:r>
              <a:rPr lang="en-US" sz="1600" dirty="0">
                <a:cs typeface="Times New Roman" pitchFamily="18" charset="0"/>
              </a:rPr>
              <a:t>	 10-12 noon.		   2</a:t>
            </a:r>
          </a:p>
          <a:p>
            <a:pPr algn="just">
              <a:buNone/>
            </a:pPr>
            <a:r>
              <a:rPr lang="en-US" sz="1600" dirty="0">
                <a:cs typeface="Times New Roman" pitchFamily="18" charset="0"/>
              </a:rPr>
              <a:t>	 12-2  p.m.		   7</a:t>
            </a:r>
          </a:p>
          <a:p>
            <a:pPr algn="just">
              <a:buNone/>
            </a:pPr>
            <a:r>
              <a:rPr lang="en-US" sz="1600" dirty="0">
                <a:cs typeface="Times New Roman" pitchFamily="18" charset="0"/>
              </a:rPr>
              <a:t>	  2-4  p.m.		   4</a:t>
            </a:r>
          </a:p>
          <a:p>
            <a:pPr algn="just">
              <a:buNone/>
            </a:pPr>
            <a:r>
              <a:rPr lang="en-US" sz="1600" dirty="0">
                <a:cs typeface="Times New Roman" pitchFamily="18" charset="0"/>
              </a:rPr>
              <a:t> </a:t>
            </a:r>
          </a:p>
          <a:p>
            <a:r>
              <a:rPr lang="en-US" sz="1600" dirty="0">
                <a:cs typeface="Times New Roman" pitchFamily="18" charset="0"/>
              </a:rPr>
              <a:t>As the branch operations manager, make a recommendation as to the number of full-time and part-time employees needed throughout the day to minimize the total daily cost.</a:t>
            </a:r>
          </a:p>
          <a:p>
            <a:pPr eaLnBrk="1" hangingPunct="1">
              <a:lnSpc>
                <a:spcPct val="90000"/>
              </a:lnSpc>
            </a:pP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a:t>Integer Programming Model for Daily Scheduling </a:t>
            </a:r>
          </a:p>
        </p:txBody>
      </p:sp>
      <p:sp>
        <p:nvSpPr>
          <p:cNvPr id="13315" name="Rectangle 3"/>
          <p:cNvSpPr>
            <a:spLocks noGrp="1" noChangeArrowheads="1"/>
          </p:cNvSpPr>
          <p:nvPr>
            <p:ph sz="half" idx="1"/>
          </p:nvPr>
        </p:nvSpPr>
        <p:spPr>
          <a:xfrm>
            <a:off x="152400" y="1447800"/>
            <a:ext cx="8915400" cy="5105400"/>
          </a:xfrm>
        </p:spPr>
        <p:txBody>
          <a:bodyPr/>
          <a:lstStyle/>
          <a:p>
            <a:pPr eaLnBrk="1" hangingPunct="1">
              <a:lnSpc>
                <a:spcPct val="90000"/>
              </a:lnSpc>
              <a:buFont typeface="Wingdings" pitchFamily="2" charset="2"/>
              <a:buNone/>
            </a:pPr>
            <a:r>
              <a:rPr lang="en-US" sz="2000" i="1" dirty="0">
                <a:solidFill>
                  <a:srgbClr val="0017C0"/>
                </a:solidFill>
                <a:ea typeface="MS Mincho" pitchFamily="49" charset="-128"/>
              </a:rPr>
              <a:t>Decision Variables:</a:t>
            </a:r>
            <a:endParaRPr lang="en-US" sz="2000" dirty="0"/>
          </a:p>
          <a:p>
            <a:pPr eaLnBrk="1" hangingPunct="1">
              <a:lnSpc>
                <a:spcPct val="90000"/>
              </a:lnSpc>
              <a:buFont typeface="Wingdings" pitchFamily="2" charset="2"/>
              <a:buNone/>
            </a:pPr>
            <a:r>
              <a:rPr lang="en-US" sz="1800" dirty="0"/>
              <a:t>F</a:t>
            </a:r>
            <a:r>
              <a:rPr lang="en-US" sz="1800" baseline="-25000" dirty="0"/>
              <a:t>T</a:t>
            </a:r>
            <a:r>
              <a:rPr lang="en-US" sz="1800" dirty="0"/>
              <a:t> = Number of full-time tellers starting at 8 am</a:t>
            </a:r>
            <a:endParaRPr lang="en-US" sz="1800" dirty="0">
              <a:ea typeface="MS Mincho" pitchFamily="49" charset="-128"/>
            </a:endParaRPr>
          </a:p>
          <a:p>
            <a:pPr eaLnBrk="1" hangingPunct="1">
              <a:lnSpc>
                <a:spcPct val="90000"/>
              </a:lnSpc>
              <a:buFont typeface="Wingdings" pitchFamily="2" charset="2"/>
              <a:buNone/>
            </a:pPr>
            <a:r>
              <a:rPr lang="en-US" sz="1800" dirty="0">
                <a:ea typeface="MS Mincho" pitchFamily="49" charset="-128"/>
              </a:rPr>
              <a:t>P</a:t>
            </a:r>
            <a:r>
              <a:rPr lang="en-US" sz="1800" baseline="-25000" dirty="0">
                <a:ea typeface="MS Mincho" pitchFamily="49" charset="-128"/>
              </a:rPr>
              <a:t>8</a:t>
            </a:r>
            <a:r>
              <a:rPr lang="en-US" sz="1800" dirty="0">
                <a:ea typeface="MS Mincho" pitchFamily="49" charset="-128"/>
              </a:rPr>
              <a:t> = </a:t>
            </a:r>
            <a:r>
              <a:rPr lang="en-US" sz="1800" dirty="0"/>
              <a:t>Number of part-time tellers starting at 8 am</a:t>
            </a:r>
            <a:endParaRPr lang="en-US" sz="1800" dirty="0">
              <a:ea typeface="MS Mincho" pitchFamily="49" charset="-128"/>
            </a:endParaRPr>
          </a:p>
          <a:p>
            <a:pPr eaLnBrk="1" hangingPunct="1">
              <a:lnSpc>
                <a:spcPct val="90000"/>
              </a:lnSpc>
              <a:buFont typeface="Wingdings" pitchFamily="2" charset="2"/>
              <a:buNone/>
            </a:pPr>
            <a:r>
              <a:rPr lang="en-US" sz="1800" dirty="0">
                <a:ea typeface="MS Mincho" pitchFamily="49" charset="-128"/>
              </a:rPr>
              <a:t>P</a:t>
            </a:r>
            <a:r>
              <a:rPr lang="en-US" sz="1800" baseline="-25000" dirty="0">
                <a:ea typeface="MS Mincho" pitchFamily="49" charset="-128"/>
              </a:rPr>
              <a:t>10</a:t>
            </a:r>
            <a:r>
              <a:rPr lang="en-US" sz="1800" dirty="0">
                <a:ea typeface="MS Mincho" pitchFamily="49" charset="-128"/>
              </a:rPr>
              <a:t> = </a:t>
            </a:r>
            <a:r>
              <a:rPr lang="en-US" sz="1800" dirty="0"/>
              <a:t>Number of part-time tellers starting at 10 am</a:t>
            </a:r>
            <a:endParaRPr lang="en-US" sz="1800" dirty="0">
              <a:ea typeface="MS Mincho" pitchFamily="49" charset="-128"/>
            </a:endParaRPr>
          </a:p>
          <a:p>
            <a:pPr eaLnBrk="1" hangingPunct="1">
              <a:lnSpc>
                <a:spcPct val="90000"/>
              </a:lnSpc>
              <a:buFont typeface="Wingdings" pitchFamily="2" charset="2"/>
              <a:buNone/>
            </a:pPr>
            <a:r>
              <a:rPr lang="en-US" sz="1800" dirty="0">
                <a:ea typeface="MS Mincho" pitchFamily="49" charset="-128"/>
              </a:rPr>
              <a:t>P</a:t>
            </a:r>
            <a:r>
              <a:rPr lang="en-US" sz="1800" baseline="-25000" dirty="0">
                <a:ea typeface="MS Mincho" pitchFamily="49" charset="-128"/>
              </a:rPr>
              <a:t>12</a:t>
            </a:r>
            <a:r>
              <a:rPr lang="en-US" sz="1800" dirty="0">
                <a:ea typeface="MS Mincho" pitchFamily="49" charset="-128"/>
              </a:rPr>
              <a:t> = </a:t>
            </a:r>
            <a:r>
              <a:rPr lang="en-US" sz="1800" dirty="0"/>
              <a:t>Number of part-time tellers starting at 12 pm</a:t>
            </a:r>
          </a:p>
          <a:p>
            <a:pPr eaLnBrk="1" hangingPunct="1">
              <a:lnSpc>
                <a:spcPct val="90000"/>
              </a:lnSpc>
              <a:buFont typeface="Wingdings" pitchFamily="2" charset="2"/>
              <a:buNone/>
            </a:pPr>
            <a:endParaRPr lang="en-US" sz="1400" dirty="0"/>
          </a:p>
          <a:p>
            <a:pPr eaLnBrk="1" hangingPunct="1">
              <a:lnSpc>
                <a:spcPct val="90000"/>
              </a:lnSpc>
              <a:buNone/>
            </a:pPr>
            <a:r>
              <a:rPr lang="en-US" sz="2000" i="1" dirty="0">
                <a:solidFill>
                  <a:srgbClr val="0017C0"/>
                </a:solidFill>
                <a:ea typeface="MS Mincho" pitchFamily="49" charset="-128"/>
              </a:rPr>
              <a:t>Objective Function is to minimize total cost:</a:t>
            </a:r>
            <a:endParaRPr lang="en-US" sz="2000" dirty="0">
              <a:ea typeface="MS Mincho" pitchFamily="49" charset="-128"/>
            </a:endParaRPr>
          </a:p>
          <a:p>
            <a:pPr eaLnBrk="1" hangingPunct="1">
              <a:lnSpc>
                <a:spcPct val="90000"/>
              </a:lnSpc>
              <a:buNone/>
            </a:pPr>
            <a:r>
              <a:rPr lang="en-US" sz="1800" dirty="0">
                <a:ea typeface="MS Mincho" pitchFamily="49" charset="-128"/>
              </a:rPr>
              <a:t>Min  256</a:t>
            </a:r>
            <a:r>
              <a:rPr lang="en-US" sz="1800" dirty="0"/>
              <a:t> F</a:t>
            </a:r>
            <a:r>
              <a:rPr lang="en-US" sz="1800" baseline="-25000" dirty="0"/>
              <a:t>T</a:t>
            </a:r>
            <a:r>
              <a:rPr lang="en-US" sz="1800" dirty="0">
                <a:ea typeface="MS Mincho" pitchFamily="49" charset="-128"/>
              </a:rPr>
              <a:t> +80 P</a:t>
            </a:r>
            <a:r>
              <a:rPr lang="en-US" sz="1800" baseline="-25000" dirty="0">
                <a:ea typeface="MS Mincho" pitchFamily="49" charset="-128"/>
              </a:rPr>
              <a:t>8</a:t>
            </a:r>
            <a:r>
              <a:rPr lang="en-US" sz="1800" dirty="0">
                <a:ea typeface="MS Mincho" pitchFamily="49" charset="-128"/>
              </a:rPr>
              <a:t> + 80 P</a:t>
            </a:r>
            <a:r>
              <a:rPr lang="en-US" sz="1800" baseline="-25000" dirty="0">
                <a:ea typeface="MS Mincho" pitchFamily="49" charset="-128"/>
              </a:rPr>
              <a:t>10</a:t>
            </a:r>
            <a:r>
              <a:rPr lang="en-US" sz="1800" dirty="0">
                <a:ea typeface="MS Mincho" pitchFamily="49" charset="-128"/>
              </a:rPr>
              <a:t> + 80 P</a:t>
            </a:r>
            <a:r>
              <a:rPr lang="en-US" sz="1800" baseline="-25000" dirty="0">
                <a:ea typeface="MS Mincho" pitchFamily="49" charset="-128"/>
              </a:rPr>
              <a:t>12</a:t>
            </a:r>
            <a:r>
              <a:rPr lang="en-US" sz="1800" dirty="0">
                <a:ea typeface="MS Mincho" pitchFamily="49" charset="-128"/>
              </a:rPr>
              <a:t> </a:t>
            </a:r>
          </a:p>
          <a:p>
            <a:pPr eaLnBrk="1" hangingPunct="1">
              <a:lnSpc>
                <a:spcPct val="90000"/>
              </a:lnSpc>
              <a:buFont typeface="Wingdings" pitchFamily="2" charset="2"/>
              <a:buNone/>
            </a:pPr>
            <a:r>
              <a:rPr lang="en-US" sz="1400" dirty="0">
                <a:ea typeface="MS Mincho" pitchFamily="49" charset="-128"/>
              </a:rPr>
              <a:t> </a:t>
            </a:r>
          </a:p>
          <a:p>
            <a:pPr eaLnBrk="1" hangingPunct="1">
              <a:lnSpc>
                <a:spcPct val="90000"/>
              </a:lnSpc>
              <a:buFont typeface="Wingdings" pitchFamily="2" charset="2"/>
              <a:buNone/>
            </a:pPr>
            <a:r>
              <a:rPr lang="en-US" sz="2000" i="1" dirty="0">
                <a:solidFill>
                  <a:srgbClr val="0017C0"/>
                </a:solidFill>
                <a:ea typeface="MS Mincho" pitchFamily="49" charset="-128"/>
              </a:rPr>
              <a:t>Constraints:</a:t>
            </a:r>
            <a:endParaRPr lang="en-US" sz="2000" dirty="0">
              <a:ea typeface="MS Mincho" pitchFamily="49" charset="-128"/>
            </a:endParaRPr>
          </a:p>
          <a:p>
            <a:pPr>
              <a:lnSpc>
                <a:spcPct val="90000"/>
              </a:lnSpc>
              <a:buNone/>
            </a:pPr>
            <a:r>
              <a:rPr lang="en-US" sz="1800" dirty="0">
                <a:ea typeface="MS Mincho" pitchFamily="49" charset="-128"/>
              </a:rPr>
              <a:t>Tellers at 8-10 am:	 </a:t>
            </a:r>
            <a:r>
              <a:rPr lang="en-US" sz="1800" dirty="0"/>
              <a:t>F</a:t>
            </a:r>
            <a:r>
              <a:rPr lang="en-US" sz="1800" baseline="-25000" dirty="0"/>
              <a:t>T</a:t>
            </a:r>
            <a:r>
              <a:rPr lang="en-US" sz="1800" dirty="0">
                <a:ea typeface="MS Mincho" pitchFamily="49" charset="-128"/>
              </a:rPr>
              <a:t> + P</a:t>
            </a:r>
            <a:r>
              <a:rPr lang="en-US" sz="1800" baseline="-25000" dirty="0">
                <a:ea typeface="MS Mincho" pitchFamily="49" charset="-128"/>
              </a:rPr>
              <a:t>8</a:t>
            </a:r>
            <a:r>
              <a:rPr lang="en-US" sz="1800" dirty="0">
                <a:ea typeface="MS Mincho" pitchFamily="49" charset="-128"/>
              </a:rPr>
              <a:t> &gt;= 3</a:t>
            </a:r>
            <a:endParaRPr lang="en-US" sz="1800" dirty="0">
              <a:cs typeface="Courier New" pitchFamily="49" charset="0"/>
            </a:endParaRPr>
          </a:p>
          <a:p>
            <a:pPr>
              <a:lnSpc>
                <a:spcPct val="90000"/>
              </a:lnSpc>
              <a:buNone/>
            </a:pPr>
            <a:r>
              <a:rPr lang="en-US" sz="1800" dirty="0">
                <a:ea typeface="MS Mincho" pitchFamily="49" charset="-128"/>
              </a:rPr>
              <a:t>Tellers at 10 am - 12 pm:  	 </a:t>
            </a:r>
            <a:r>
              <a:rPr lang="en-US" sz="1800" dirty="0"/>
              <a:t>F</a:t>
            </a:r>
            <a:r>
              <a:rPr lang="en-US" sz="1800" baseline="-25000" dirty="0"/>
              <a:t>T</a:t>
            </a:r>
            <a:r>
              <a:rPr lang="en-US" sz="1800" dirty="0">
                <a:ea typeface="MS Mincho" pitchFamily="49" charset="-128"/>
              </a:rPr>
              <a:t> + P</a:t>
            </a:r>
            <a:r>
              <a:rPr lang="en-US" sz="1800" baseline="-25000" dirty="0">
                <a:ea typeface="MS Mincho" pitchFamily="49" charset="-128"/>
              </a:rPr>
              <a:t>8 </a:t>
            </a:r>
            <a:r>
              <a:rPr lang="en-US" sz="1800" dirty="0">
                <a:ea typeface="MS Mincho" pitchFamily="49" charset="-128"/>
              </a:rPr>
              <a:t>+ P</a:t>
            </a:r>
            <a:r>
              <a:rPr lang="en-US" sz="1800" baseline="-25000" dirty="0">
                <a:ea typeface="MS Mincho" pitchFamily="49" charset="-128"/>
              </a:rPr>
              <a:t>10</a:t>
            </a:r>
            <a:r>
              <a:rPr lang="en-US" sz="1800" dirty="0">
                <a:ea typeface="MS Mincho" pitchFamily="49" charset="-128"/>
              </a:rPr>
              <a:t> &gt;= 2</a:t>
            </a:r>
            <a:endParaRPr lang="en-US" sz="1800" dirty="0">
              <a:cs typeface="Courier New" pitchFamily="49" charset="0"/>
            </a:endParaRPr>
          </a:p>
          <a:p>
            <a:pPr>
              <a:lnSpc>
                <a:spcPct val="90000"/>
              </a:lnSpc>
              <a:buNone/>
            </a:pPr>
            <a:r>
              <a:rPr lang="en-US" sz="1800" dirty="0">
                <a:ea typeface="MS Mincho" pitchFamily="49" charset="-128"/>
              </a:rPr>
              <a:t>Tellers at 12 - 2 pm: 	 </a:t>
            </a:r>
            <a:r>
              <a:rPr lang="en-US" sz="1800" dirty="0"/>
              <a:t>F</a:t>
            </a:r>
            <a:r>
              <a:rPr lang="en-US" sz="1800" baseline="-25000" dirty="0"/>
              <a:t>T</a:t>
            </a:r>
            <a:r>
              <a:rPr lang="en-US" sz="1800" baseline="30000" dirty="0"/>
              <a:t> </a:t>
            </a:r>
            <a:r>
              <a:rPr lang="en-US" sz="1800" dirty="0"/>
              <a:t>+</a:t>
            </a:r>
            <a:r>
              <a:rPr lang="en-US" sz="1800" dirty="0">
                <a:ea typeface="MS Mincho" pitchFamily="49" charset="-128"/>
              </a:rPr>
              <a:t> P</a:t>
            </a:r>
            <a:r>
              <a:rPr lang="en-US" sz="1800" baseline="-25000" dirty="0">
                <a:ea typeface="MS Mincho" pitchFamily="49" charset="-128"/>
              </a:rPr>
              <a:t>10</a:t>
            </a:r>
            <a:r>
              <a:rPr lang="en-US" sz="1800" dirty="0">
                <a:ea typeface="MS Mincho" pitchFamily="49" charset="-128"/>
              </a:rPr>
              <a:t> + P</a:t>
            </a:r>
            <a:r>
              <a:rPr lang="en-US" sz="1800" baseline="-25000" dirty="0">
                <a:ea typeface="MS Mincho" pitchFamily="49" charset="-128"/>
              </a:rPr>
              <a:t>12</a:t>
            </a:r>
            <a:r>
              <a:rPr lang="en-US" sz="1800" dirty="0">
                <a:ea typeface="MS Mincho" pitchFamily="49" charset="-128"/>
              </a:rPr>
              <a:t> &gt;= 7</a:t>
            </a:r>
            <a:endParaRPr lang="en-US" sz="1800" dirty="0">
              <a:cs typeface="Courier New" pitchFamily="49" charset="0"/>
            </a:endParaRPr>
          </a:p>
          <a:p>
            <a:pPr>
              <a:lnSpc>
                <a:spcPct val="90000"/>
              </a:lnSpc>
              <a:buNone/>
            </a:pPr>
            <a:r>
              <a:rPr lang="en-US" sz="1800" dirty="0">
                <a:ea typeface="MS Mincho" pitchFamily="49" charset="-128"/>
              </a:rPr>
              <a:t>Tellers at 2 - 4 pm: 	 </a:t>
            </a:r>
            <a:r>
              <a:rPr lang="en-US" sz="1800" dirty="0"/>
              <a:t>F</a:t>
            </a:r>
            <a:r>
              <a:rPr lang="en-US" sz="1800" baseline="-25000" dirty="0"/>
              <a:t>T</a:t>
            </a:r>
            <a:r>
              <a:rPr lang="en-US" sz="1800" dirty="0">
                <a:ea typeface="MS Mincho" pitchFamily="49" charset="-128"/>
              </a:rPr>
              <a:t> + P</a:t>
            </a:r>
            <a:r>
              <a:rPr lang="en-US" sz="1800" baseline="-25000" dirty="0">
                <a:ea typeface="MS Mincho" pitchFamily="49" charset="-128"/>
              </a:rPr>
              <a:t>12</a:t>
            </a:r>
            <a:r>
              <a:rPr lang="en-US" sz="1800" dirty="0">
                <a:ea typeface="MS Mincho" pitchFamily="49" charset="-128"/>
              </a:rPr>
              <a:t> &gt;= 4</a:t>
            </a:r>
            <a:endParaRPr lang="en-US" sz="1800" dirty="0">
              <a:cs typeface="Courier New" pitchFamily="49" charset="0"/>
            </a:endParaRPr>
          </a:p>
          <a:p>
            <a:pPr>
              <a:lnSpc>
                <a:spcPct val="90000"/>
              </a:lnSpc>
              <a:buNone/>
            </a:pPr>
            <a:r>
              <a:rPr lang="en-US" sz="1800" dirty="0">
                <a:ea typeface="MS Mincho" pitchFamily="49" charset="-128"/>
              </a:rPr>
              <a:t>Full-time &gt;= 50% Total:  	</a:t>
            </a:r>
            <a:r>
              <a:rPr lang="en-US" sz="1800" dirty="0"/>
              <a:t> F</a:t>
            </a:r>
            <a:r>
              <a:rPr lang="en-US" sz="1800" baseline="-25000" dirty="0"/>
              <a:t>T</a:t>
            </a:r>
            <a:r>
              <a:rPr lang="en-US" sz="1800" dirty="0">
                <a:ea typeface="MS Mincho" pitchFamily="49" charset="-128"/>
              </a:rPr>
              <a:t> &gt;= 0.5(</a:t>
            </a:r>
            <a:r>
              <a:rPr lang="en-US" sz="1800" dirty="0"/>
              <a:t>F</a:t>
            </a:r>
            <a:r>
              <a:rPr lang="en-US" sz="1800" baseline="-25000" dirty="0"/>
              <a:t>T</a:t>
            </a:r>
            <a:r>
              <a:rPr lang="en-US" sz="1800" dirty="0">
                <a:ea typeface="MS Mincho" pitchFamily="49" charset="-128"/>
              </a:rPr>
              <a:t> + P</a:t>
            </a:r>
            <a:r>
              <a:rPr lang="en-US" sz="1800" baseline="-25000" dirty="0">
                <a:ea typeface="MS Mincho" pitchFamily="49" charset="-128"/>
              </a:rPr>
              <a:t>8</a:t>
            </a:r>
            <a:r>
              <a:rPr lang="en-US" sz="1800" dirty="0">
                <a:ea typeface="MS Mincho" pitchFamily="49" charset="-128"/>
              </a:rPr>
              <a:t> + P</a:t>
            </a:r>
            <a:r>
              <a:rPr lang="en-US" sz="1800" baseline="-25000" dirty="0">
                <a:ea typeface="MS Mincho" pitchFamily="49" charset="-128"/>
              </a:rPr>
              <a:t>10 </a:t>
            </a:r>
            <a:r>
              <a:rPr lang="en-US" sz="1800" dirty="0">
                <a:ea typeface="MS Mincho" pitchFamily="49" charset="-128"/>
              </a:rPr>
              <a:t>+ P</a:t>
            </a:r>
            <a:r>
              <a:rPr lang="en-US" sz="1800" baseline="-25000" dirty="0">
                <a:ea typeface="MS Mincho" pitchFamily="49" charset="-128"/>
              </a:rPr>
              <a:t>12</a:t>
            </a:r>
            <a:r>
              <a:rPr lang="en-US" sz="1800" dirty="0">
                <a:ea typeface="MS Mincho" pitchFamily="49" charset="-128"/>
              </a:rPr>
              <a:t>)</a:t>
            </a:r>
          </a:p>
          <a:p>
            <a:pPr>
              <a:lnSpc>
                <a:spcPct val="90000"/>
              </a:lnSpc>
              <a:buNone/>
            </a:pPr>
            <a:r>
              <a:rPr lang="en-US" sz="1800" dirty="0">
                <a:cs typeface="Courier New" pitchFamily="49" charset="0"/>
              </a:rPr>
              <a:t>			        	</a:t>
            </a:r>
            <a:r>
              <a:rPr lang="en-US" sz="1800" dirty="0"/>
              <a:t> F</a:t>
            </a:r>
            <a:r>
              <a:rPr lang="en-US" sz="1800" baseline="-25000" dirty="0"/>
              <a:t>T</a:t>
            </a:r>
            <a:r>
              <a:rPr lang="en-US" sz="1800" dirty="0">
                <a:cs typeface="Courier New" pitchFamily="49" charset="0"/>
              </a:rPr>
              <a:t>, </a:t>
            </a:r>
            <a:r>
              <a:rPr lang="en-US" sz="1800" dirty="0">
                <a:ea typeface="MS Mincho" pitchFamily="49" charset="-128"/>
              </a:rPr>
              <a:t>P</a:t>
            </a:r>
            <a:r>
              <a:rPr lang="en-US" sz="1800" baseline="-25000" dirty="0">
                <a:ea typeface="MS Mincho" pitchFamily="49" charset="-128"/>
              </a:rPr>
              <a:t>8</a:t>
            </a:r>
            <a:r>
              <a:rPr lang="en-US" sz="1800" dirty="0">
                <a:cs typeface="Courier New" pitchFamily="49" charset="0"/>
              </a:rPr>
              <a:t>, </a:t>
            </a:r>
            <a:r>
              <a:rPr lang="en-US" sz="1800" dirty="0">
                <a:ea typeface="MS Mincho" pitchFamily="49" charset="-128"/>
              </a:rPr>
              <a:t>P</a:t>
            </a:r>
            <a:r>
              <a:rPr lang="en-US" sz="1800" baseline="-25000" dirty="0">
                <a:ea typeface="MS Mincho" pitchFamily="49" charset="-128"/>
              </a:rPr>
              <a:t>10</a:t>
            </a:r>
            <a:r>
              <a:rPr lang="en-US" sz="1800" dirty="0">
                <a:cs typeface="Courier New" pitchFamily="49" charset="0"/>
              </a:rPr>
              <a:t>, </a:t>
            </a:r>
            <a:r>
              <a:rPr lang="en-US" sz="1800" dirty="0">
                <a:ea typeface="MS Mincho" pitchFamily="49" charset="-128"/>
              </a:rPr>
              <a:t>P</a:t>
            </a:r>
            <a:r>
              <a:rPr lang="en-US" sz="1800" baseline="-25000" dirty="0">
                <a:ea typeface="MS Mincho" pitchFamily="49" charset="-128"/>
              </a:rPr>
              <a:t>12</a:t>
            </a:r>
            <a:r>
              <a:rPr lang="en-US" sz="1800" dirty="0">
                <a:cs typeface="Courier New" pitchFamily="49" charset="0"/>
              </a:rPr>
              <a:t> &gt;= 0 and Integer</a:t>
            </a:r>
            <a:endParaRPr lang="en-US" sz="1800" dirty="0">
              <a:ea typeface="MS Mincho" pitchFamily="49" charset="-128"/>
              <a:cs typeface="Courier New" pitchFamily="49"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2264" y="1524000"/>
            <a:ext cx="4100336" cy="1719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Spreadsheet Model</a:t>
            </a:r>
          </a:p>
        </p:txBody>
      </p:sp>
      <p:pic>
        <p:nvPicPr>
          <p:cNvPr id="6" name="Picture 5"/>
          <p:cNvPicPr>
            <a:picLocks noChangeAspect="1"/>
          </p:cNvPicPr>
          <p:nvPr/>
        </p:nvPicPr>
        <p:blipFill>
          <a:blip r:embed="rId2"/>
          <a:stretch>
            <a:fillRect/>
          </a:stretch>
        </p:blipFill>
        <p:spPr>
          <a:xfrm>
            <a:off x="838200" y="1609876"/>
            <a:ext cx="7620000" cy="454780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Solver: Non-integer Solutions</a:t>
            </a:r>
          </a:p>
        </p:txBody>
      </p:sp>
      <p:pic>
        <p:nvPicPr>
          <p:cNvPr id="5" name="Picture 4"/>
          <p:cNvPicPr>
            <a:picLocks noChangeAspect="1"/>
          </p:cNvPicPr>
          <p:nvPr/>
        </p:nvPicPr>
        <p:blipFill>
          <a:blip r:embed="rId2"/>
          <a:stretch>
            <a:fillRect/>
          </a:stretch>
        </p:blipFill>
        <p:spPr>
          <a:xfrm>
            <a:off x="821988" y="1600200"/>
            <a:ext cx="7636212" cy="4557485"/>
          </a:xfrm>
          <a:prstGeom prst="rect">
            <a:avLst/>
          </a:prstGeom>
        </p:spPr>
      </p:pic>
    </p:spTree>
    <p:extLst>
      <p:ext uri="{BB962C8B-B14F-4D97-AF65-F5344CB8AC3E}">
        <p14:creationId xmlns:p14="http://schemas.microsoft.com/office/powerpoint/2010/main" val="2910656088"/>
      </p:ext>
    </p:extLst>
  </p:cSld>
  <p:clrMapOvr>
    <a:masterClrMapping/>
  </p:clrMapOvr>
</p:sld>
</file>

<file path=ppt/theme/theme1.xml><?xml version="1.0" encoding="utf-8"?>
<a:theme xmlns:a="http://schemas.openxmlformats.org/drawingml/2006/main" name="Ch1">
  <a:themeElements>
    <a:clrScheme name="">
      <a:dk1>
        <a:srgbClr val="000000"/>
      </a:dk1>
      <a:lt1>
        <a:srgbClr val="FFFFFF"/>
      </a:lt1>
      <a:dk2>
        <a:srgbClr val="081D58"/>
      </a:dk2>
      <a:lt2>
        <a:srgbClr val="9234DB"/>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h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h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48B3D"/>
    </a:lt1>
    <a:dk2>
      <a:srgbClr val="081D58"/>
    </a:dk2>
    <a:lt2>
      <a:srgbClr val="9234DB"/>
    </a:lt2>
    <a:accent1>
      <a:srgbClr val="FC0128"/>
    </a:accent1>
    <a:accent2>
      <a:srgbClr val="063DE8"/>
    </a:accent2>
    <a:accent3>
      <a:srgbClr val="F8C4AF"/>
    </a:accent3>
    <a:accent4>
      <a:srgbClr val="000000"/>
    </a:accent4>
    <a:accent5>
      <a:srgbClr val="FDAAAC"/>
    </a:accent5>
    <a:accent6>
      <a:srgbClr val="0536D2"/>
    </a:accent6>
    <a:hlink>
      <a:srgbClr val="00DFCA"/>
    </a:hlink>
    <a:folHlink>
      <a:srgbClr val="EAEC5E"/>
    </a:folHlink>
  </a:clrScheme>
</a:themeOverride>
</file>

<file path=docProps/app.xml><?xml version="1.0" encoding="utf-8"?>
<Properties xmlns="http://schemas.openxmlformats.org/officeDocument/2006/extended-properties" xmlns:vt="http://schemas.openxmlformats.org/officeDocument/2006/docPropsVTypes">
  <Template>D:\McGraw Hill Powerpoint Slides\Ch1.ppt</Template>
  <TotalTime>274518512</TotalTime>
  <Pages>18</Pages>
  <Words>1656</Words>
  <Application>Microsoft Office PowerPoint</Application>
  <PresentationFormat>On-screen Show (4:3)</PresentationFormat>
  <Paragraphs>215</Paragraphs>
  <Slides>22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MS Mincho</vt:lpstr>
      <vt:lpstr>Book Antiqua</vt:lpstr>
      <vt:lpstr>Courier New</vt:lpstr>
      <vt:lpstr>Monotype Sorts</vt:lpstr>
      <vt:lpstr>Symbol</vt:lpstr>
      <vt:lpstr>Times New Roman</vt:lpstr>
      <vt:lpstr>Wingdings</vt:lpstr>
      <vt:lpstr>Ch1</vt:lpstr>
      <vt:lpstr>PowerPoint Presentation</vt:lpstr>
      <vt:lpstr>Learning Objectives</vt:lpstr>
      <vt:lpstr>Integer Programming</vt:lpstr>
      <vt:lpstr>IP Applications</vt:lpstr>
      <vt:lpstr>IP Applications (Continued)</vt:lpstr>
      <vt:lpstr>Daily Scheduling in Bank</vt:lpstr>
      <vt:lpstr>Integer Programming Model for Daily Scheduling </vt:lpstr>
      <vt:lpstr>Spreadsheet Model</vt:lpstr>
      <vt:lpstr>Solver: Non-integer Solutions</vt:lpstr>
      <vt:lpstr>Overview of Optimization with Integer Variables</vt:lpstr>
      <vt:lpstr>Branch and Bound Method of IP</vt:lpstr>
      <vt:lpstr>Integer Constraints</vt:lpstr>
      <vt:lpstr>Solution Results</vt:lpstr>
      <vt:lpstr>Weekly Scheduling </vt:lpstr>
      <vt:lpstr>Formulation of IP Model for Weekly Scheduling</vt:lpstr>
      <vt:lpstr>Spreadsheet Model</vt:lpstr>
      <vt:lpstr>Solution Results</vt:lpstr>
      <vt:lpstr>Budgeting Decision</vt:lpstr>
      <vt:lpstr>Budgeting Decision: Formulation of IP Model with Binary Variable</vt:lpstr>
      <vt:lpstr>IP Models With Binary Variables</vt:lpstr>
      <vt:lpstr>Spreadsheet Model and Solver Input</vt:lpstr>
      <vt:lpstr>Solution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and Operations Management: Manufacturing and  Services</dc:title>
  <dc:creator>ZDR</dc:creator>
  <cp:lastModifiedBy>Zinovy Radovilsky</cp:lastModifiedBy>
  <cp:revision>288</cp:revision>
  <cp:lastPrinted>1997-10-07T20:29:34Z</cp:lastPrinted>
  <dcterms:created xsi:type="dcterms:W3CDTF">1997-10-07T17:24:18Z</dcterms:created>
  <dcterms:modified xsi:type="dcterms:W3CDTF">2017-10-11T16:56:09Z</dcterms:modified>
</cp:coreProperties>
</file>