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5" r:id="rId1"/>
  </p:sldMasterIdLst>
  <p:notesMasterIdLst>
    <p:notesMasterId r:id="rId10"/>
  </p:notesMasterIdLst>
  <p:sldIdLst>
    <p:sldId id="256" r:id="rId2"/>
    <p:sldId id="267" r:id="rId3"/>
    <p:sldId id="268" r:id="rId4"/>
    <p:sldId id="265" r:id="rId5"/>
    <p:sldId id="266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ngqi Wu" initials="CW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100" d="100"/>
          <a:sy n="100" d="100"/>
        </p:scale>
        <p:origin x="-6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A7B1A-A76B-42EA-92C4-E81BD227B0C6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F6A4F-E506-493F-B618-A9ED5C36F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00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93E8-4969-46E5-846E-73E349FEDD1F}" type="datetime1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EF3CBBD-E40A-4FC4-BE7B-441EE902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7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99EE-C2C5-42D9-BAF5-B7D9997E9541}" type="datetime1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F3CBBD-E40A-4FC4-BE7B-441EE902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8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4DFF-2A00-4A02-BC82-63852CEC466D}" type="datetime1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F3CBBD-E40A-4FC4-BE7B-441EE90202E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8340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CCEC-898D-4620-8E2A-2B50BE9B841E}" type="datetime1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F3CBBD-E40A-4FC4-BE7B-441EE902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8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880D-72ED-4EE5-9418-02328D4C6D3E}" type="datetime1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F3CBBD-E40A-4FC4-BE7B-441EE90202E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6432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B3DF-CFDC-495B-932C-D14D7E59E77E}" type="datetime1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F3CBBD-E40A-4FC4-BE7B-441EE902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59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1CF4-691E-4D7C-9164-30BA0C5E6857}" type="datetime1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CBBD-E40A-4FC4-BE7B-441EE902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54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CB9D-3919-49CB-A85C-AAA9469795D2}" type="datetime1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CBBD-E40A-4FC4-BE7B-441EE902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1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922F-46F2-48F9-9205-0D64C96AB787}" type="datetime1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CBBD-E40A-4FC4-BE7B-441EE902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4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4BB4-CFED-44D4-9E98-7D42EC2AA0C4}" type="datetime1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F3CBBD-E40A-4FC4-BE7B-441EE902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8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8D11-23E8-45A2-A13D-565ED5EDCF10}" type="datetime1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EF3CBBD-E40A-4FC4-BE7B-441EE902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8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4F2A-A8F0-4BCE-8824-C3C74F8A8069}" type="datetime1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EF3CBBD-E40A-4FC4-BE7B-441EE902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5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8B9-C108-44F3-AFE4-B12368AF3E93}" type="datetime1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CBBD-E40A-4FC4-BE7B-441EE902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0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A2C-D597-4A54-ABB7-67C7095DD8AC}" type="datetime1">
              <a:rPr lang="en-US" smtClean="0"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CBBD-E40A-4FC4-BE7B-441EE902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8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EBE44-D1BA-4413-82BB-A5ECF22F0EC9}" type="datetime1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CBBD-E40A-4FC4-BE7B-441EE902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9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C236-F54D-4BBE-B2A6-DF95A5825095}" type="datetime1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F3CBBD-E40A-4FC4-BE7B-441EE902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0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1C9DD-9A88-43C1-8738-34D86FCDE69D}" type="datetime1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EF3CBBD-E40A-4FC4-BE7B-441EE902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5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Chapter 6: Continuous Probability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2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Probability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200" dirty="0" smtClean="0"/>
                  <a:t>Uniform pdf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𝑒𝑙𝑠𝑒𝑤h𝑒𝑟𝑒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200" dirty="0" smtClean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21" t="-1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CBBD-E40A-4FC4-BE7B-441EE90202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2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Probability Distribution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200" dirty="0" smtClean="0"/>
                  <a:t>Normal pdf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200" dirty="0" smtClean="0"/>
                  <a:t>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200" dirty="0" smtClean="0"/>
              </a:p>
              <a:p>
                <a:r>
                  <a:rPr lang="en-US" sz="2200" dirty="0" smtClean="0"/>
                  <a:t>Standard normal pdf: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2200" dirty="0" smtClean="0"/>
              </a:p>
              <a:p>
                <a:r>
                  <a:rPr lang="en-US" sz="2200" dirty="0" smtClean="0"/>
                  <a:t>Convert a normal RV to standard normal RV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21" t="-1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CBBD-E40A-4FC4-BE7B-441EE90202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8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200" dirty="0" smtClean="0"/>
                  <a:t>Binomial distribution can be approximated by a normal distribution when the number of trials n is sufficiently large.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2000" dirty="0" smtClean="0"/>
                  <a:t>Set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𝑛𝑝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sz="2000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21" t="-1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CBBD-E40A-4FC4-BE7B-441EE90202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borrowers with good credit scores, the mean debt for revolving and installment accounts is $</a:t>
            </a:r>
            <a:r>
              <a:rPr lang="en-US" dirty="0" smtClean="0"/>
              <a:t>15,015. </a:t>
            </a:r>
            <a:r>
              <a:rPr lang="en-US" dirty="0"/>
              <a:t>Assume the standard deviation </a:t>
            </a:r>
            <a:r>
              <a:rPr lang="en-US" dirty="0" smtClean="0"/>
              <a:t>is $</a:t>
            </a:r>
            <a:r>
              <a:rPr lang="en-US" dirty="0"/>
              <a:t>3540 and that debt amounts are normally distributed</a:t>
            </a:r>
            <a:r>
              <a:rPr lang="en-US" dirty="0" smtClean="0"/>
              <a:t>.</a:t>
            </a:r>
          </a:p>
          <a:p>
            <a:r>
              <a:rPr lang="en-US" dirty="0"/>
              <a:t>What is the probability that the debt for a borrower with good credit is more </a:t>
            </a:r>
            <a:r>
              <a:rPr lang="en-US" dirty="0" smtClean="0"/>
              <a:t>than $</a:t>
            </a:r>
            <a:r>
              <a:rPr lang="en-US" dirty="0"/>
              <a:t>18,000</a:t>
            </a:r>
            <a:r>
              <a:rPr lang="en-US" dirty="0" smtClean="0"/>
              <a:t>?</a:t>
            </a:r>
          </a:p>
          <a:p>
            <a:r>
              <a:rPr lang="en-US" dirty="0"/>
              <a:t>What is the probability that the debt for a borrower with good credit is less </a:t>
            </a:r>
            <a:r>
              <a:rPr lang="en-US" dirty="0" smtClean="0"/>
              <a:t>than $10,000?</a:t>
            </a:r>
          </a:p>
          <a:p>
            <a:r>
              <a:rPr lang="en-US" dirty="0"/>
              <a:t>What is the probability that the debt for a borrower with good credit is between $</a:t>
            </a:r>
            <a:r>
              <a:rPr lang="en-US" dirty="0" smtClean="0"/>
              <a:t>12,000 and </a:t>
            </a:r>
            <a:r>
              <a:rPr lang="en-US" dirty="0"/>
              <a:t>$18,000?</a:t>
            </a:r>
          </a:p>
          <a:p>
            <a:r>
              <a:rPr lang="en-US" dirty="0"/>
              <a:t>What is the probability that the debt for a borrower with good credit is no more than $14,000</a:t>
            </a:r>
            <a:r>
              <a:rPr lang="en-US" dirty="0" smtClean="0"/>
              <a:t>?</a:t>
            </a:r>
          </a:p>
          <a:p>
            <a:r>
              <a:rPr lang="en-US" dirty="0" smtClean="0"/>
              <a:t>If a borrower is in the 85</a:t>
            </a:r>
            <a:r>
              <a:rPr lang="en-US" baseline="30000" dirty="0" smtClean="0"/>
              <a:t>th</a:t>
            </a:r>
            <a:r>
              <a:rPr lang="en-US" dirty="0" smtClean="0"/>
              <a:t> percentile, what is the debt for this borrower?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CBBD-E40A-4FC4-BE7B-441EE90202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2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Probability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200" dirty="0" smtClean="0"/>
                  <a:t>Exponential pdf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0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dirty="0"/>
              </a:p>
              <a:p>
                <a:r>
                  <a:rPr lang="en-US" sz="2200" dirty="0"/>
                  <a:t>Exponential </a:t>
                </a:r>
                <a:r>
                  <a:rPr lang="en-US" sz="2200" dirty="0" err="1" smtClean="0"/>
                  <a:t>cdf</a:t>
                </a:r>
                <a:endParaRPr lang="en-US" sz="2200" dirty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200" dirty="0" smtClean="0"/>
                  <a:t>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200" dirty="0" smtClean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200" dirty="0" smtClean="0"/>
                  <a:t> is the same as in Poisson distribution, indicating the mean number of occurrences (arrivals)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8" t="-1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CBBD-E40A-4FC4-BE7B-441EE90202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6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between Poisson and Exponential Distributions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the Poisson distribution provides an appropriate description of the number of occurrences per time interval, the exponential distribution provides a description of the time interval between two consecutive occurrences.</a:t>
                </a:r>
              </a:p>
              <a:p>
                <a:r>
                  <a:rPr lang="en-US" dirty="0" smtClean="0"/>
                  <a:t>If X is a Poisson RV with mean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, then 1/X is an exponential RV with mean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=1/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1/X is simply inter-arrival time or time interval between two consecutive occurrences. The mean inter-arrival time is simply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=1/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CBBD-E40A-4FC4-BE7B-441EE90202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9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</a:t>
            </a:r>
            <a:r>
              <a:rPr lang="en-US" dirty="0" smtClean="0"/>
              <a:t>Probability Distribution Example (Problem 37, page 294)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Wendy’s restaurant has been recognized for having the fastest average service time among fast food restaurants. In a benchmark study, Wendy’s average service time was 2.2 minutes. Assume that the service time for Wendy’s has an exponential distribution.</a:t>
            </a:r>
          </a:p>
          <a:p>
            <a:pPr>
              <a:buFont typeface="+mj-lt"/>
              <a:buAutoNum type="alphaLcPeriod"/>
            </a:pPr>
            <a:r>
              <a:rPr lang="en-US" dirty="0" smtClean="0"/>
              <a:t>What is the probability that a service time is less than or equal to 1 minute?</a:t>
            </a:r>
          </a:p>
          <a:p>
            <a:pPr>
              <a:buFont typeface="+mj-lt"/>
              <a:buAutoNum type="alphaLcPeriod"/>
            </a:pPr>
            <a:r>
              <a:rPr lang="en-US" dirty="0" smtClean="0"/>
              <a:t>What is the probability that a service time is between 30 seconds and 1 minute?</a:t>
            </a:r>
          </a:p>
          <a:p>
            <a:pPr>
              <a:buFont typeface="+mj-lt"/>
              <a:buAutoNum type="alphaLcPeriod"/>
            </a:pPr>
            <a:r>
              <a:rPr lang="en-US" dirty="0" smtClean="0"/>
              <a:t>Suppose a manager of a Wendy’s is considering instituting a policy such that if the time it takes to serve you exceeds five minutes, your food is free. What is the probability that you will get your food for free?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CBBD-E40A-4FC4-BE7B-441EE90202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0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8997</TotalTime>
  <Words>405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Century Gothic</vt:lpstr>
      <vt:lpstr>Wingdings</vt:lpstr>
      <vt:lpstr>Wingdings 3</vt:lpstr>
      <vt:lpstr>Wisp</vt:lpstr>
      <vt:lpstr>Chapter 6: Continuous Probability Distribution</vt:lpstr>
      <vt:lpstr>Uniform Probability Distribution</vt:lpstr>
      <vt:lpstr>Normal Probability Distribution</vt:lpstr>
      <vt:lpstr>Normal Distribution</vt:lpstr>
      <vt:lpstr>Example</vt:lpstr>
      <vt:lpstr>Exponential Probability Distribution</vt:lpstr>
      <vt:lpstr>Relationship between Poisson and Exponential Distributions</vt:lpstr>
      <vt:lpstr>Exponential Probability Distribution Example (Problem 37, page 294)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Introduction</dc:title>
  <dc:creator>Chongqi Wu</dc:creator>
  <cp:lastModifiedBy>Chongqi Wu</cp:lastModifiedBy>
  <cp:revision>119</cp:revision>
  <dcterms:created xsi:type="dcterms:W3CDTF">2016-02-02T18:22:58Z</dcterms:created>
  <dcterms:modified xsi:type="dcterms:W3CDTF">2017-04-11T18:58:40Z</dcterms:modified>
</cp:coreProperties>
</file>