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A2396E-A473-4720-AD4F-A9B9948F5B75}"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273011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2396E-A473-4720-AD4F-A9B9948F5B75}"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257928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2396E-A473-4720-AD4F-A9B9948F5B75}"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BDD10-831E-498A-9BC4-F98AB605BCA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0225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A2396E-A473-4720-AD4F-A9B9948F5B75}"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320779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A2396E-A473-4720-AD4F-A9B9948F5B75}"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BDD10-831E-498A-9BC4-F98AB605BCA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3084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A2396E-A473-4720-AD4F-A9B9948F5B75}"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4132102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A2396E-A473-4720-AD4F-A9B9948F5B75}"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3447356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A2396E-A473-4720-AD4F-A9B9948F5B75}"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232751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A2396E-A473-4720-AD4F-A9B9948F5B75}"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231870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2396E-A473-4720-AD4F-A9B9948F5B75}"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386747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A2396E-A473-4720-AD4F-A9B9948F5B75}"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379383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A2396E-A473-4720-AD4F-A9B9948F5B75}" type="datetimeFigureOut">
              <a:rPr lang="en-US" smtClean="0"/>
              <a:t>9/1/2016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379601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A2396E-A473-4720-AD4F-A9B9948F5B75}" type="datetimeFigureOut">
              <a:rPr lang="en-US" smtClean="0"/>
              <a:t>9/1/2016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17772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2396E-A473-4720-AD4F-A9B9948F5B75}" type="datetimeFigureOut">
              <a:rPr lang="en-US" smtClean="0"/>
              <a:t>9/1/2016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129498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2396E-A473-4720-AD4F-A9B9948F5B75}"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292658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2396E-A473-4720-AD4F-A9B9948F5B75}"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5BDD10-831E-498A-9BC4-F98AB605BCA9}" type="slidenum">
              <a:rPr lang="en-US" smtClean="0"/>
              <a:t>‹#›</a:t>
            </a:fld>
            <a:endParaRPr lang="en-US"/>
          </a:p>
        </p:txBody>
      </p:sp>
    </p:spTree>
    <p:extLst>
      <p:ext uri="{BB962C8B-B14F-4D97-AF65-F5344CB8AC3E}">
        <p14:creationId xmlns:p14="http://schemas.microsoft.com/office/powerpoint/2010/main" val="267539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A2396E-A473-4720-AD4F-A9B9948F5B75}" type="datetimeFigureOut">
              <a:rPr lang="en-US" smtClean="0"/>
              <a:t>9/1/2016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5BDD10-831E-498A-9BC4-F98AB605BCA9}" type="slidenum">
              <a:rPr lang="en-US" smtClean="0"/>
              <a:t>‹#›</a:t>
            </a:fld>
            <a:endParaRPr lang="en-US"/>
          </a:p>
        </p:txBody>
      </p:sp>
    </p:spTree>
    <p:extLst>
      <p:ext uri="{BB962C8B-B14F-4D97-AF65-F5344CB8AC3E}">
        <p14:creationId xmlns:p14="http://schemas.microsoft.com/office/powerpoint/2010/main" val="645152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of Variance</a:t>
            </a:r>
            <a:endParaRPr lang="en-US" dirty="0"/>
          </a:p>
        </p:txBody>
      </p:sp>
    </p:spTree>
    <p:extLst>
      <p:ext uri="{BB962C8B-B14F-4D97-AF65-F5344CB8AC3E}">
        <p14:creationId xmlns:p14="http://schemas.microsoft.com/office/powerpoint/2010/main" val="2711937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ANOVA with Completely Randomized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764" y="2339020"/>
            <a:ext cx="7866667" cy="2504762"/>
          </a:xfrm>
        </p:spPr>
      </p:pic>
    </p:spTree>
    <p:extLst>
      <p:ext uri="{BB962C8B-B14F-4D97-AF65-F5344CB8AC3E}">
        <p14:creationId xmlns:p14="http://schemas.microsoft.com/office/powerpoint/2010/main" val="983331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ANOVA with Completely Randomized Design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764" y="2312246"/>
            <a:ext cx="7866667" cy="2523809"/>
          </a:xfrm>
        </p:spPr>
      </p:pic>
    </p:spTree>
    <p:extLst>
      <p:ext uri="{BB962C8B-B14F-4D97-AF65-F5344CB8AC3E}">
        <p14:creationId xmlns:p14="http://schemas.microsoft.com/office/powerpoint/2010/main" val="3087101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ANOVA with Completely Randomized Design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5391" y="2550341"/>
            <a:ext cx="7866667" cy="2047619"/>
          </a:xfrm>
        </p:spPr>
      </p:pic>
    </p:spTree>
    <p:extLst>
      <p:ext uri="{BB962C8B-B14F-4D97-AF65-F5344CB8AC3E}">
        <p14:creationId xmlns:p14="http://schemas.microsoft.com/office/powerpoint/2010/main" val="1113214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ANOVA with Completely Randomized Design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0739" y="2159479"/>
            <a:ext cx="7773872" cy="4192440"/>
          </a:xfrm>
        </p:spPr>
      </p:pic>
    </p:spTree>
    <p:extLst>
      <p:ext uri="{BB962C8B-B14F-4D97-AF65-F5344CB8AC3E}">
        <p14:creationId xmlns:p14="http://schemas.microsoft.com/office/powerpoint/2010/main" val="1912931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ANOVA with Completely Randomized Design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673" y="2474006"/>
            <a:ext cx="8676190" cy="2752381"/>
          </a:xfrm>
        </p:spPr>
      </p:pic>
    </p:spTree>
    <p:extLst>
      <p:ext uri="{BB962C8B-B14F-4D97-AF65-F5344CB8AC3E}">
        <p14:creationId xmlns:p14="http://schemas.microsoft.com/office/powerpoint/2010/main" val="3064790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Example</a:t>
            </a:r>
            <a:endParaRPr lang="en-US" dirty="0"/>
          </a:p>
        </p:txBody>
      </p:sp>
      <p:sp>
        <p:nvSpPr>
          <p:cNvPr id="3" name="Content Placeholder 2"/>
          <p:cNvSpPr>
            <a:spLocks noGrp="1"/>
          </p:cNvSpPr>
          <p:nvPr>
            <p:ph idx="1"/>
          </p:nvPr>
        </p:nvSpPr>
        <p:spPr/>
        <p:txBody>
          <a:bodyPr/>
          <a:lstStyle/>
          <a:p>
            <a:r>
              <a:rPr lang="en-US" dirty="0" err="1" smtClean="0"/>
              <a:t>Chemitech</a:t>
            </a:r>
            <a:r>
              <a:rPr lang="en-US" dirty="0" smtClean="0"/>
              <a:t> developed a new filtration system for municipal water suppliers. The components for the new filtration system will be purchased from several suppliers, and </a:t>
            </a:r>
            <a:r>
              <a:rPr lang="en-US" dirty="0" err="1" smtClean="0"/>
              <a:t>Chemitech</a:t>
            </a:r>
            <a:r>
              <a:rPr lang="en-US" dirty="0" smtClean="0"/>
              <a:t> will assemble the components at its Columbia, SC plant. The industrial engineering group is responsible for determining the best assembly method for the new filtration system. After considering a variety of possible approaches, the group narrows th</a:t>
            </a:r>
            <a:r>
              <a:rPr lang="en-US" dirty="0" smtClean="0"/>
              <a:t>e alternative to three: method A, method B, and method C. These methods differ in the sequence of steps used to assemble the system. Managers want to determine which assembly method can produce the greatest number of filtration systems per week.</a:t>
            </a:r>
            <a:endParaRPr lang="en-US" dirty="0"/>
          </a:p>
        </p:txBody>
      </p:sp>
    </p:spTree>
    <p:extLst>
      <p:ext uri="{BB962C8B-B14F-4D97-AF65-F5344CB8AC3E}">
        <p14:creationId xmlns:p14="http://schemas.microsoft.com/office/powerpoint/2010/main" val="1244090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Example</a:t>
            </a:r>
            <a:endParaRPr lang="en-US" dirty="0"/>
          </a:p>
        </p:txBody>
      </p:sp>
      <p:sp>
        <p:nvSpPr>
          <p:cNvPr id="3" name="Content Placeholder 2"/>
          <p:cNvSpPr>
            <a:spLocks noGrp="1"/>
          </p:cNvSpPr>
          <p:nvPr>
            <p:ph idx="1"/>
          </p:nvPr>
        </p:nvSpPr>
        <p:spPr/>
        <p:txBody>
          <a:bodyPr/>
          <a:lstStyle/>
          <a:p>
            <a:r>
              <a:rPr lang="en-US" dirty="0" smtClean="0"/>
              <a:t>Here, assembly method is the independent variable, also called </a:t>
            </a:r>
            <a:r>
              <a:rPr lang="en-US" b="1" dirty="0" smtClean="0">
                <a:solidFill>
                  <a:srgbClr val="FF0000"/>
                </a:solidFill>
              </a:rPr>
              <a:t>factor</a:t>
            </a:r>
            <a:r>
              <a:rPr lang="en-US" dirty="0" smtClean="0"/>
              <a:t>. The three assembly methods that correspond to this factor are called three </a:t>
            </a:r>
            <a:r>
              <a:rPr lang="en-US" b="1" dirty="0" smtClean="0">
                <a:solidFill>
                  <a:srgbClr val="FF0000"/>
                </a:solidFill>
              </a:rPr>
              <a:t>treatment</a:t>
            </a:r>
            <a:r>
              <a:rPr lang="en-US" dirty="0" smtClean="0"/>
              <a:t>. The </a:t>
            </a:r>
            <a:r>
              <a:rPr lang="en-US" dirty="0" err="1" smtClean="0"/>
              <a:t>Chemitech</a:t>
            </a:r>
            <a:r>
              <a:rPr lang="en-US" dirty="0" smtClean="0"/>
              <a:t> problem is an example of </a:t>
            </a:r>
            <a:r>
              <a:rPr lang="en-US" b="1" dirty="0" smtClean="0">
                <a:solidFill>
                  <a:srgbClr val="FF0000"/>
                </a:solidFill>
              </a:rPr>
              <a:t>single-factor experiment</a:t>
            </a:r>
            <a:r>
              <a:rPr lang="en-US" dirty="0" smtClean="0"/>
              <a:t>, involving one qualitative factor (method of assembly).</a:t>
            </a:r>
          </a:p>
          <a:p>
            <a:r>
              <a:rPr lang="en-US" dirty="0" smtClean="0"/>
              <a:t>The three assembly methods or treatments define the three populations: one population is all employees who use method A, another is those who use method B, and the third is those who use method C.</a:t>
            </a:r>
          </a:p>
          <a:p>
            <a:r>
              <a:rPr lang="en-US" dirty="0" smtClean="0"/>
              <a:t>For each population, the dependent or response variable is the number of filtration systems assembled per week.</a:t>
            </a:r>
          </a:p>
          <a:p>
            <a:r>
              <a:rPr lang="en-US" dirty="0" smtClean="0"/>
              <a:t>The primary statistical objective is to determine whether the mean # of units produced per week is the same for all three populations or methods.</a:t>
            </a:r>
            <a:endParaRPr lang="en-US" dirty="0"/>
          </a:p>
        </p:txBody>
      </p:sp>
    </p:spTree>
    <p:extLst>
      <p:ext uri="{BB962C8B-B14F-4D97-AF65-F5344CB8AC3E}">
        <p14:creationId xmlns:p14="http://schemas.microsoft.com/office/powerpoint/2010/main" val="3747574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Example</a:t>
            </a:r>
            <a:endParaRPr lang="en-US" dirty="0"/>
          </a:p>
        </p:txBody>
      </p:sp>
      <p:sp>
        <p:nvSpPr>
          <p:cNvPr id="3" name="Content Placeholder 2"/>
          <p:cNvSpPr>
            <a:spLocks noGrp="1"/>
          </p:cNvSpPr>
          <p:nvPr>
            <p:ph idx="1"/>
          </p:nvPr>
        </p:nvSpPr>
        <p:spPr/>
        <p:txBody>
          <a:bodyPr/>
          <a:lstStyle/>
          <a:p>
            <a:r>
              <a:rPr lang="en-US" dirty="0" smtClean="0"/>
              <a:t>Suppose that 15 workers are randomly selected and assigned to each of the three methods equally (5 workers per method or treatment).  And the following data is collected: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653" y="3060695"/>
            <a:ext cx="7952267" cy="3241271"/>
          </a:xfrm>
          <a:prstGeom prst="rect">
            <a:avLst/>
          </a:prstGeom>
        </p:spPr>
      </p:pic>
    </p:spTree>
    <p:extLst>
      <p:ext uri="{BB962C8B-B14F-4D97-AF65-F5344CB8AC3E}">
        <p14:creationId xmlns:p14="http://schemas.microsoft.com/office/powerpoint/2010/main" val="1512564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Notation</a:t>
                </a:r>
              </a:p>
              <a:p>
                <a:pPr lvl="1">
                  <a:buFont typeface="Wingdings" panose="05000000000000000000" pitchFamily="2" charset="2"/>
                  <a:buChar char="q"/>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oMath>
                </a14:m>
                <a:r>
                  <a:rPr lang="en-US" dirty="0" smtClean="0"/>
                  <a:t> = mean # of units produced per week using method A</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n-US" dirty="0"/>
                  <a:t> = mean # of units produced per week using method </a:t>
                </a:r>
                <a:r>
                  <a:rPr lang="en-US" dirty="0" smtClean="0"/>
                  <a:t>B</a:t>
                </a:r>
                <a:endParaRPr lang="en-US" dirty="0"/>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3</m:t>
                        </m:r>
                      </m:sub>
                    </m:sSub>
                  </m:oMath>
                </a14:m>
                <a:r>
                  <a:rPr lang="en-US" dirty="0"/>
                  <a:t> = mean # of units produced per week using method </a:t>
                </a:r>
                <a:r>
                  <a:rPr lang="en-US" dirty="0" smtClean="0"/>
                  <a:t>C</a:t>
                </a:r>
              </a:p>
              <a:p>
                <a:r>
                  <a:rPr lang="en-US" dirty="0" smtClean="0"/>
                  <a:t>Hypotheses:</a:t>
                </a:r>
              </a:p>
              <a:p>
                <a:pPr lvl="1">
                  <a:buFont typeface="Wingdings" panose="05000000000000000000" pitchFamily="2" charset="2"/>
                  <a:buChar char="q"/>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3</m:t>
                        </m:r>
                      </m:sub>
                    </m:sSub>
                  </m:oMath>
                </a14:m>
                <a:endParaRPr lang="en-US" dirty="0" smtClean="0"/>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m:t>
                    </m:r>
                  </m:oMath>
                </a14:m>
                <a:r>
                  <a:rPr lang="en-US" dirty="0" smtClean="0"/>
                  <a:t> not all population means are equal</a:t>
                </a:r>
                <a:endParaRPr lang="en-US" dirty="0"/>
              </a:p>
              <a:p>
                <a:r>
                  <a:rPr lang="en-US" dirty="0" smtClean="0"/>
                  <a:t>ANOVA is the statistical procedure used to determine whether the observed differences in the three sample means are large enough to reject H</a:t>
                </a:r>
                <a:r>
                  <a:rPr lang="en-US" baseline="-25000" dirty="0" smtClean="0"/>
                  <a:t>0</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r="-958"/>
                </a:stretch>
              </a:blipFill>
            </p:spPr>
            <p:txBody>
              <a:bodyPr/>
              <a:lstStyle/>
              <a:p>
                <a:r>
                  <a:rPr lang="en-US">
                    <a:noFill/>
                  </a:rPr>
                  <a:t> </a:t>
                </a:r>
              </a:p>
            </p:txBody>
          </p:sp>
        </mc:Fallback>
      </mc:AlternateContent>
    </p:spTree>
    <p:extLst>
      <p:ext uri="{BB962C8B-B14F-4D97-AF65-F5344CB8AC3E}">
        <p14:creationId xmlns:p14="http://schemas.microsoft.com/office/powerpoint/2010/main" val="436109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for ANOVA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buFont typeface="+mj-lt"/>
                  <a:buAutoNum type="arabicPeriod"/>
                </a:pPr>
                <a:r>
                  <a:rPr lang="en-US" b="1" dirty="0" smtClean="0"/>
                  <a:t>For each population, the response variable is normally distributed</a:t>
                </a:r>
                <a:r>
                  <a:rPr lang="en-US" dirty="0" smtClean="0"/>
                  <a:t>. (In the </a:t>
                </a:r>
                <a:r>
                  <a:rPr lang="en-US" dirty="0" err="1" smtClean="0"/>
                  <a:t>Chemitech</a:t>
                </a:r>
                <a:r>
                  <a:rPr lang="en-US" dirty="0" smtClean="0"/>
                  <a:t> example, the number of units produced per week must be normal distributed for each assembly method.)</a:t>
                </a:r>
              </a:p>
              <a:p>
                <a:pPr>
                  <a:buFont typeface="+mj-lt"/>
                  <a:buAutoNum type="arabicPeriod"/>
                </a:pPr>
                <a:r>
                  <a:rPr lang="en-US" b="1" dirty="0" smtClean="0"/>
                  <a:t>The variance of the response variable,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𝝈</m:t>
                        </m:r>
                      </m:e>
                      <m:sup>
                        <m:r>
                          <a:rPr lang="en-US" b="1" i="1" smtClean="0">
                            <a:latin typeface="Cambria Math" panose="02040503050406030204" pitchFamily="18" charset="0"/>
                          </a:rPr>
                          <m:t>𝟐</m:t>
                        </m:r>
                      </m:sup>
                    </m:sSup>
                  </m:oMath>
                </a14:m>
                <a:r>
                  <a:rPr lang="en-US" b="1" dirty="0" smtClean="0"/>
                  <a:t> is the same for all of the populations</a:t>
                </a:r>
                <a:r>
                  <a:rPr lang="en-US" dirty="0" smtClean="0"/>
                  <a:t>. </a:t>
                </a:r>
                <a:r>
                  <a:rPr lang="en-US" dirty="0"/>
                  <a:t>(In the </a:t>
                </a:r>
                <a:r>
                  <a:rPr lang="en-US" dirty="0" err="1"/>
                  <a:t>Chemitech</a:t>
                </a:r>
                <a:r>
                  <a:rPr lang="en-US" dirty="0"/>
                  <a:t> example, </a:t>
                </a:r>
                <a:r>
                  <a:rPr lang="en-US" dirty="0" smtClean="0"/>
                  <a:t>the variance of the number of units produced per week must be the same </a:t>
                </a:r>
                <a:r>
                  <a:rPr lang="en-US" dirty="0"/>
                  <a:t>for each assembly method</a:t>
                </a:r>
                <a:r>
                  <a:rPr lang="en-US" dirty="0" smtClean="0"/>
                  <a:t>.)</a:t>
                </a:r>
              </a:p>
              <a:p>
                <a:pPr>
                  <a:buFont typeface="+mj-lt"/>
                  <a:buAutoNum type="arabicPeriod"/>
                </a:pPr>
                <a:r>
                  <a:rPr lang="en-US" b="1" dirty="0" smtClean="0"/>
                  <a:t>The observations must be independent</a:t>
                </a:r>
                <a:r>
                  <a:rPr lang="en-US" dirty="0" smtClean="0"/>
                  <a:t>. </a:t>
                </a:r>
                <a:r>
                  <a:rPr lang="en-US" dirty="0"/>
                  <a:t>(In the </a:t>
                </a:r>
                <a:r>
                  <a:rPr lang="en-US" dirty="0" err="1"/>
                  <a:t>Chemitech</a:t>
                </a:r>
                <a:r>
                  <a:rPr lang="en-US" dirty="0"/>
                  <a:t> example, the number of units produced per week </a:t>
                </a:r>
                <a:r>
                  <a:rPr lang="en-US" dirty="0" smtClean="0"/>
                  <a:t>for each employee must </a:t>
                </a:r>
                <a:r>
                  <a:rPr lang="en-US" dirty="0"/>
                  <a:t>be </a:t>
                </a:r>
                <a:r>
                  <a:rPr lang="en-US" dirty="0" smtClean="0"/>
                  <a:t>independent of the number of units produced per week for any other employee.)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6" t="-806"/>
                </a:stretch>
              </a:blipFill>
            </p:spPr>
            <p:txBody>
              <a:bodyPr/>
              <a:lstStyle/>
              <a:p>
                <a:r>
                  <a:rPr lang="en-US">
                    <a:noFill/>
                  </a:rPr>
                  <a:t> </a:t>
                </a:r>
              </a:p>
            </p:txBody>
          </p:sp>
        </mc:Fallback>
      </mc:AlternateContent>
    </p:spTree>
    <p:extLst>
      <p:ext uri="{BB962C8B-B14F-4D97-AF65-F5344CB8AC3E}">
        <p14:creationId xmlns:p14="http://schemas.microsoft.com/office/powerpoint/2010/main" val="3558672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ANOVA with Completely Randomized Design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If the variability among the sample means is small, it supports H</a:t>
                </a:r>
                <a:r>
                  <a:rPr lang="en-US" baseline="-25000" dirty="0" smtClean="0"/>
                  <a:t>0</a:t>
                </a:r>
                <a:r>
                  <a:rPr lang="en-US" dirty="0" smtClean="0"/>
                  <a:t>; if the variability among the sample means is large, it supports H</a:t>
                </a:r>
                <a:r>
                  <a:rPr lang="en-US" baseline="-25000" dirty="0" smtClean="0"/>
                  <a:t>a</a:t>
                </a:r>
                <a:r>
                  <a:rPr lang="en-US" dirty="0" smtClean="0"/>
                  <a:t>.</a:t>
                </a:r>
              </a:p>
              <a:p>
                <a:r>
                  <a:rPr lang="en-US" dirty="0"/>
                  <a:t>Hypotheses</a:t>
                </a:r>
                <a:r>
                  <a:rPr lang="en-US" dirty="0" smtClean="0"/>
                  <a:t>: test for the equality of k population means</a:t>
                </a:r>
                <a:endParaRPr lang="en-US" dirty="0"/>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𝑘</m:t>
                        </m:r>
                      </m:sub>
                    </m:sSub>
                  </m:oMath>
                </a14:m>
                <a:endParaRPr lang="en-US" dirty="0"/>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m:t>
                    </m:r>
                  </m:oMath>
                </a14:m>
                <a:r>
                  <a:rPr lang="en-US" dirty="0"/>
                  <a:t> not all population means are equal</a:t>
                </a:r>
                <a:endParaRPr lang="en-US" dirty="0"/>
              </a:p>
              <a:p>
                <a:r>
                  <a:rPr lang="en-US" dirty="0" smtClean="0"/>
                  <a:t>Notations</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𝑗</m:t>
                        </m:r>
                      </m:sub>
                    </m:sSub>
                  </m:oMath>
                </a14:m>
                <a:r>
                  <a:rPr lang="en-US" dirty="0" smtClean="0"/>
                  <a:t>: mean of the </a:t>
                </a:r>
                <a:r>
                  <a:rPr lang="en-US" dirty="0" err="1" smtClean="0"/>
                  <a:t>j</a:t>
                </a:r>
                <a:r>
                  <a:rPr lang="en-US" baseline="30000" dirty="0" err="1" smtClean="0"/>
                  <a:t>th</a:t>
                </a:r>
                <a:r>
                  <a:rPr lang="en-US" dirty="0" smtClean="0"/>
                  <a:t> population</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𝑖𝑗</m:t>
                        </m:r>
                      </m:sub>
                    </m:sSub>
                  </m:oMath>
                </a14:m>
                <a:r>
                  <a:rPr lang="en-US" dirty="0" smtClean="0"/>
                  <a:t>: the value of observation </a:t>
                </a:r>
                <a:r>
                  <a:rPr lang="en-US" dirty="0" err="1" smtClean="0"/>
                  <a:t>i</a:t>
                </a:r>
                <a:r>
                  <a:rPr lang="en-US" dirty="0" smtClean="0"/>
                  <a:t> for treatment j</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rPr>
                          <m:t>𝑗</m:t>
                        </m:r>
                      </m:sub>
                    </m:sSub>
                  </m:oMath>
                </a14:m>
                <a:r>
                  <a:rPr lang="en-US" dirty="0" smtClean="0"/>
                  <a:t>: number of observations for treatment j</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e>
                      <m:sub>
                        <m:r>
                          <a:rPr lang="en-US" i="1">
                            <a:latin typeface="Cambria Math" panose="02040503050406030204" pitchFamily="18" charset="0"/>
                          </a:rPr>
                          <m:t>𝑗</m:t>
                        </m:r>
                      </m:sub>
                    </m:sSub>
                  </m:oMath>
                </a14:m>
                <a:r>
                  <a:rPr lang="en-US" dirty="0"/>
                  <a:t>: </a:t>
                </a:r>
                <a:r>
                  <a:rPr lang="en-US" dirty="0" smtClean="0"/>
                  <a:t>sample mean for </a:t>
                </a:r>
                <a:r>
                  <a:rPr lang="en-US" dirty="0"/>
                  <a:t>treatment </a:t>
                </a:r>
                <a:r>
                  <a:rPr lang="en-US" dirty="0" smtClean="0"/>
                  <a:t>j</a:t>
                </a:r>
              </a:p>
              <a:p>
                <a:pPr lvl="1">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i="1">
                            <a:latin typeface="Cambria Math" panose="02040503050406030204" pitchFamily="18" charset="0"/>
                          </a:rPr>
                          <m:t>𝑗</m:t>
                        </m:r>
                      </m:sub>
                    </m:sSub>
                  </m:oMath>
                </a14:m>
                <a:r>
                  <a:rPr lang="en-US" dirty="0"/>
                  <a:t>: </a:t>
                </a:r>
                <a:r>
                  <a:rPr lang="en-US" dirty="0" smtClean="0"/>
                  <a:t>sample standard deviation for </a:t>
                </a:r>
                <a:r>
                  <a:rPr lang="en-US" dirty="0"/>
                  <a:t>treatment j</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2" t="-1129" r="-205"/>
                </a:stretch>
              </a:blipFill>
            </p:spPr>
            <p:txBody>
              <a:bodyPr/>
              <a:lstStyle/>
              <a:p>
                <a:r>
                  <a:rPr lang="en-US">
                    <a:noFill/>
                  </a:rPr>
                  <a:t> </a:t>
                </a:r>
              </a:p>
            </p:txBody>
          </p:sp>
        </mc:Fallback>
      </mc:AlternateContent>
    </p:spTree>
    <p:extLst>
      <p:ext uri="{BB962C8B-B14F-4D97-AF65-F5344CB8AC3E}">
        <p14:creationId xmlns:p14="http://schemas.microsoft.com/office/powerpoint/2010/main" val="234751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ANOVA with Completely Randomized Design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039" y="2472280"/>
            <a:ext cx="8196351" cy="2591422"/>
          </a:xfrm>
        </p:spPr>
      </p:pic>
    </p:spTree>
    <p:extLst>
      <p:ext uri="{BB962C8B-B14F-4D97-AF65-F5344CB8AC3E}">
        <p14:creationId xmlns:p14="http://schemas.microsoft.com/office/powerpoint/2010/main" val="3985193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ANOVA with Completely Randomized Design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039" y="2133600"/>
            <a:ext cx="8059555" cy="2861094"/>
          </a:xfrm>
          <a:prstGeom prst="rect">
            <a:avLst/>
          </a:prstGeom>
        </p:spPr>
      </p:pic>
    </p:spTree>
    <p:extLst>
      <p:ext uri="{BB962C8B-B14F-4D97-AF65-F5344CB8AC3E}">
        <p14:creationId xmlns:p14="http://schemas.microsoft.com/office/powerpoint/2010/main" val="2938466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104</TotalTime>
  <Words>416</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 Math</vt:lpstr>
      <vt:lpstr>Century Gothic</vt:lpstr>
      <vt:lpstr>Wingdings</vt:lpstr>
      <vt:lpstr>Wingdings 3</vt:lpstr>
      <vt:lpstr>Wisp</vt:lpstr>
      <vt:lpstr>Analysis of Variance</vt:lpstr>
      <vt:lpstr>Introductory Example</vt:lpstr>
      <vt:lpstr>Introductory Example</vt:lpstr>
      <vt:lpstr>Introductory Example</vt:lpstr>
      <vt:lpstr>Introductory Example</vt:lpstr>
      <vt:lpstr>Assumptions for ANOVA</vt:lpstr>
      <vt:lpstr>General ANOVA with Completely Randomized Design</vt:lpstr>
      <vt:lpstr>General ANOVA with Completely Randomized Design</vt:lpstr>
      <vt:lpstr>General ANOVA with Completely Randomized Design</vt:lpstr>
      <vt:lpstr>General ANOVA with Completely Randomized Design</vt:lpstr>
      <vt:lpstr>General ANOVA with Completely Randomized Design</vt:lpstr>
      <vt:lpstr>General ANOVA with Completely Randomized Design</vt:lpstr>
      <vt:lpstr>General ANOVA with Completely Randomized Design</vt:lpstr>
      <vt:lpstr>General ANOVA with Completely Randomized Design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Variance</dc:title>
  <dc:creator>Chongqi Wu</dc:creator>
  <cp:lastModifiedBy>Chongqi Wu</cp:lastModifiedBy>
  <cp:revision>14</cp:revision>
  <dcterms:created xsi:type="dcterms:W3CDTF">2016-08-30T20:46:59Z</dcterms:created>
  <dcterms:modified xsi:type="dcterms:W3CDTF">2016-09-01T21:33:09Z</dcterms:modified>
</cp:coreProperties>
</file>